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7" r:id="rId4"/>
  </p:sldMasterIdLst>
  <p:notesMasterIdLst>
    <p:notesMasterId r:id="rId134"/>
  </p:notesMasterIdLst>
  <p:handoutMasterIdLst>
    <p:handoutMasterId r:id="rId135"/>
  </p:handoutMasterIdLst>
  <p:sldIdLst>
    <p:sldId id="290" r:id="rId5"/>
    <p:sldId id="295" r:id="rId6"/>
    <p:sldId id="291" r:id="rId7"/>
    <p:sldId id="276" r:id="rId8"/>
    <p:sldId id="298" r:id="rId9"/>
    <p:sldId id="299" r:id="rId10"/>
    <p:sldId id="300" r:id="rId11"/>
    <p:sldId id="301" r:id="rId12"/>
    <p:sldId id="303" r:id="rId13"/>
    <p:sldId id="302" r:id="rId14"/>
    <p:sldId id="441" r:id="rId15"/>
    <p:sldId id="296" r:id="rId16"/>
    <p:sldId id="305" r:id="rId17"/>
    <p:sldId id="456" r:id="rId18"/>
    <p:sldId id="306" r:id="rId19"/>
    <p:sldId id="308" r:id="rId20"/>
    <p:sldId id="273" r:id="rId21"/>
    <p:sldId id="447" r:id="rId22"/>
    <p:sldId id="307" r:id="rId23"/>
    <p:sldId id="440" r:id="rId24"/>
    <p:sldId id="443" r:id="rId25"/>
    <p:sldId id="445" r:id="rId26"/>
    <p:sldId id="446" r:id="rId27"/>
    <p:sldId id="442" r:id="rId28"/>
    <p:sldId id="309" r:id="rId29"/>
    <p:sldId id="310" r:id="rId30"/>
    <p:sldId id="439" r:id="rId31"/>
    <p:sldId id="311" r:id="rId32"/>
    <p:sldId id="343" r:id="rId33"/>
    <p:sldId id="344" r:id="rId34"/>
    <p:sldId id="369" r:id="rId35"/>
    <p:sldId id="345" r:id="rId36"/>
    <p:sldId id="347" r:id="rId37"/>
    <p:sldId id="346" r:id="rId38"/>
    <p:sldId id="348" r:id="rId39"/>
    <p:sldId id="349" r:id="rId40"/>
    <p:sldId id="350" r:id="rId41"/>
    <p:sldId id="351" r:id="rId42"/>
    <p:sldId id="331" r:id="rId43"/>
    <p:sldId id="332" r:id="rId44"/>
    <p:sldId id="352" r:id="rId45"/>
    <p:sldId id="354" r:id="rId46"/>
    <p:sldId id="333" r:id="rId47"/>
    <p:sldId id="335" r:id="rId48"/>
    <p:sldId id="336" r:id="rId49"/>
    <p:sldId id="337" r:id="rId50"/>
    <p:sldId id="438" r:id="rId51"/>
    <p:sldId id="448" r:id="rId52"/>
    <p:sldId id="342" r:id="rId53"/>
    <p:sldId id="367" r:id="rId54"/>
    <p:sldId id="366" r:id="rId55"/>
    <p:sldId id="436" r:id="rId56"/>
    <p:sldId id="437" r:id="rId57"/>
    <p:sldId id="457" r:id="rId58"/>
    <p:sldId id="478" r:id="rId59"/>
    <p:sldId id="479" r:id="rId60"/>
    <p:sldId id="480" r:id="rId61"/>
    <p:sldId id="473" r:id="rId62"/>
    <p:sldId id="483" r:id="rId63"/>
    <p:sldId id="474" r:id="rId64"/>
    <p:sldId id="476" r:id="rId65"/>
    <p:sldId id="484" r:id="rId66"/>
    <p:sldId id="485" r:id="rId67"/>
    <p:sldId id="486" r:id="rId68"/>
    <p:sldId id="475" r:id="rId69"/>
    <p:sldId id="341" r:id="rId70"/>
    <p:sldId id="356" r:id="rId71"/>
    <p:sldId id="357" r:id="rId72"/>
    <p:sldId id="381" r:id="rId73"/>
    <p:sldId id="382" r:id="rId74"/>
    <p:sldId id="358" r:id="rId75"/>
    <p:sldId id="360" r:id="rId76"/>
    <p:sldId id="370" r:id="rId77"/>
    <p:sldId id="371" r:id="rId78"/>
    <p:sldId id="372" r:id="rId79"/>
    <p:sldId id="359" r:id="rId80"/>
    <p:sldId id="384" r:id="rId81"/>
    <p:sldId id="385" r:id="rId82"/>
    <p:sldId id="365" r:id="rId83"/>
    <p:sldId id="374" r:id="rId84"/>
    <p:sldId id="375" r:id="rId85"/>
    <p:sldId id="362" r:id="rId86"/>
    <p:sldId id="383" r:id="rId87"/>
    <p:sldId id="387" r:id="rId88"/>
    <p:sldId id="379" r:id="rId89"/>
    <p:sldId id="380" r:id="rId90"/>
    <p:sldId id="388" r:id="rId91"/>
    <p:sldId id="389" r:id="rId92"/>
    <p:sldId id="390" r:id="rId93"/>
    <p:sldId id="391" r:id="rId94"/>
    <p:sldId id="481" r:id="rId95"/>
    <p:sldId id="450" r:id="rId96"/>
    <p:sldId id="451" r:id="rId97"/>
    <p:sldId id="453" r:id="rId98"/>
    <p:sldId id="454" r:id="rId99"/>
    <p:sldId id="458" r:id="rId100"/>
    <p:sldId id="411" r:id="rId101"/>
    <p:sldId id="412" r:id="rId102"/>
    <p:sldId id="413" r:id="rId103"/>
    <p:sldId id="414" r:id="rId104"/>
    <p:sldId id="415" r:id="rId105"/>
    <p:sldId id="416" r:id="rId106"/>
    <p:sldId id="417" r:id="rId107"/>
    <p:sldId id="419" r:id="rId108"/>
    <p:sldId id="418" r:id="rId109"/>
    <p:sldId id="459" r:id="rId110"/>
    <p:sldId id="460" r:id="rId111"/>
    <p:sldId id="420" r:id="rId112"/>
    <p:sldId id="421" r:id="rId113"/>
    <p:sldId id="422" r:id="rId114"/>
    <p:sldId id="423" r:id="rId115"/>
    <p:sldId id="424" r:id="rId116"/>
    <p:sldId id="425" r:id="rId117"/>
    <p:sldId id="461" r:id="rId118"/>
    <p:sldId id="427" r:id="rId119"/>
    <p:sldId id="429" r:id="rId120"/>
    <p:sldId id="428" r:id="rId121"/>
    <p:sldId id="430" r:id="rId122"/>
    <p:sldId id="431" r:id="rId123"/>
    <p:sldId id="432" r:id="rId124"/>
    <p:sldId id="433" r:id="rId125"/>
    <p:sldId id="434" r:id="rId126"/>
    <p:sldId id="435" r:id="rId127"/>
    <p:sldId id="463" r:id="rId128"/>
    <p:sldId id="452" r:id="rId129"/>
    <p:sldId id="464" r:id="rId130"/>
    <p:sldId id="465" r:id="rId131"/>
    <p:sldId id="466" r:id="rId132"/>
    <p:sldId id="468" r:id="rId1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01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09" autoAdjust="0"/>
    <p:restoredTop sz="85602" autoAdjust="0"/>
  </p:normalViewPr>
  <p:slideViewPr>
    <p:cSldViewPr snapToGrid="0">
      <p:cViewPr varScale="1">
        <p:scale>
          <a:sx n="111" d="100"/>
          <a:sy n="111" d="100"/>
        </p:scale>
        <p:origin x="162" y="96"/>
      </p:cViewPr>
      <p:guideLst/>
    </p:cSldViewPr>
  </p:slideViewPr>
  <p:notesTextViewPr>
    <p:cViewPr>
      <p:scale>
        <a:sx n="1" d="1"/>
        <a:sy n="1" d="1"/>
      </p:scale>
      <p:origin x="0" y="0"/>
    </p:cViewPr>
  </p:notesTextViewPr>
  <p:notesViewPr>
    <p:cSldViewPr snapToGrid="0" showGuides="1">
      <p:cViewPr varScale="1">
        <p:scale>
          <a:sx n="93" d="100"/>
          <a:sy n="93" d="100"/>
        </p:scale>
        <p:origin x="370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rtlCol="0"/>
        <a:lstStyle>
          <a:defPPr>
            <a:defRPr lang="es-ES"/>
          </a:defPPr>
        </a:lstStyle>
        <a:p>
          <a:pPr rtl="0"/>
          <a:endParaRPr lang="es-ES"/>
        </a:p>
      </dgm:t>
    </dgm:pt>
    <dgm:pt modelId="{2EE95FC5-CD6B-4A50-9262-DC414E16C3EA}">
      <dgm:prSet custT="1"/>
      <dgm:spPr>
        <a:solidFill>
          <a:schemeClr val="bg1"/>
        </a:solidFill>
        <a:ln>
          <a:solidFill>
            <a:schemeClr val="bg2">
              <a:lumMod val="75000"/>
            </a:schemeClr>
          </a:solidFill>
        </a:ln>
      </dgm:spPr>
      <dgm:t>
        <a:bodyPr lIns="72000" rIns="72000" rtlCol="0"/>
        <a:lstStyle>
          <a:defPPr>
            <a:defRPr lang="es-ES"/>
          </a:defPPr>
        </a:lstStyle>
        <a:p>
          <a:pPr rtl="0"/>
          <a:r>
            <a:rPr lang="es-ES" sz="2100" b="1" noProof="0" dirty="0">
              <a:solidFill>
                <a:schemeClr val="accent1">
                  <a:lumMod val="75000"/>
                </a:schemeClr>
              </a:solidFill>
            </a:rPr>
            <a:t>Java SE</a:t>
          </a:r>
        </a:p>
        <a:p>
          <a:pPr rtl="0"/>
          <a:r>
            <a:rPr lang="es-ES" sz="1800" noProof="0" dirty="0">
              <a:solidFill>
                <a:schemeClr val="bg2">
                  <a:lumMod val="50000"/>
                </a:schemeClr>
              </a:solidFill>
            </a:rPr>
            <a:t>Abstracción, Encapsulación, Herencia, Polimorfismo, etc.</a:t>
          </a:r>
        </a:p>
      </dgm:t>
    </dgm:pt>
    <dgm:pt modelId="{75374347-884B-4721-8CFF-DF080F5B1C79}" type="parTrans" cxnId="{B3F19EC2-A372-4EC3-BFE0-C62FFDFE3DF6}">
      <dgm:prSet/>
      <dgm:spPr/>
      <dgm:t>
        <a:bodyPr rtlCol="0"/>
        <a:lstStyle>
          <a:defPPr>
            <a:defRPr lang="es-ES"/>
          </a:defPPr>
        </a:lstStyle>
        <a:p>
          <a:pPr rtl="0"/>
          <a:endParaRPr lang="es-ES" noProof="0" dirty="0"/>
        </a:p>
      </dgm:t>
    </dgm:pt>
    <dgm:pt modelId="{C99EBBB1-E916-471C-83C9-ABE85B42AC26}" type="sibTrans" cxnId="{B3F19EC2-A372-4EC3-BFE0-C62FFDFE3DF6}">
      <dgm:prSet phldrT="1" phldr="0"/>
      <dgm:spPr/>
      <dgm:t>
        <a:bodyPr rtlCol="0"/>
        <a:lstStyle>
          <a:defPPr>
            <a:defRPr lang="es-ES"/>
          </a:defPPr>
        </a:lstStyle>
        <a:p>
          <a:pPr rtl="0"/>
          <a:endParaRPr lang="es-ES" noProof="0" dirty="0"/>
        </a:p>
      </dgm:t>
    </dgm:pt>
    <dgm:pt modelId="{F05611F0-8256-4954-B6CB-ED6B4F2DD397}">
      <dgm:prSet custT="1"/>
      <dgm:spPr>
        <a:solidFill>
          <a:schemeClr val="bg1"/>
        </a:solidFill>
        <a:ln>
          <a:solidFill>
            <a:schemeClr val="bg2">
              <a:lumMod val="75000"/>
            </a:schemeClr>
          </a:solidFill>
        </a:ln>
      </dgm:spPr>
      <dgm:t>
        <a:bodyPr lIns="72000" rIns="72000" rtlCol="0"/>
        <a:lstStyle>
          <a:defPPr>
            <a:defRPr lang="es-ES"/>
          </a:defPPr>
        </a:lstStyle>
        <a:p>
          <a:pPr marL="0" lvl="0" indent="0" algn="ctr" defTabSz="933450" rtl="0">
            <a:lnSpc>
              <a:spcPct val="90000"/>
            </a:lnSpc>
            <a:spcBef>
              <a:spcPct val="0"/>
            </a:spcBef>
            <a:spcAft>
              <a:spcPct val="35000"/>
            </a:spcAft>
            <a:buNone/>
          </a:pPr>
          <a:r>
            <a:rPr lang="es-ES" sz="2100" b="1" kern="1200" noProof="0" dirty="0">
              <a:solidFill>
                <a:schemeClr val="accent1">
                  <a:lumMod val="75000"/>
                </a:schemeClr>
              </a:solidFill>
            </a:rPr>
            <a:t>Java EE</a:t>
          </a:r>
          <a:endParaRPr lang="es-ES" sz="2100" b="1" kern="1200" noProof="0" dirty="0">
            <a:solidFill>
              <a:schemeClr val="accent1">
                <a:lumMod val="75000"/>
              </a:schemeClr>
            </a:solidFill>
            <a:latin typeface="Garamond" panose="02020404030301010803"/>
            <a:ea typeface="+mn-ea"/>
            <a:cs typeface="+mn-cs"/>
          </a:endParaRPr>
        </a:p>
        <a:p>
          <a:pPr marL="0" lvl="0" algn="ctr" defTabSz="1022350" rtl="0">
            <a:lnSpc>
              <a:spcPct val="90000"/>
            </a:lnSpc>
            <a:spcBef>
              <a:spcPct val="0"/>
            </a:spcBef>
            <a:spcAft>
              <a:spcPct val="35000"/>
            </a:spcAft>
            <a:buNone/>
          </a:pPr>
          <a:r>
            <a:rPr lang="es-ES" sz="1800" kern="1200" noProof="0" dirty="0">
              <a:solidFill>
                <a:schemeClr val="bg2">
                  <a:lumMod val="50000"/>
                </a:schemeClr>
              </a:solidFill>
            </a:rPr>
            <a:t>Servlet, JSP, JavaBeans</a:t>
          </a:r>
        </a:p>
      </dgm:t>
    </dgm:pt>
    <dgm:pt modelId="{CD7328D6-9FAE-4506-9BDB-E06A571EC1D4}" type="parTrans" cxnId="{914FACD2-336A-4471-9E99-312B3F8EAB04}">
      <dgm:prSet/>
      <dgm:spPr/>
      <dgm:t>
        <a:bodyPr rtlCol="0"/>
        <a:lstStyle>
          <a:defPPr>
            <a:defRPr lang="es-ES"/>
          </a:defPPr>
        </a:lstStyle>
        <a:p>
          <a:pPr rtl="0"/>
          <a:endParaRPr lang="es-ES" noProof="0" dirty="0"/>
        </a:p>
      </dgm:t>
    </dgm:pt>
    <dgm:pt modelId="{6BD5265A-8333-420D-BDB2-65F10B3EBD76}" type="sibTrans" cxnId="{914FACD2-336A-4471-9E99-312B3F8EAB04}">
      <dgm:prSet phldrT="2" phldr="0"/>
      <dgm:spPr/>
      <dgm:t>
        <a:bodyPr rtlCol="0"/>
        <a:lstStyle>
          <a:defPPr>
            <a:defRPr lang="es-ES"/>
          </a:defPPr>
        </a:lstStyle>
        <a:p>
          <a:pPr rtl="0"/>
          <a:endParaRPr lang="es-ES" noProof="0" dirty="0"/>
        </a:p>
      </dgm:t>
    </dgm:pt>
    <dgm:pt modelId="{22625139-F93A-4F3F-A7AA-4923A01AEDF3}">
      <dgm:prSet custT="1"/>
      <dgm:spPr>
        <a:solidFill>
          <a:schemeClr val="bg1"/>
        </a:solidFill>
        <a:ln>
          <a:solidFill>
            <a:schemeClr val="bg2">
              <a:lumMod val="75000"/>
            </a:schemeClr>
          </a:solidFill>
        </a:ln>
      </dgm:spPr>
      <dgm:t>
        <a:bodyPr lIns="72000" rIns="72000" rtlCol="0"/>
        <a:lstStyle>
          <a:defPPr>
            <a:defRPr lang="es-ES"/>
          </a:defPPr>
        </a:lstStyle>
        <a:p>
          <a:pPr marL="0" lvl="0" indent="0" algn="ctr" defTabSz="933450" rtl="0">
            <a:lnSpc>
              <a:spcPct val="90000"/>
            </a:lnSpc>
            <a:spcBef>
              <a:spcPct val="0"/>
            </a:spcBef>
            <a:spcAft>
              <a:spcPct val="35000"/>
            </a:spcAft>
            <a:buNone/>
          </a:pPr>
          <a:r>
            <a:rPr lang="es-ES" sz="2100" b="1" kern="1200" noProof="0" dirty="0">
              <a:solidFill>
                <a:schemeClr val="accent1">
                  <a:lumMod val="75000"/>
                </a:schemeClr>
              </a:solidFill>
            </a:rPr>
            <a:t>API REST</a:t>
          </a:r>
        </a:p>
      </dgm:t>
    </dgm:pt>
    <dgm:pt modelId="{F549A0EB-6BE9-4749-8336-B02A279AE302}" type="parTrans" cxnId="{FC7721F0-429B-4CE7-BE98-C2F3C41FE9C7}">
      <dgm:prSet/>
      <dgm:spPr/>
      <dgm:t>
        <a:bodyPr rtlCol="0"/>
        <a:lstStyle>
          <a:defPPr>
            <a:defRPr lang="es-ES"/>
          </a:defPPr>
        </a:lstStyle>
        <a:p>
          <a:pPr rtl="0"/>
          <a:endParaRPr lang="es-ES" noProof="0" dirty="0"/>
        </a:p>
      </dgm:t>
    </dgm:pt>
    <dgm:pt modelId="{A8E2FA08-4DD4-4654-A85D-9A99162D6201}" type="sibTrans" cxnId="{FC7721F0-429B-4CE7-BE98-C2F3C41FE9C7}">
      <dgm:prSet phldrT="3" phldr="0"/>
      <dgm:spPr/>
      <dgm:t>
        <a:bodyPr rtlCol="0"/>
        <a:lstStyle>
          <a:defPPr>
            <a:defRPr lang="es-ES"/>
          </a:defPPr>
        </a:lstStyle>
        <a:p>
          <a:pPr rtl="0"/>
          <a:endParaRPr lang="es-ES" noProof="0" dirty="0"/>
        </a:p>
      </dgm:t>
    </dgm:pt>
    <dgm:pt modelId="{140952D0-0E1D-4F48-9F16-53581487CFA0}">
      <dgm:prSet custT="1"/>
      <dgm:spPr>
        <a:solidFill>
          <a:schemeClr val="bg1"/>
        </a:solidFill>
        <a:ln>
          <a:solidFill>
            <a:schemeClr val="bg2">
              <a:lumMod val="75000"/>
            </a:schemeClr>
          </a:solidFill>
        </a:ln>
      </dgm:spPr>
      <dgm:t>
        <a:bodyPr lIns="72000" rIns="72000" rtlCol="0"/>
        <a:lstStyle>
          <a:defPPr>
            <a:defRPr lang="es-ES"/>
          </a:defPPr>
        </a:lstStyle>
        <a:p>
          <a:pPr marL="0" lvl="0" indent="0" algn="ctr" defTabSz="933450" rtl="0">
            <a:lnSpc>
              <a:spcPct val="90000"/>
            </a:lnSpc>
            <a:spcBef>
              <a:spcPct val="0"/>
            </a:spcBef>
            <a:spcAft>
              <a:spcPct val="35000"/>
            </a:spcAft>
            <a:buNone/>
          </a:pPr>
          <a:r>
            <a:rPr lang="es-ES" sz="2100" b="1" kern="1200" noProof="0" dirty="0">
              <a:solidFill>
                <a:schemeClr val="accent1">
                  <a:lumMod val="75000"/>
                </a:schemeClr>
              </a:solidFill>
            </a:rPr>
            <a:t>Persistencia</a:t>
          </a:r>
        </a:p>
        <a:p>
          <a:pPr marL="0" lvl="0" indent="0" algn="ctr" defTabSz="933450" rtl="0">
            <a:lnSpc>
              <a:spcPct val="90000"/>
            </a:lnSpc>
            <a:spcBef>
              <a:spcPct val="0"/>
            </a:spcBef>
            <a:spcAft>
              <a:spcPct val="35000"/>
            </a:spcAft>
            <a:buNone/>
          </a:pPr>
          <a:r>
            <a:rPr lang="es-ES" sz="1800" kern="1200" noProof="0" dirty="0">
              <a:solidFill>
                <a:schemeClr val="bg2">
                  <a:lumMod val="50000"/>
                </a:schemeClr>
              </a:solidFill>
            </a:rPr>
            <a:t>SQL, JDBC, JPA, </a:t>
          </a:r>
          <a:r>
            <a:rPr lang="es-ES" sz="1800" kern="1200" noProof="0" dirty="0" err="1">
              <a:solidFill>
                <a:schemeClr val="bg2">
                  <a:lumMod val="50000"/>
                </a:schemeClr>
              </a:solidFill>
            </a:rPr>
            <a:t>Hibernate</a:t>
          </a:r>
          <a:r>
            <a:rPr lang="es-ES" sz="1800" kern="1200" noProof="0" dirty="0">
              <a:solidFill>
                <a:schemeClr val="bg2">
                  <a:lumMod val="50000"/>
                </a:schemeClr>
              </a:solidFill>
            </a:rPr>
            <a:t> </a:t>
          </a:r>
        </a:p>
      </dgm:t>
    </dgm:pt>
    <dgm:pt modelId="{790C446F-6917-41E7-BE01-7AFE2676D505}" type="parTrans" cxnId="{B07163E8-ADEC-492A-8F07-7E5786AB23AE}">
      <dgm:prSet/>
      <dgm:spPr/>
      <dgm:t>
        <a:bodyPr rtlCol="0"/>
        <a:lstStyle>
          <a:defPPr>
            <a:defRPr lang="es-ES"/>
          </a:defPPr>
        </a:lstStyle>
        <a:p>
          <a:pPr rtl="0"/>
          <a:endParaRPr lang="es-ES" noProof="0" dirty="0"/>
        </a:p>
      </dgm:t>
    </dgm:pt>
    <dgm:pt modelId="{2804F27C-9BA9-4D07-AB02-74BE7DFA2C0E}" type="sibTrans" cxnId="{B07163E8-ADEC-492A-8F07-7E5786AB23AE}">
      <dgm:prSet phldrT="4" phldr="0"/>
      <dgm:spPr/>
      <dgm:t>
        <a:bodyPr rtlCol="0"/>
        <a:lstStyle>
          <a:defPPr>
            <a:defRPr lang="es-ES"/>
          </a:defPPr>
        </a:lstStyle>
        <a:p>
          <a:pPr rtl="0"/>
          <a:endParaRPr lang="es-ES" noProof="0" dirty="0"/>
        </a:p>
      </dgm:t>
    </dgm:pt>
    <dgm:pt modelId="{C2F8C7F7-44C4-414A-BCCD-56E91DD0A777}">
      <dgm:prSet custT="1"/>
      <dgm:spPr>
        <a:solidFill>
          <a:schemeClr val="bg1"/>
        </a:solidFill>
        <a:ln>
          <a:solidFill>
            <a:schemeClr val="bg2">
              <a:lumMod val="75000"/>
            </a:schemeClr>
          </a:solidFill>
        </a:ln>
      </dgm:spPr>
      <dgm:t>
        <a:bodyPr lIns="72000" rIns="72000" rtlCol="0"/>
        <a:lstStyle>
          <a:defPPr>
            <a:defRPr lang="es-ES"/>
          </a:defPPr>
        </a:lstStyle>
        <a:p>
          <a:pPr marL="0" lvl="0" indent="0" algn="ctr" defTabSz="933450" rtl="0">
            <a:lnSpc>
              <a:spcPct val="90000"/>
            </a:lnSpc>
            <a:spcBef>
              <a:spcPct val="0"/>
            </a:spcBef>
            <a:spcAft>
              <a:spcPct val="35000"/>
            </a:spcAft>
            <a:buNone/>
          </a:pPr>
          <a:r>
            <a:rPr lang="es-ES" sz="2100" b="1" kern="1200" noProof="0" dirty="0">
              <a:solidFill>
                <a:schemeClr val="accent1">
                  <a:lumMod val="75000"/>
                </a:schemeClr>
              </a:solidFill>
            </a:rPr>
            <a:t>Spring – Spring </a:t>
          </a:r>
          <a:r>
            <a:rPr lang="es-ES" sz="2100" b="1" kern="1200" noProof="0" dirty="0" err="1">
              <a:solidFill>
                <a:schemeClr val="accent1">
                  <a:lumMod val="75000"/>
                </a:schemeClr>
              </a:solidFill>
            </a:rPr>
            <a:t>Boot</a:t>
          </a:r>
          <a:endParaRPr lang="es-ES" sz="2100" b="1" kern="1200" noProof="0" dirty="0">
            <a:solidFill>
              <a:schemeClr val="accent1">
                <a:lumMod val="75000"/>
              </a:schemeClr>
            </a:solidFill>
            <a:latin typeface="Garamond" panose="02020404030301010803"/>
            <a:ea typeface="+mn-ea"/>
            <a:cs typeface="+mn-cs"/>
          </a:endParaRPr>
        </a:p>
      </dgm:t>
    </dgm:pt>
    <dgm:pt modelId="{E6C6DF88-9436-40D7-BA84-18FE896A6151}" type="parTrans" cxnId="{14D43B81-F92D-4CD8-9D1E-78CBF092C750}">
      <dgm:prSet/>
      <dgm:spPr/>
      <dgm:t>
        <a:bodyPr rtlCol="0"/>
        <a:lstStyle>
          <a:defPPr>
            <a:defRPr lang="es-ES"/>
          </a:defPPr>
        </a:lstStyle>
        <a:p>
          <a:pPr rtl="0"/>
          <a:endParaRPr lang="es-ES" noProof="0" dirty="0"/>
        </a:p>
      </dgm:t>
    </dgm:pt>
    <dgm:pt modelId="{4E39967D-43EF-4F15-814A-2F491D900D43}" type="sibTrans" cxnId="{14D43B81-F92D-4CD8-9D1E-78CBF092C750}">
      <dgm:prSet phldrT="5" phldr="0"/>
      <dgm:spPr/>
      <dgm:t>
        <a:bodyPr rtlCol="0"/>
        <a:lstStyle>
          <a:defPPr>
            <a:defRPr lang="es-ES"/>
          </a:defPPr>
        </a:lstStyle>
        <a:p>
          <a:pPr rtl="0"/>
          <a:endParaRPr lang="es-ES" noProof="0" dirty="0"/>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5"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B86E23A3-742D-4587-88CF-2D56A8442149}" type="pres">
      <dgm:prSet presAssocID="{F05611F0-8256-4954-B6CB-ED6B4F2DD397}" presName="node" presStyleLbl="node1" presStyleIdx="1" presStyleCnt="5"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2" presStyleCnt="5" custScaleX="115064" custLinFactNeighborX="976">
        <dgm:presLayoutVars>
          <dgm:bulletEnabled val="1"/>
        </dgm:presLayoutVars>
      </dgm:prSet>
      <dgm:spPr/>
    </dgm:pt>
    <dgm:pt modelId="{A8EBA167-82EB-4D7C-98F7-2AB66BCE8A90}" type="pres">
      <dgm:prSet presAssocID="{A8E2FA08-4DD4-4654-A85D-9A99162D6201}" presName="sibTrans" presStyleCnt="0"/>
      <dgm:spPr/>
    </dgm:pt>
    <dgm:pt modelId="{18405FE4-7B27-4C69-B6FE-12C8B84249EF}" type="pres">
      <dgm:prSet presAssocID="{140952D0-0E1D-4F48-9F16-53581487CFA0}" presName="node" presStyleLbl="node1" presStyleIdx="3" presStyleCnt="5" custScaleX="115064" custLinFactNeighborX="976">
        <dgm:presLayoutVars>
          <dgm:bulletEnabled val="1"/>
        </dgm:presLayoutVars>
      </dgm:prSet>
      <dgm:spPr/>
    </dgm:pt>
    <dgm:pt modelId="{4F5C547E-E40F-424A-82FA-BB8EDB1515B0}" type="pres">
      <dgm:prSet presAssocID="{2804F27C-9BA9-4D07-AB02-74BE7DFA2C0E}" presName="sibTrans" presStyleCnt="0"/>
      <dgm:spPr/>
    </dgm:pt>
    <dgm:pt modelId="{435C0E89-FD70-4DD9-A771-832DBFC9ACBC}" type="pres">
      <dgm:prSet presAssocID="{C2F8C7F7-44C4-414A-BCCD-56E91DD0A777}" presName="node" presStyleLbl="node1" presStyleIdx="4" presStyleCnt="5" custScaleX="115064" custLinFactNeighborX="976">
        <dgm:presLayoutVars>
          <dgm:bulletEnabled val="1"/>
        </dgm:presLayoutVars>
      </dgm:prSet>
      <dgm:spPr/>
    </dgm:pt>
  </dgm:ptLst>
  <dgm:cxnLs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D6CBE33F-90E3-4C8D-B80F-821ED7205D90}" type="presOf" srcId="{140952D0-0E1D-4F48-9F16-53581487CFA0}" destId="{18405FE4-7B27-4C69-B6FE-12C8B84249EF}" srcOrd="0" destOrd="0" presId="urn:microsoft.com/office/officeart/2005/8/layout/default"/>
    <dgm:cxn modelId="{14D43B81-F92D-4CD8-9D1E-78CBF092C750}" srcId="{D0F07F19-1F50-4B42-A7A0-278DF9D25BB1}" destId="{C2F8C7F7-44C4-414A-BCCD-56E91DD0A777}" srcOrd="4" destOrd="0" parTransId="{E6C6DF88-9436-40D7-BA84-18FE896A6151}" sibTransId="{4E39967D-43EF-4F15-814A-2F491D900D43}"/>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6F765DD9-BF93-49A8-A6EA-AB13464D24B0}" type="presOf" srcId="{C2F8C7F7-44C4-414A-BCCD-56E91DD0A777}" destId="{435C0E89-FD70-4DD9-A771-832DBFC9ACBC}" srcOrd="0" destOrd="0" presId="urn:microsoft.com/office/officeart/2005/8/layout/default"/>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FC4588CA-0BEE-4DE6-9726-93F413184C3C}" type="presParOf" srcId="{40FE0EB9-B287-43F6-ABB4-527CB1B94B4A}" destId="{B86E23A3-742D-4587-88CF-2D56A8442149}" srcOrd="2" destOrd="0" presId="urn:microsoft.com/office/officeart/2005/8/layout/default"/>
    <dgm:cxn modelId="{4178A0A8-8F80-4691-AE60-A912EF83DE0A}" type="presParOf" srcId="{40FE0EB9-B287-43F6-ABB4-527CB1B94B4A}" destId="{87C885F5-93E2-4D86-AAEA-8BD12E68F9BB}" srcOrd="3" destOrd="0" presId="urn:microsoft.com/office/officeart/2005/8/layout/default"/>
    <dgm:cxn modelId="{48A25CA2-D3C2-4FFF-9454-ED9B5A503F99}" type="presParOf" srcId="{40FE0EB9-B287-43F6-ABB4-527CB1B94B4A}" destId="{D64973A5-4E87-44F1-B369-B0D5E0C2A462}" srcOrd="4" destOrd="0" presId="urn:microsoft.com/office/officeart/2005/8/layout/default"/>
    <dgm:cxn modelId="{CC1DEFB1-6415-405C-B19F-8F58824BC103}" type="presParOf" srcId="{40FE0EB9-B287-43F6-ABB4-527CB1B94B4A}" destId="{A8EBA167-82EB-4D7C-98F7-2AB66BCE8A90}" srcOrd="5" destOrd="0" presId="urn:microsoft.com/office/officeart/2005/8/layout/default"/>
    <dgm:cxn modelId="{EF92A80F-281E-414F-A2E2-B426E7254CC3}" type="presParOf" srcId="{40FE0EB9-B287-43F6-ABB4-527CB1B94B4A}" destId="{18405FE4-7B27-4C69-B6FE-12C8B84249EF}" srcOrd="6" destOrd="0" presId="urn:microsoft.com/office/officeart/2005/8/layout/default"/>
    <dgm:cxn modelId="{92AFC3EA-4297-4063-94E0-C5A1BE863E54}" type="presParOf" srcId="{40FE0EB9-B287-43F6-ABB4-527CB1B94B4A}" destId="{4F5C547E-E40F-424A-82FA-BB8EDB1515B0}" srcOrd="7" destOrd="0" presId="urn:microsoft.com/office/officeart/2005/8/layout/default"/>
    <dgm:cxn modelId="{CBB0F55F-5C58-443F-989A-EC667A9C4731}" type="presParOf" srcId="{40FE0EB9-B287-43F6-ABB4-527CB1B94B4A}" destId="{435C0E89-FD70-4DD9-A771-832DBFC9ACB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07F19-1F50-4B42-A7A0-278DF9D25BB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rtlCol="0"/>
        <a:lstStyle>
          <a:defPPr>
            <a:defRPr lang="es-ES"/>
          </a:defPPr>
        </a:lstStyle>
        <a:p>
          <a:pPr rtl="0"/>
          <a:endParaRPr lang="es-ES"/>
        </a:p>
      </dgm:t>
    </dgm:pt>
    <dgm:pt modelId="{2EE95FC5-CD6B-4A50-9262-DC414E16C3EA}">
      <dgm:prSet/>
      <dgm:spPr/>
      <dgm:t>
        <a:bodyPr lIns="72000" rIns="72000" rtlCol="0"/>
        <a:lstStyle>
          <a:defPPr>
            <a:defRPr lang="es-ES"/>
          </a:defPPr>
        </a:lstStyle>
        <a:p>
          <a:pPr rtl="0"/>
          <a:r>
            <a:rPr lang="es-ES" b="1" noProof="0" dirty="0"/>
            <a:t>Introducción</a:t>
          </a:r>
        </a:p>
      </dgm:t>
    </dgm:pt>
    <dgm:pt modelId="{75374347-884B-4721-8CFF-DF080F5B1C79}" type="parTrans" cxnId="{B3F19EC2-A372-4EC3-BFE0-C62FFDFE3DF6}">
      <dgm:prSet/>
      <dgm:spPr/>
      <dgm:t>
        <a:bodyPr rtlCol="0"/>
        <a:lstStyle>
          <a:defPPr>
            <a:defRPr lang="es-ES"/>
          </a:defPPr>
        </a:lstStyle>
        <a:p>
          <a:pPr rtl="0"/>
          <a:endParaRPr lang="es-ES" noProof="0" dirty="0"/>
        </a:p>
      </dgm:t>
    </dgm:pt>
    <dgm:pt modelId="{C99EBBB1-E916-471C-83C9-ABE85B42AC26}" type="sibTrans" cxnId="{B3F19EC2-A372-4EC3-BFE0-C62FFDFE3DF6}">
      <dgm:prSet phldrT="1" phldr="0"/>
      <dgm:spPr/>
      <dgm:t>
        <a:bodyPr rtlCol="0"/>
        <a:lstStyle>
          <a:defPPr>
            <a:defRPr lang="es-ES"/>
          </a:defPPr>
        </a:lstStyle>
        <a:p>
          <a:pPr rtl="0"/>
          <a:endParaRPr lang="es-ES" noProof="0" dirty="0"/>
        </a:p>
      </dgm:t>
    </dgm:pt>
    <dgm:pt modelId="{F05611F0-8256-4954-B6CB-ED6B4F2DD397}">
      <dgm:prSet/>
      <dgm:spPr/>
      <dgm:t>
        <a:bodyPr lIns="72000" rIns="72000" rtlCol="0"/>
        <a:lstStyle>
          <a:defPPr>
            <a:defRPr lang="es-ES"/>
          </a:defPPr>
        </a:lstStyle>
        <a:p>
          <a:pPr marL="0" lvl="0" defTabSz="1022350" rtl="0">
            <a:spcBef>
              <a:spcPct val="0"/>
            </a:spcBef>
            <a:spcAft>
              <a:spcPct val="35000"/>
            </a:spcAft>
            <a:buNone/>
          </a:pPr>
          <a:r>
            <a:rPr lang="es-ES" b="1" kern="1200" noProof="0" dirty="0"/>
            <a:t>Tipos primitivos, variables y operadores</a:t>
          </a:r>
        </a:p>
      </dgm:t>
    </dgm:pt>
    <dgm:pt modelId="{CD7328D6-9FAE-4506-9BDB-E06A571EC1D4}" type="parTrans" cxnId="{914FACD2-336A-4471-9E99-312B3F8EAB04}">
      <dgm:prSet/>
      <dgm:spPr/>
      <dgm:t>
        <a:bodyPr rtlCol="0"/>
        <a:lstStyle>
          <a:defPPr>
            <a:defRPr lang="es-ES"/>
          </a:defPPr>
        </a:lstStyle>
        <a:p>
          <a:pPr rtl="0"/>
          <a:endParaRPr lang="es-ES" noProof="0" dirty="0"/>
        </a:p>
      </dgm:t>
    </dgm:pt>
    <dgm:pt modelId="{6BD5265A-8333-420D-BDB2-65F10B3EBD76}" type="sibTrans" cxnId="{914FACD2-336A-4471-9E99-312B3F8EAB04}">
      <dgm:prSet phldrT="2" phldr="0"/>
      <dgm:spPr/>
      <dgm:t>
        <a:bodyPr rtlCol="0"/>
        <a:lstStyle>
          <a:defPPr>
            <a:defRPr lang="es-ES"/>
          </a:defPPr>
        </a:lstStyle>
        <a:p>
          <a:pPr rtl="0"/>
          <a:endParaRPr lang="es-ES" noProof="0" dirty="0"/>
        </a:p>
      </dgm:t>
    </dgm:pt>
    <dgm:pt modelId="{22625139-F93A-4F3F-A7AA-4923A01AEDF3}">
      <dgm:prSet/>
      <dgm:spPr/>
      <dgm:t>
        <a:bodyPr lIns="72000" rIns="72000" rtlCol="0"/>
        <a:lstStyle>
          <a:defPPr>
            <a:defRPr lang="es-ES"/>
          </a:defPPr>
        </a:lstStyle>
        <a:p>
          <a:pPr marL="0" lvl="0" defTabSz="1022350" rtl="0">
            <a:spcBef>
              <a:spcPct val="0"/>
            </a:spcBef>
            <a:spcAft>
              <a:spcPct val="35000"/>
            </a:spcAft>
            <a:buNone/>
          </a:pPr>
          <a:r>
            <a:rPr lang="es-ES" b="1" kern="1200" noProof="0" dirty="0"/>
            <a:t>Estructuras de control </a:t>
          </a:r>
        </a:p>
      </dgm:t>
    </dgm:pt>
    <dgm:pt modelId="{F549A0EB-6BE9-4749-8336-B02A279AE302}" type="parTrans" cxnId="{FC7721F0-429B-4CE7-BE98-C2F3C41FE9C7}">
      <dgm:prSet/>
      <dgm:spPr/>
      <dgm:t>
        <a:bodyPr rtlCol="0"/>
        <a:lstStyle>
          <a:defPPr>
            <a:defRPr lang="es-ES"/>
          </a:defPPr>
        </a:lstStyle>
        <a:p>
          <a:pPr rtl="0"/>
          <a:endParaRPr lang="es-ES" noProof="0" dirty="0"/>
        </a:p>
      </dgm:t>
    </dgm:pt>
    <dgm:pt modelId="{A8E2FA08-4DD4-4654-A85D-9A99162D6201}" type="sibTrans" cxnId="{FC7721F0-429B-4CE7-BE98-C2F3C41FE9C7}">
      <dgm:prSet phldrT="3" phldr="0"/>
      <dgm:spPr/>
      <dgm:t>
        <a:bodyPr rtlCol="0"/>
        <a:lstStyle>
          <a:defPPr>
            <a:defRPr lang="es-ES"/>
          </a:defPPr>
        </a:lstStyle>
        <a:p>
          <a:pPr rtl="0"/>
          <a:endParaRPr lang="es-ES" noProof="0" dirty="0"/>
        </a:p>
      </dgm:t>
    </dgm:pt>
    <dgm:pt modelId="{C2F8C7F7-44C4-414A-BCCD-56E91DD0A777}">
      <dgm:prSet/>
      <dgm:spPr/>
      <dgm:t>
        <a:bodyPr lIns="72000" rIns="72000" rtlCol="0"/>
        <a:lstStyle>
          <a:defPPr>
            <a:defRPr lang="es-ES"/>
          </a:defPPr>
        </a:lstStyle>
        <a:p>
          <a:pPr marL="0" lvl="0" indent="0" defTabSz="933450" rtl="0">
            <a:spcBef>
              <a:spcPct val="0"/>
            </a:spcBef>
            <a:spcAft>
              <a:spcPct val="35000"/>
            </a:spcAft>
            <a:buNone/>
          </a:pPr>
          <a:r>
            <a:rPr lang="es-ES" b="1" kern="1200" noProof="0" dirty="0" err="1"/>
            <a:t>Arrays</a:t>
          </a:r>
          <a:r>
            <a:rPr lang="es-ES" b="1" kern="1200" noProof="0" dirty="0"/>
            <a:t> y </a:t>
          </a:r>
          <a:r>
            <a:rPr lang="es-ES" b="1" kern="1200" noProof="0" dirty="0" err="1"/>
            <a:t>String</a:t>
          </a:r>
          <a:endParaRPr lang="es-ES" kern="1200" noProof="0" dirty="0">
            <a:latin typeface="Calibri" panose="020F0502020204030204" pitchFamily="34" charset="0"/>
            <a:ea typeface="Calibri" panose="020F0502020204030204" pitchFamily="34" charset="0"/>
            <a:cs typeface="Calibri" panose="020F0502020204030204" pitchFamily="34" charset="0"/>
          </a:endParaRPr>
        </a:p>
      </dgm:t>
    </dgm:pt>
    <dgm:pt modelId="{E6C6DF88-9436-40D7-BA84-18FE896A6151}" type="parTrans" cxnId="{14D43B81-F92D-4CD8-9D1E-78CBF092C750}">
      <dgm:prSet/>
      <dgm:spPr/>
      <dgm:t>
        <a:bodyPr rtlCol="0"/>
        <a:lstStyle>
          <a:defPPr>
            <a:defRPr lang="es-ES"/>
          </a:defPPr>
        </a:lstStyle>
        <a:p>
          <a:pPr rtl="0"/>
          <a:endParaRPr lang="es-ES" noProof="0" dirty="0"/>
        </a:p>
      </dgm:t>
    </dgm:pt>
    <dgm:pt modelId="{4E39967D-43EF-4F15-814A-2F491D900D43}" type="sibTrans" cxnId="{14D43B81-F92D-4CD8-9D1E-78CBF092C750}">
      <dgm:prSet phldrT="5" phldr="0"/>
      <dgm:spPr/>
      <dgm:t>
        <a:bodyPr rtlCol="0"/>
        <a:lstStyle>
          <a:defPPr>
            <a:defRPr lang="es-ES"/>
          </a:defPPr>
        </a:lstStyle>
        <a:p>
          <a:pPr rtl="0"/>
          <a:endParaRPr lang="es-ES" noProof="0" dirty="0"/>
        </a:p>
      </dgm:t>
    </dgm:pt>
    <dgm:pt modelId="{9EBA64D4-E183-4062-9F35-85FC4637EF83}">
      <dgm:prSet/>
      <dgm:spPr/>
      <dgm:t>
        <a:bodyPr lIns="72000" rIns="72000" rtlCol="0"/>
        <a:lstStyle>
          <a:defPPr>
            <a:defRPr lang="es-ES"/>
          </a:defPPr>
        </a:lstStyle>
        <a:p>
          <a:pPr rtl="0">
            <a:buNone/>
          </a:pPr>
          <a:r>
            <a:rPr lang="es-ES" b="1" noProof="0" dirty="0"/>
            <a:t>Acceso a ficheros</a:t>
          </a:r>
          <a:endParaRPr lang="es-ES" noProof="0" dirty="0"/>
        </a:p>
      </dgm:t>
    </dgm:pt>
    <dgm:pt modelId="{7E6D748D-9FFD-4BB2-AF04-8C654C201DCD}" type="parTrans" cxnId="{B6BC7788-0ACB-4D9A-889A-1B64751E007C}">
      <dgm:prSet/>
      <dgm:spPr/>
      <dgm:t>
        <a:bodyPr/>
        <a:lstStyle/>
        <a:p>
          <a:endParaRPr lang="es-ES"/>
        </a:p>
      </dgm:t>
    </dgm:pt>
    <dgm:pt modelId="{489CF6E2-94F7-49EC-A163-261603892150}" type="sibTrans" cxnId="{B6BC7788-0ACB-4D9A-889A-1B64751E007C}">
      <dgm:prSet/>
      <dgm:spPr/>
      <dgm:t>
        <a:bodyPr/>
        <a:lstStyle/>
        <a:p>
          <a:endParaRPr lang="es-ES"/>
        </a:p>
      </dgm:t>
    </dgm:pt>
    <dgm:pt modelId="{31897DC9-F9F9-4974-8401-2510DC043647}">
      <dgm:prSet/>
      <dgm:spPr/>
      <dgm:t>
        <a:bodyPr lIns="72000" rIns="72000" rtlCol="0"/>
        <a:lstStyle>
          <a:defPPr>
            <a:defRPr lang="es-ES"/>
          </a:defPPr>
        </a:lstStyle>
        <a:p>
          <a:pPr rtl="0">
            <a:buNone/>
          </a:pPr>
          <a:r>
            <a:rPr lang="es-ES" b="1" noProof="0" dirty="0"/>
            <a:t>Colecciones</a:t>
          </a:r>
          <a:r>
            <a:rPr lang="es-ES" noProof="0" dirty="0"/>
            <a:t> </a:t>
          </a:r>
        </a:p>
      </dgm:t>
    </dgm:pt>
    <dgm:pt modelId="{757C2F8A-B1C8-4F02-8D19-532F9B3F5FC5}" type="parTrans" cxnId="{D1B29B73-5E3D-442F-88CB-BBF85205AF9D}">
      <dgm:prSet/>
      <dgm:spPr/>
      <dgm:t>
        <a:bodyPr/>
        <a:lstStyle/>
        <a:p>
          <a:endParaRPr lang="es-ES"/>
        </a:p>
      </dgm:t>
    </dgm:pt>
    <dgm:pt modelId="{030649F9-2588-4A5B-BA80-838362A2E2D7}" type="sibTrans" cxnId="{D1B29B73-5E3D-442F-88CB-BBF85205AF9D}">
      <dgm:prSet phldrT="5" phldr="0"/>
      <dgm:spPr/>
      <dgm:t>
        <a:bodyPr rtlCol="0"/>
        <a:lstStyle>
          <a:defPPr>
            <a:defRPr lang="es-ES"/>
          </a:defPPr>
        </a:lstStyle>
        <a:p>
          <a:pPr rtl="0"/>
          <a:endParaRPr lang="es-ES" noProof="0" dirty="0"/>
        </a:p>
      </dgm:t>
    </dgm:pt>
    <dgm:pt modelId="{6BECE691-D1B8-436E-AD34-7BAB5B9F21C1}">
      <dgm:prSet/>
      <dgm:spPr/>
      <dgm:t>
        <a:bodyPr lIns="72000" rIns="72000" rtlCol="0"/>
        <a:lstStyle>
          <a:defPPr>
            <a:defRPr lang="es-ES"/>
          </a:defPPr>
        </a:lstStyle>
        <a:p>
          <a:pPr rtl="0">
            <a:buNone/>
          </a:pPr>
          <a:r>
            <a:rPr lang="es-ES" b="1" noProof="0" dirty="0" err="1"/>
            <a:t>Streams</a:t>
          </a:r>
          <a:endParaRPr lang="es-ES" b="1" noProof="0" dirty="0"/>
        </a:p>
      </dgm:t>
    </dgm:pt>
    <dgm:pt modelId="{DC709436-0538-4866-B369-E35E7788CD53}" type="parTrans" cxnId="{8FB241C8-E5DA-4693-A72E-E51F53249E42}">
      <dgm:prSet/>
      <dgm:spPr/>
      <dgm:t>
        <a:bodyPr/>
        <a:lstStyle/>
        <a:p>
          <a:endParaRPr lang="es-ES"/>
        </a:p>
      </dgm:t>
    </dgm:pt>
    <dgm:pt modelId="{B4BC0A41-07F0-4C75-AE51-D8A95503EA4A}" type="sibTrans" cxnId="{8FB241C8-E5DA-4693-A72E-E51F53249E42}">
      <dgm:prSet/>
      <dgm:spPr/>
      <dgm:t>
        <a:bodyPr/>
        <a:lstStyle/>
        <a:p>
          <a:endParaRPr lang="es-ES"/>
        </a:p>
      </dgm:t>
    </dgm:pt>
    <dgm:pt modelId="{B5A1A42C-5964-4437-BCF2-30D687D962F6}">
      <dgm:prSet/>
      <dgm:spPr/>
      <dgm:t>
        <a:bodyPr lIns="72000" rIns="72000" rtlCol="0"/>
        <a:lstStyle>
          <a:defPPr>
            <a:defRPr lang="es-ES"/>
          </a:defPPr>
        </a:lstStyle>
        <a:p>
          <a:pPr rtl="0">
            <a:buNone/>
          </a:pPr>
          <a:r>
            <a:rPr lang="es-ES" b="1" noProof="0" dirty="0"/>
            <a:t>Excepciones</a:t>
          </a:r>
        </a:p>
      </dgm:t>
    </dgm:pt>
    <dgm:pt modelId="{6CB82525-2F9E-468E-A99A-1A58F2435FFE}" type="parTrans" cxnId="{B11C8443-56E0-4A5B-9D87-B48C7986909D}">
      <dgm:prSet/>
      <dgm:spPr/>
      <dgm:t>
        <a:bodyPr/>
        <a:lstStyle/>
        <a:p>
          <a:endParaRPr lang="es-ES"/>
        </a:p>
      </dgm:t>
    </dgm:pt>
    <dgm:pt modelId="{07DD92F7-D749-45C8-B6D1-2D4F6690E7ED}" type="sibTrans" cxnId="{B11C8443-56E0-4A5B-9D87-B48C7986909D}">
      <dgm:prSet/>
      <dgm:spPr/>
      <dgm:t>
        <a:bodyPr/>
        <a:lstStyle/>
        <a:p>
          <a:endParaRPr lang="es-ES"/>
        </a:p>
      </dgm:t>
    </dgm:pt>
    <dgm:pt modelId="{ADF2B9AB-1D5E-44AE-AA81-18FB0CFE2224}">
      <dgm:prSet/>
      <dgm:spPr/>
      <dgm:t>
        <a:bodyPr lIns="72000" rIns="72000" rtlCol="0"/>
        <a:lstStyle>
          <a:defPPr>
            <a:defRPr lang="es-ES"/>
          </a:defPPr>
        </a:lstStyle>
        <a:p>
          <a:pPr rtl="0">
            <a:buNone/>
          </a:pPr>
          <a:r>
            <a:rPr lang="es-ES" b="1" noProof="0" dirty="0" err="1"/>
            <a:t>Threads</a:t>
          </a:r>
          <a:endParaRPr lang="es-ES" b="1" noProof="0" dirty="0"/>
        </a:p>
      </dgm:t>
    </dgm:pt>
    <dgm:pt modelId="{A95417AD-4404-4E87-9739-244D5E2DAE5C}" type="parTrans" cxnId="{275A4809-5754-41C6-BC99-21D61487BF95}">
      <dgm:prSet/>
      <dgm:spPr/>
      <dgm:t>
        <a:bodyPr/>
        <a:lstStyle/>
        <a:p>
          <a:endParaRPr lang="es-ES"/>
        </a:p>
      </dgm:t>
    </dgm:pt>
    <dgm:pt modelId="{FCE5919C-98C7-4DC3-8AEC-5FF0C7482B41}" type="sibTrans" cxnId="{275A4809-5754-41C6-BC99-21D61487BF95}">
      <dgm:prSet/>
      <dgm:spPr/>
      <dgm:t>
        <a:bodyPr/>
        <a:lstStyle/>
        <a:p>
          <a:endParaRPr lang="es-ES"/>
        </a:p>
      </dgm:t>
    </dgm:pt>
    <dgm:pt modelId="{9BBA07F9-2483-4C60-B601-A8D01B027A67}">
      <dgm:prSet/>
      <dgm:spPr/>
      <dgm:t>
        <a:bodyPr lIns="72000" rIns="72000" rtlCol="0"/>
        <a:lstStyle>
          <a:defPPr>
            <a:defRPr lang="es-ES"/>
          </a:defPPr>
        </a:lstStyle>
        <a:p>
          <a:pPr rtl="0">
            <a:buNone/>
          </a:pPr>
          <a:r>
            <a:rPr lang="es-ES" b="1" noProof="0" dirty="0"/>
            <a:t>Lambdas</a:t>
          </a:r>
        </a:p>
      </dgm:t>
    </dgm:pt>
    <dgm:pt modelId="{B9721389-6D4C-4338-B382-BCA4C789E1FD}" type="parTrans" cxnId="{9357D239-FDB6-4D2F-9B5F-7455011928EE}">
      <dgm:prSet/>
      <dgm:spPr/>
      <dgm:t>
        <a:bodyPr/>
        <a:lstStyle/>
        <a:p>
          <a:endParaRPr lang="es-ES"/>
        </a:p>
      </dgm:t>
    </dgm:pt>
    <dgm:pt modelId="{16B641B0-8A56-4449-9D5E-30633A5DD486}" type="sibTrans" cxnId="{9357D239-FDB6-4D2F-9B5F-7455011928EE}">
      <dgm:prSet/>
      <dgm:spPr/>
      <dgm:t>
        <a:bodyPr/>
        <a:lstStyle/>
        <a:p>
          <a:endParaRPr lang="es-ES"/>
        </a:p>
      </dgm:t>
    </dgm:pt>
    <dgm:pt modelId="{2CD6244B-11CB-4756-AB40-29F06D420B50}" type="pres">
      <dgm:prSet presAssocID="{D0F07F19-1F50-4B42-A7A0-278DF9D25BB1}" presName="Name0" presStyleCnt="0">
        <dgm:presLayoutVars>
          <dgm:dir/>
          <dgm:resizeHandles val="exact"/>
        </dgm:presLayoutVars>
      </dgm:prSet>
      <dgm:spPr/>
    </dgm:pt>
    <dgm:pt modelId="{6C372154-4BA5-4559-881E-792E104FD719}" type="pres">
      <dgm:prSet presAssocID="{2EE95FC5-CD6B-4A50-9262-DC414E16C3EA}" presName="node" presStyleLbl="node1" presStyleIdx="0" presStyleCnt="10" custLinFactNeighborX="17" custLinFactNeighborY="-15674">
        <dgm:presLayoutVars>
          <dgm:bulletEnabled val="1"/>
        </dgm:presLayoutVars>
      </dgm:prSet>
      <dgm:spPr/>
    </dgm:pt>
    <dgm:pt modelId="{E3C756BA-1CA9-4391-B421-66A2A72C2316}" type="pres">
      <dgm:prSet presAssocID="{C99EBBB1-E916-471C-83C9-ABE85B42AC26}" presName="sibTrans" presStyleLbl="sibTrans1D1" presStyleIdx="0" presStyleCnt="9"/>
      <dgm:spPr/>
    </dgm:pt>
    <dgm:pt modelId="{26D61C37-4B3C-4216-867F-F5E40851E5CE}" type="pres">
      <dgm:prSet presAssocID="{C99EBBB1-E916-471C-83C9-ABE85B42AC26}" presName="connectorText" presStyleLbl="sibTrans1D1" presStyleIdx="0" presStyleCnt="9"/>
      <dgm:spPr/>
    </dgm:pt>
    <dgm:pt modelId="{E830FD43-A017-414A-8962-335042625E05}" type="pres">
      <dgm:prSet presAssocID="{F05611F0-8256-4954-B6CB-ED6B4F2DD397}" presName="node" presStyleLbl="node1" presStyleIdx="1" presStyleCnt="10" custLinFactNeighborY="-17243">
        <dgm:presLayoutVars>
          <dgm:bulletEnabled val="1"/>
        </dgm:presLayoutVars>
      </dgm:prSet>
      <dgm:spPr/>
    </dgm:pt>
    <dgm:pt modelId="{15261AFD-6492-4D2E-99A3-72A34E1D0DA4}" type="pres">
      <dgm:prSet presAssocID="{6BD5265A-8333-420D-BDB2-65F10B3EBD76}" presName="sibTrans" presStyleLbl="sibTrans1D1" presStyleIdx="1" presStyleCnt="9"/>
      <dgm:spPr/>
    </dgm:pt>
    <dgm:pt modelId="{B2018C74-A639-49C3-AE4B-DB662C6C69EB}" type="pres">
      <dgm:prSet presAssocID="{6BD5265A-8333-420D-BDB2-65F10B3EBD76}" presName="connectorText" presStyleLbl="sibTrans1D1" presStyleIdx="1" presStyleCnt="9"/>
      <dgm:spPr/>
    </dgm:pt>
    <dgm:pt modelId="{7EABD14C-25F0-4C7B-8401-AFF01C694617}" type="pres">
      <dgm:prSet presAssocID="{22625139-F93A-4F3F-A7AA-4923A01AEDF3}" presName="node" presStyleLbl="node1" presStyleIdx="2" presStyleCnt="10" custLinFactNeighborX="-296" custLinFactNeighborY="-16114">
        <dgm:presLayoutVars>
          <dgm:bulletEnabled val="1"/>
        </dgm:presLayoutVars>
      </dgm:prSet>
      <dgm:spPr/>
    </dgm:pt>
    <dgm:pt modelId="{852D1108-D42B-4E54-B907-38A530E1FF39}" type="pres">
      <dgm:prSet presAssocID="{A8E2FA08-4DD4-4654-A85D-9A99162D6201}" presName="sibTrans" presStyleLbl="sibTrans1D1" presStyleIdx="2" presStyleCnt="9"/>
      <dgm:spPr/>
    </dgm:pt>
    <dgm:pt modelId="{A064F04E-B626-4CF1-886F-426B0BD46935}" type="pres">
      <dgm:prSet presAssocID="{A8E2FA08-4DD4-4654-A85D-9A99162D6201}" presName="connectorText" presStyleLbl="sibTrans1D1" presStyleIdx="2" presStyleCnt="9"/>
      <dgm:spPr/>
    </dgm:pt>
    <dgm:pt modelId="{A55710E5-0040-4051-829F-457EE91322F0}" type="pres">
      <dgm:prSet presAssocID="{C2F8C7F7-44C4-414A-BCCD-56E91DD0A777}" presName="node" presStyleLbl="node1" presStyleIdx="3" presStyleCnt="10">
        <dgm:presLayoutVars>
          <dgm:bulletEnabled val="1"/>
        </dgm:presLayoutVars>
      </dgm:prSet>
      <dgm:spPr/>
    </dgm:pt>
    <dgm:pt modelId="{D46D4BE7-F794-4712-AC7A-BA36FDBB4BD4}" type="pres">
      <dgm:prSet presAssocID="{4E39967D-43EF-4F15-814A-2F491D900D43}" presName="sibTrans" presStyleLbl="sibTrans1D1" presStyleIdx="3" presStyleCnt="9"/>
      <dgm:spPr/>
    </dgm:pt>
    <dgm:pt modelId="{E64B031A-FBF5-4202-B315-91E9C67C3305}" type="pres">
      <dgm:prSet presAssocID="{4E39967D-43EF-4F15-814A-2F491D900D43}" presName="connectorText" presStyleLbl="sibTrans1D1" presStyleIdx="3" presStyleCnt="9"/>
      <dgm:spPr/>
    </dgm:pt>
    <dgm:pt modelId="{E6FC4D2F-A613-48A1-8C7D-0CBFD1C72076}" type="pres">
      <dgm:prSet presAssocID="{31897DC9-F9F9-4974-8401-2510DC043647}" presName="node" presStyleLbl="node1" presStyleIdx="4" presStyleCnt="10">
        <dgm:presLayoutVars>
          <dgm:bulletEnabled val="1"/>
        </dgm:presLayoutVars>
      </dgm:prSet>
      <dgm:spPr/>
    </dgm:pt>
    <dgm:pt modelId="{8B4BCB99-5029-4066-82D9-1C412D09820D}" type="pres">
      <dgm:prSet presAssocID="{030649F9-2588-4A5B-BA80-838362A2E2D7}" presName="sibTrans" presStyleLbl="sibTrans1D1" presStyleIdx="4" presStyleCnt="9"/>
      <dgm:spPr/>
    </dgm:pt>
    <dgm:pt modelId="{D3625365-F4FF-427A-93F3-255AF7478C5F}" type="pres">
      <dgm:prSet presAssocID="{030649F9-2588-4A5B-BA80-838362A2E2D7}" presName="connectorText" presStyleLbl="sibTrans1D1" presStyleIdx="4" presStyleCnt="9"/>
      <dgm:spPr/>
    </dgm:pt>
    <dgm:pt modelId="{43FC6FB5-B995-4276-95CE-F11604002152}" type="pres">
      <dgm:prSet presAssocID="{6BECE691-D1B8-436E-AD34-7BAB5B9F21C1}" presName="node" presStyleLbl="node1" presStyleIdx="5" presStyleCnt="10">
        <dgm:presLayoutVars>
          <dgm:bulletEnabled val="1"/>
        </dgm:presLayoutVars>
      </dgm:prSet>
      <dgm:spPr/>
    </dgm:pt>
    <dgm:pt modelId="{63CB72F7-EB6F-466A-A99C-70805AE1937A}" type="pres">
      <dgm:prSet presAssocID="{B4BC0A41-07F0-4C75-AE51-D8A95503EA4A}" presName="sibTrans" presStyleLbl="sibTrans1D1" presStyleIdx="5" presStyleCnt="9"/>
      <dgm:spPr/>
    </dgm:pt>
    <dgm:pt modelId="{AD70CCE4-0060-46AF-A2A0-6F424F0575BC}" type="pres">
      <dgm:prSet presAssocID="{B4BC0A41-07F0-4C75-AE51-D8A95503EA4A}" presName="connectorText" presStyleLbl="sibTrans1D1" presStyleIdx="5" presStyleCnt="9"/>
      <dgm:spPr/>
    </dgm:pt>
    <dgm:pt modelId="{ABCCE0C4-6402-4775-8263-C3AC13CDA6D0}" type="pres">
      <dgm:prSet presAssocID="{9EBA64D4-E183-4062-9F35-85FC4637EF83}" presName="node" presStyleLbl="node1" presStyleIdx="6" presStyleCnt="10">
        <dgm:presLayoutVars>
          <dgm:bulletEnabled val="1"/>
        </dgm:presLayoutVars>
      </dgm:prSet>
      <dgm:spPr/>
    </dgm:pt>
    <dgm:pt modelId="{8C328A6F-2BAC-4D7F-A7A8-763534455A10}" type="pres">
      <dgm:prSet presAssocID="{489CF6E2-94F7-49EC-A163-261603892150}" presName="sibTrans" presStyleLbl="sibTrans1D1" presStyleIdx="6" presStyleCnt="9"/>
      <dgm:spPr/>
    </dgm:pt>
    <dgm:pt modelId="{5794CB03-10BA-4A3C-8128-D173F23C6DDC}" type="pres">
      <dgm:prSet presAssocID="{489CF6E2-94F7-49EC-A163-261603892150}" presName="connectorText" presStyleLbl="sibTrans1D1" presStyleIdx="6" presStyleCnt="9"/>
      <dgm:spPr/>
    </dgm:pt>
    <dgm:pt modelId="{C7B98130-CDCF-4E19-B4B4-1D191514A37E}" type="pres">
      <dgm:prSet presAssocID="{B5A1A42C-5964-4437-BCF2-30D687D962F6}" presName="node" presStyleLbl="node1" presStyleIdx="7" presStyleCnt="10">
        <dgm:presLayoutVars>
          <dgm:bulletEnabled val="1"/>
        </dgm:presLayoutVars>
      </dgm:prSet>
      <dgm:spPr/>
    </dgm:pt>
    <dgm:pt modelId="{7AFF6FA9-5674-404C-BABB-CCA6A25160FF}" type="pres">
      <dgm:prSet presAssocID="{07DD92F7-D749-45C8-B6D1-2D4F6690E7ED}" presName="sibTrans" presStyleLbl="sibTrans1D1" presStyleIdx="7" presStyleCnt="9"/>
      <dgm:spPr/>
    </dgm:pt>
    <dgm:pt modelId="{C79DC73B-B8C1-44AC-BBC2-0506AFBF8749}" type="pres">
      <dgm:prSet presAssocID="{07DD92F7-D749-45C8-B6D1-2D4F6690E7ED}" presName="connectorText" presStyleLbl="sibTrans1D1" presStyleIdx="7" presStyleCnt="9"/>
      <dgm:spPr/>
    </dgm:pt>
    <dgm:pt modelId="{14EDD817-DE2A-474A-954B-04205450866E}" type="pres">
      <dgm:prSet presAssocID="{ADF2B9AB-1D5E-44AE-AA81-18FB0CFE2224}" presName="node" presStyleLbl="node1" presStyleIdx="8" presStyleCnt="10">
        <dgm:presLayoutVars>
          <dgm:bulletEnabled val="1"/>
        </dgm:presLayoutVars>
      </dgm:prSet>
      <dgm:spPr/>
    </dgm:pt>
    <dgm:pt modelId="{C224D894-6D7D-43E5-9BDC-EE5775DCE588}" type="pres">
      <dgm:prSet presAssocID="{FCE5919C-98C7-4DC3-8AEC-5FF0C7482B41}" presName="sibTrans" presStyleLbl="sibTrans1D1" presStyleIdx="8" presStyleCnt="9"/>
      <dgm:spPr/>
    </dgm:pt>
    <dgm:pt modelId="{D3D3E1D4-BE73-4A5F-9554-544DAAE60CF8}" type="pres">
      <dgm:prSet presAssocID="{FCE5919C-98C7-4DC3-8AEC-5FF0C7482B41}" presName="connectorText" presStyleLbl="sibTrans1D1" presStyleIdx="8" presStyleCnt="9"/>
      <dgm:spPr/>
    </dgm:pt>
    <dgm:pt modelId="{C329CC33-304E-4BAB-8E22-2983E94F7B47}" type="pres">
      <dgm:prSet presAssocID="{9BBA07F9-2483-4C60-B601-A8D01B027A67}" presName="node" presStyleLbl="node1" presStyleIdx="9" presStyleCnt="10">
        <dgm:presLayoutVars>
          <dgm:bulletEnabled val="1"/>
        </dgm:presLayoutVars>
      </dgm:prSet>
      <dgm:spPr/>
    </dgm:pt>
  </dgm:ptLst>
  <dgm:cxnLst>
    <dgm:cxn modelId="{21A98004-F13B-4803-869A-2151FEEC08A7}" type="presOf" srcId="{A8E2FA08-4DD4-4654-A85D-9A99162D6201}" destId="{852D1108-D42B-4E54-B907-38A530E1FF39}" srcOrd="0" destOrd="0" presId="urn:microsoft.com/office/officeart/2016/7/layout/RepeatingBendingProcessNew"/>
    <dgm:cxn modelId="{275A4809-5754-41C6-BC99-21D61487BF95}" srcId="{D0F07F19-1F50-4B42-A7A0-278DF9D25BB1}" destId="{ADF2B9AB-1D5E-44AE-AA81-18FB0CFE2224}" srcOrd="8" destOrd="0" parTransId="{A95417AD-4404-4E87-9739-244D5E2DAE5C}" sibTransId="{FCE5919C-98C7-4DC3-8AEC-5FF0C7482B41}"/>
    <dgm:cxn modelId="{18BAEB0C-F43D-4A0D-B904-72D4F8839176}" type="presOf" srcId="{2EE95FC5-CD6B-4A50-9262-DC414E16C3EA}" destId="{6C372154-4BA5-4559-881E-792E104FD719}" srcOrd="0" destOrd="0" presId="urn:microsoft.com/office/officeart/2016/7/layout/RepeatingBendingProcessNew"/>
    <dgm:cxn modelId="{C25A7C16-39C9-4F7B-90E5-69733BFEEA6D}" type="presOf" srcId="{FCE5919C-98C7-4DC3-8AEC-5FF0C7482B41}" destId="{D3D3E1D4-BE73-4A5F-9554-544DAAE60CF8}" srcOrd="1" destOrd="0" presId="urn:microsoft.com/office/officeart/2016/7/layout/RepeatingBendingProcessNew"/>
    <dgm:cxn modelId="{B7A0F836-15FC-45DD-9E0B-C10DEE729373}" type="presOf" srcId="{030649F9-2588-4A5B-BA80-838362A2E2D7}" destId="{8B4BCB99-5029-4066-82D9-1C412D09820D}" srcOrd="0" destOrd="0" presId="urn:microsoft.com/office/officeart/2016/7/layout/RepeatingBendingProcessNew"/>
    <dgm:cxn modelId="{B4B7F338-6834-474A-AF28-C8680E34A198}" type="presOf" srcId="{489CF6E2-94F7-49EC-A163-261603892150}" destId="{8C328A6F-2BAC-4D7F-A7A8-763534455A10}" srcOrd="0" destOrd="0" presId="urn:microsoft.com/office/officeart/2016/7/layout/RepeatingBendingProcessNew"/>
    <dgm:cxn modelId="{9357D239-FDB6-4D2F-9B5F-7455011928EE}" srcId="{D0F07F19-1F50-4B42-A7A0-278DF9D25BB1}" destId="{9BBA07F9-2483-4C60-B601-A8D01B027A67}" srcOrd="9" destOrd="0" parTransId="{B9721389-6D4C-4338-B382-BCA4C789E1FD}" sibTransId="{16B641B0-8A56-4449-9D5E-30633A5DD486}"/>
    <dgm:cxn modelId="{D4F4A642-1023-4E61-A442-B788A7636187}" type="presOf" srcId="{FCE5919C-98C7-4DC3-8AEC-5FF0C7482B41}" destId="{C224D894-6D7D-43E5-9BDC-EE5775DCE588}" srcOrd="0" destOrd="0" presId="urn:microsoft.com/office/officeart/2016/7/layout/RepeatingBendingProcessNew"/>
    <dgm:cxn modelId="{B11C8443-56E0-4A5B-9D87-B48C7986909D}" srcId="{D0F07F19-1F50-4B42-A7A0-278DF9D25BB1}" destId="{B5A1A42C-5964-4437-BCF2-30D687D962F6}" srcOrd="7" destOrd="0" parTransId="{6CB82525-2F9E-468E-A99A-1A58F2435FFE}" sibTransId="{07DD92F7-D749-45C8-B6D1-2D4F6690E7ED}"/>
    <dgm:cxn modelId="{41296E45-C81A-49DC-AB16-8EE6EC26A7BB}" type="presOf" srcId="{4E39967D-43EF-4F15-814A-2F491D900D43}" destId="{E64B031A-FBF5-4202-B315-91E9C67C3305}" srcOrd="1" destOrd="0" presId="urn:microsoft.com/office/officeart/2016/7/layout/RepeatingBendingProcessNew"/>
    <dgm:cxn modelId="{04A27145-C74D-40E1-A82B-4CEF1BA80EAD}" type="presOf" srcId="{B4BC0A41-07F0-4C75-AE51-D8A95503EA4A}" destId="{AD70CCE4-0060-46AF-A2A0-6F424F0575BC}" srcOrd="1" destOrd="0" presId="urn:microsoft.com/office/officeart/2016/7/layout/RepeatingBendingProcessNew"/>
    <dgm:cxn modelId="{25B2B065-03C1-45DA-8C39-B6AC449DEB1C}" type="presOf" srcId="{F05611F0-8256-4954-B6CB-ED6B4F2DD397}" destId="{E830FD43-A017-414A-8962-335042625E05}" srcOrd="0" destOrd="0" presId="urn:microsoft.com/office/officeart/2016/7/layout/RepeatingBendingProcessNew"/>
    <dgm:cxn modelId="{BC0C784D-F262-4568-BCF2-9B2146A22C11}" type="presOf" srcId="{B5A1A42C-5964-4437-BCF2-30D687D962F6}" destId="{C7B98130-CDCF-4E19-B4B4-1D191514A37E}" srcOrd="0" destOrd="0" presId="urn:microsoft.com/office/officeart/2016/7/layout/RepeatingBendingProcessNew"/>
    <dgm:cxn modelId="{40ABB64E-E690-4E96-BBFE-4EF0EB53BA58}" type="presOf" srcId="{07DD92F7-D749-45C8-B6D1-2D4F6690E7ED}" destId="{C79DC73B-B8C1-44AC-BBC2-0506AFBF8749}" srcOrd="1" destOrd="0" presId="urn:microsoft.com/office/officeart/2016/7/layout/RepeatingBendingProcessNew"/>
    <dgm:cxn modelId="{8F59F371-112E-4FB0-B61F-98D897B5DF7B}" type="presOf" srcId="{07DD92F7-D749-45C8-B6D1-2D4F6690E7ED}" destId="{7AFF6FA9-5674-404C-BABB-CCA6A25160FF}" srcOrd="0" destOrd="0" presId="urn:microsoft.com/office/officeart/2016/7/layout/RepeatingBendingProcessNew"/>
    <dgm:cxn modelId="{D1B29B73-5E3D-442F-88CB-BBF85205AF9D}" srcId="{D0F07F19-1F50-4B42-A7A0-278DF9D25BB1}" destId="{31897DC9-F9F9-4974-8401-2510DC043647}" srcOrd="4" destOrd="0" parTransId="{757C2F8A-B1C8-4F02-8D19-532F9B3F5FC5}" sibTransId="{030649F9-2588-4A5B-BA80-838362A2E2D7}"/>
    <dgm:cxn modelId="{56073754-0783-4720-8460-4B51B7876A98}" type="presOf" srcId="{31897DC9-F9F9-4974-8401-2510DC043647}" destId="{E6FC4D2F-A613-48A1-8C7D-0CBFD1C72076}" srcOrd="0" destOrd="0" presId="urn:microsoft.com/office/officeart/2016/7/layout/RepeatingBendingProcessNew"/>
    <dgm:cxn modelId="{490ACD56-237B-4A0C-8E1E-3DF1EA048500}" type="presOf" srcId="{9BBA07F9-2483-4C60-B601-A8D01B027A67}" destId="{C329CC33-304E-4BAB-8E22-2983E94F7B47}" srcOrd="0" destOrd="0" presId="urn:microsoft.com/office/officeart/2016/7/layout/RepeatingBendingProcessNew"/>
    <dgm:cxn modelId="{7B44EE76-8104-425B-B72C-7D9BE7D6B64B}" type="presOf" srcId="{ADF2B9AB-1D5E-44AE-AA81-18FB0CFE2224}" destId="{14EDD817-DE2A-474A-954B-04205450866E}" srcOrd="0" destOrd="0" presId="urn:microsoft.com/office/officeart/2016/7/layout/RepeatingBendingProcessNew"/>
    <dgm:cxn modelId="{14D43B81-F92D-4CD8-9D1E-78CBF092C750}" srcId="{D0F07F19-1F50-4B42-A7A0-278DF9D25BB1}" destId="{C2F8C7F7-44C4-414A-BCCD-56E91DD0A777}" srcOrd="3" destOrd="0" parTransId="{E6C6DF88-9436-40D7-BA84-18FE896A6151}" sibTransId="{4E39967D-43EF-4F15-814A-2F491D900D43}"/>
    <dgm:cxn modelId="{8DF36285-C01B-46C9-97D3-7F98A13E0270}" type="presOf" srcId="{C99EBBB1-E916-471C-83C9-ABE85B42AC26}" destId="{26D61C37-4B3C-4216-867F-F5E40851E5CE}" srcOrd="1" destOrd="0" presId="urn:microsoft.com/office/officeart/2016/7/layout/RepeatingBendingProcessNew"/>
    <dgm:cxn modelId="{B6BC7788-0ACB-4D9A-889A-1B64751E007C}" srcId="{D0F07F19-1F50-4B42-A7A0-278DF9D25BB1}" destId="{9EBA64D4-E183-4062-9F35-85FC4637EF83}" srcOrd="6" destOrd="0" parTransId="{7E6D748D-9FFD-4BB2-AF04-8C654C201DCD}" sibTransId="{489CF6E2-94F7-49EC-A163-261603892150}"/>
    <dgm:cxn modelId="{69D77E90-3979-48C6-BF71-E34C3A35C4F0}" type="presOf" srcId="{489CF6E2-94F7-49EC-A163-261603892150}" destId="{5794CB03-10BA-4A3C-8128-D173F23C6DDC}" srcOrd="1" destOrd="0" presId="urn:microsoft.com/office/officeart/2016/7/layout/RepeatingBendingProcessNew"/>
    <dgm:cxn modelId="{BBE4659A-3334-4679-BB0A-47EE02AA8E22}" type="presOf" srcId="{C99EBBB1-E916-471C-83C9-ABE85B42AC26}" destId="{E3C756BA-1CA9-4391-B421-66A2A72C2316}" srcOrd="0" destOrd="0" presId="urn:microsoft.com/office/officeart/2016/7/layout/RepeatingBendingProcessNew"/>
    <dgm:cxn modelId="{EFD5D39B-5EF3-4DDA-B778-6095F1151C38}" type="presOf" srcId="{D0F07F19-1F50-4B42-A7A0-278DF9D25BB1}" destId="{2CD6244B-11CB-4756-AB40-29F06D420B50}" srcOrd="0" destOrd="0" presId="urn:microsoft.com/office/officeart/2016/7/layout/RepeatingBendingProcessNew"/>
    <dgm:cxn modelId="{D972B3A2-7C62-42E3-A18D-143B4C8E119C}" type="presOf" srcId="{4E39967D-43EF-4F15-814A-2F491D900D43}" destId="{D46D4BE7-F794-4712-AC7A-BA36FDBB4BD4}" srcOrd="0" destOrd="0" presId="urn:microsoft.com/office/officeart/2016/7/layout/RepeatingBendingProcessNew"/>
    <dgm:cxn modelId="{D05265AB-F0E1-4A7B-977C-FC62D05A230B}" type="presOf" srcId="{6BECE691-D1B8-436E-AD34-7BAB5B9F21C1}" destId="{43FC6FB5-B995-4276-95CE-F11604002152}" srcOrd="0" destOrd="0" presId="urn:microsoft.com/office/officeart/2016/7/layout/RepeatingBendingProcessNew"/>
    <dgm:cxn modelId="{7C249FBB-089C-4B78-87F4-9E2C7ADA6D63}" type="presOf" srcId="{6BD5265A-8333-420D-BDB2-65F10B3EBD76}" destId="{B2018C74-A639-49C3-AE4B-DB662C6C69EB}" srcOrd="1" destOrd="0" presId="urn:microsoft.com/office/officeart/2016/7/layout/RepeatingBendingProcessNew"/>
    <dgm:cxn modelId="{B3F19EC2-A372-4EC3-BFE0-C62FFDFE3DF6}" srcId="{D0F07F19-1F50-4B42-A7A0-278DF9D25BB1}" destId="{2EE95FC5-CD6B-4A50-9262-DC414E16C3EA}" srcOrd="0" destOrd="0" parTransId="{75374347-884B-4721-8CFF-DF080F5B1C79}" sibTransId="{C99EBBB1-E916-471C-83C9-ABE85B42AC26}"/>
    <dgm:cxn modelId="{8FB241C8-E5DA-4693-A72E-E51F53249E42}" srcId="{D0F07F19-1F50-4B42-A7A0-278DF9D25BB1}" destId="{6BECE691-D1B8-436E-AD34-7BAB5B9F21C1}" srcOrd="5" destOrd="0" parTransId="{DC709436-0538-4866-B369-E35E7788CD53}" sibTransId="{B4BC0A41-07F0-4C75-AE51-D8A95503EA4A}"/>
    <dgm:cxn modelId="{095521CA-6026-4830-8DAE-417119942AE9}" type="presOf" srcId="{9EBA64D4-E183-4062-9F35-85FC4637EF83}" destId="{ABCCE0C4-6402-4775-8263-C3AC13CDA6D0}" srcOrd="0" destOrd="0" presId="urn:microsoft.com/office/officeart/2016/7/layout/RepeatingBendingProcessNew"/>
    <dgm:cxn modelId="{914FACD2-336A-4471-9E99-312B3F8EAB04}" srcId="{D0F07F19-1F50-4B42-A7A0-278DF9D25BB1}" destId="{F05611F0-8256-4954-B6CB-ED6B4F2DD397}" srcOrd="1" destOrd="0" parTransId="{CD7328D6-9FAE-4506-9BDB-E06A571EC1D4}" sibTransId="{6BD5265A-8333-420D-BDB2-65F10B3EBD76}"/>
    <dgm:cxn modelId="{9E1E5ED5-6692-4B1E-955F-BF081FEF6BD8}" type="presOf" srcId="{22625139-F93A-4F3F-A7AA-4923A01AEDF3}" destId="{7EABD14C-25F0-4C7B-8401-AFF01C694617}" srcOrd="0" destOrd="0" presId="urn:microsoft.com/office/officeart/2016/7/layout/RepeatingBendingProcessNew"/>
    <dgm:cxn modelId="{A1547FD5-8364-446A-86FB-FED052500FE2}" type="presOf" srcId="{C2F8C7F7-44C4-414A-BCCD-56E91DD0A777}" destId="{A55710E5-0040-4051-829F-457EE91322F0}" srcOrd="0" destOrd="0" presId="urn:microsoft.com/office/officeart/2016/7/layout/RepeatingBendingProcessNew"/>
    <dgm:cxn modelId="{1FEF81E8-84CB-45B8-A2CA-ECA45AE9AA39}" type="presOf" srcId="{030649F9-2588-4A5B-BA80-838362A2E2D7}" destId="{D3625365-F4FF-427A-93F3-255AF7478C5F}" srcOrd="1" destOrd="0" presId="urn:microsoft.com/office/officeart/2016/7/layout/RepeatingBendingProcessNew"/>
    <dgm:cxn modelId="{6932D2EA-9A6F-4BA2-ACB3-EBAECEE04F82}" type="presOf" srcId="{A8E2FA08-4DD4-4654-A85D-9A99162D6201}" destId="{A064F04E-B626-4CF1-886F-426B0BD46935}" srcOrd="1" destOrd="0" presId="urn:microsoft.com/office/officeart/2016/7/layout/RepeatingBendingProcessNew"/>
    <dgm:cxn modelId="{8A44D5ED-5475-4B1C-B47E-502F6FEDA31A}" type="presOf" srcId="{B4BC0A41-07F0-4C75-AE51-D8A95503EA4A}" destId="{63CB72F7-EB6F-466A-A99C-70805AE1937A}" srcOrd="0" destOrd="0" presId="urn:microsoft.com/office/officeart/2016/7/layout/RepeatingBendingProcessNew"/>
    <dgm:cxn modelId="{FC7721F0-429B-4CE7-BE98-C2F3C41FE9C7}" srcId="{D0F07F19-1F50-4B42-A7A0-278DF9D25BB1}" destId="{22625139-F93A-4F3F-A7AA-4923A01AEDF3}" srcOrd="2" destOrd="0" parTransId="{F549A0EB-6BE9-4749-8336-B02A279AE302}" sibTransId="{A8E2FA08-4DD4-4654-A85D-9A99162D6201}"/>
    <dgm:cxn modelId="{0CA018F6-84B8-4AB5-90DC-97B388D13C82}" type="presOf" srcId="{6BD5265A-8333-420D-BDB2-65F10B3EBD76}" destId="{15261AFD-6492-4D2E-99A3-72A34E1D0DA4}" srcOrd="0" destOrd="0" presId="urn:microsoft.com/office/officeart/2016/7/layout/RepeatingBendingProcessNew"/>
    <dgm:cxn modelId="{20FD786F-7647-44F5-8739-F6A91B0AF3DC}" type="presParOf" srcId="{2CD6244B-11CB-4756-AB40-29F06D420B50}" destId="{6C372154-4BA5-4559-881E-792E104FD719}" srcOrd="0" destOrd="0" presId="urn:microsoft.com/office/officeart/2016/7/layout/RepeatingBendingProcessNew"/>
    <dgm:cxn modelId="{1AEC9BE6-324E-4EC5-880D-EF3E78A6A4DD}" type="presParOf" srcId="{2CD6244B-11CB-4756-AB40-29F06D420B50}" destId="{E3C756BA-1CA9-4391-B421-66A2A72C2316}" srcOrd="1" destOrd="0" presId="urn:microsoft.com/office/officeart/2016/7/layout/RepeatingBendingProcessNew"/>
    <dgm:cxn modelId="{8A2AF43A-4D09-4091-8DA3-472BEE7927C9}" type="presParOf" srcId="{E3C756BA-1CA9-4391-B421-66A2A72C2316}" destId="{26D61C37-4B3C-4216-867F-F5E40851E5CE}" srcOrd="0" destOrd="0" presId="urn:microsoft.com/office/officeart/2016/7/layout/RepeatingBendingProcessNew"/>
    <dgm:cxn modelId="{A4971618-06B5-49FA-BD73-623536A00F4F}" type="presParOf" srcId="{2CD6244B-11CB-4756-AB40-29F06D420B50}" destId="{E830FD43-A017-414A-8962-335042625E05}" srcOrd="2" destOrd="0" presId="urn:microsoft.com/office/officeart/2016/7/layout/RepeatingBendingProcessNew"/>
    <dgm:cxn modelId="{26D101DA-8AD9-46D2-BC72-34D55B3F048E}" type="presParOf" srcId="{2CD6244B-11CB-4756-AB40-29F06D420B50}" destId="{15261AFD-6492-4D2E-99A3-72A34E1D0DA4}" srcOrd="3" destOrd="0" presId="urn:microsoft.com/office/officeart/2016/7/layout/RepeatingBendingProcessNew"/>
    <dgm:cxn modelId="{0D19FFB7-F575-4785-962B-F954F53E974A}" type="presParOf" srcId="{15261AFD-6492-4D2E-99A3-72A34E1D0DA4}" destId="{B2018C74-A639-49C3-AE4B-DB662C6C69EB}" srcOrd="0" destOrd="0" presId="urn:microsoft.com/office/officeart/2016/7/layout/RepeatingBendingProcessNew"/>
    <dgm:cxn modelId="{D2B741D4-7987-4A1E-9644-0084A804EEC3}" type="presParOf" srcId="{2CD6244B-11CB-4756-AB40-29F06D420B50}" destId="{7EABD14C-25F0-4C7B-8401-AFF01C694617}" srcOrd="4" destOrd="0" presId="urn:microsoft.com/office/officeart/2016/7/layout/RepeatingBendingProcessNew"/>
    <dgm:cxn modelId="{ADC37A73-922F-484C-A368-B9572CEF0824}" type="presParOf" srcId="{2CD6244B-11CB-4756-AB40-29F06D420B50}" destId="{852D1108-D42B-4E54-B907-38A530E1FF39}" srcOrd="5" destOrd="0" presId="urn:microsoft.com/office/officeart/2016/7/layout/RepeatingBendingProcessNew"/>
    <dgm:cxn modelId="{DEF7F59F-CEC4-4CE7-889D-8E48FEFCF85C}" type="presParOf" srcId="{852D1108-D42B-4E54-B907-38A530E1FF39}" destId="{A064F04E-B626-4CF1-886F-426B0BD46935}" srcOrd="0" destOrd="0" presId="urn:microsoft.com/office/officeart/2016/7/layout/RepeatingBendingProcessNew"/>
    <dgm:cxn modelId="{9F1DBE51-FBA6-4355-876D-30D4605A3596}" type="presParOf" srcId="{2CD6244B-11CB-4756-AB40-29F06D420B50}" destId="{A55710E5-0040-4051-829F-457EE91322F0}" srcOrd="6" destOrd="0" presId="urn:microsoft.com/office/officeart/2016/7/layout/RepeatingBendingProcessNew"/>
    <dgm:cxn modelId="{862A29CC-D4A1-4C5F-98BC-C75731DEE6E6}" type="presParOf" srcId="{2CD6244B-11CB-4756-AB40-29F06D420B50}" destId="{D46D4BE7-F794-4712-AC7A-BA36FDBB4BD4}" srcOrd="7" destOrd="0" presId="urn:microsoft.com/office/officeart/2016/7/layout/RepeatingBendingProcessNew"/>
    <dgm:cxn modelId="{FD9D068A-9B23-4845-A9E6-CD9B8DA39D98}" type="presParOf" srcId="{D46D4BE7-F794-4712-AC7A-BA36FDBB4BD4}" destId="{E64B031A-FBF5-4202-B315-91E9C67C3305}" srcOrd="0" destOrd="0" presId="urn:microsoft.com/office/officeart/2016/7/layout/RepeatingBendingProcessNew"/>
    <dgm:cxn modelId="{56E9E02C-7390-464F-B14F-F3DD4E9F5FF4}" type="presParOf" srcId="{2CD6244B-11CB-4756-AB40-29F06D420B50}" destId="{E6FC4D2F-A613-48A1-8C7D-0CBFD1C72076}" srcOrd="8" destOrd="0" presId="urn:microsoft.com/office/officeart/2016/7/layout/RepeatingBendingProcessNew"/>
    <dgm:cxn modelId="{BF436175-2F3F-4D02-9AF0-3686ECAC93D8}" type="presParOf" srcId="{2CD6244B-11CB-4756-AB40-29F06D420B50}" destId="{8B4BCB99-5029-4066-82D9-1C412D09820D}" srcOrd="9" destOrd="0" presId="urn:microsoft.com/office/officeart/2016/7/layout/RepeatingBendingProcessNew"/>
    <dgm:cxn modelId="{53F05550-2252-4E83-B58F-1EB4638A9334}" type="presParOf" srcId="{8B4BCB99-5029-4066-82D9-1C412D09820D}" destId="{D3625365-F4FF-427A-93F3-255AF7478C5F}" srcOrd="0" destOrd="0" presId="urn:microsoft.com/office/officeart/2016/7/layout/RepeatingBendingProcessNew"/>
    <dgm:cxn modelId="{A2919882-FD63-435B-BDBB-BDA32F727739}" type="presParOf" srcId="{2CD6244B-11CB-4756-AB40-29F06D420B50}" destId="{43FC6FB5-B995-4276-95CE-F11604002152}" srcOrd="10" destOrd="0" presId="urn:microsoft.com/office/officeart/2016/7/layout/RepeatingBendingProcessNew"/>
    <dgm:cxn modelId="{44824B84-351B-45F3-966B-1805018F427C}" type="presParOf" srcId="{2CD6244B-11CB-4756-AB40-29F06D420B50}" destId="{63CB72F7-EB6F-466A-A99C-70805AE1937A}" srcOrd="11" destOrd="0" presId="urn:microsoft.com/office/officeart/2016/7/layout/RepeatingBendingProcessNew"/>
    <dgm:cxn modelId="{9C680C34-0986-4491-BE7D-5D4102E24DE7}" type="presParOf" srcId="{63CB72F7-EB6F-466A-A99C-70805AE1937A}" destId="{AD70CCE4-0060-46AF-A2A0-6F424F0575BC}" srcOrd="0" destOrd="0" presId="urn:microsoft.com/office/officeart/2016/7/layout/RepeatingBendingProcessNew"/>
    <dgm:cxn modelId="{B59736E8-DE0C-480C-8322-A09F845A7B42}" type="presParOf" srcId="{2CD6244B-11CB-4756-AB40-29F06D420B50}" destId="{ABCCE0C4-6402-4775-8263-C3AC13CDA6D0}" srcOrd="12" destOrd="0" presId="urn:microsoft.com/office/officeart/2016/7/layout/RepeatingBendingProcessNew"/>
    <dgm:cxn modelId="{7CB9BD33-106A-497E-8D3B-1A247816BDD8}" type="presParOf" srcId="{2CD6244B-11CB-4756-AB40-29F06D420B50}" destId="{8C328A6F-2BAC-4D7F-A7A8-763534455A10}" srcOrd="13" destOrd="0" presId="urn:microsoft.com/office/officeart/2016/7/layout/RepeatingBendingProcessNew"/>
    <dgm:cxn modelId="{E9D0DF7D-27E3-416F-BC77-8F5F0C5B2D73}" type="presParOf" srcId="{8C328A6F-2BAC-4D7F-A7A8-763534455A10}" destId="{5794CB03-10BA-4A3C-8128-D173F23C6DDC}" srcOrd="0" destOrd="0" presId="urn:microsoft.com/office/officeart/2016/7/layout/RepeatingBendingProcessNew"/>
    <dgm:cxn modelId="{B7561D12-CCDA-4EA1-A4C3-176D68A1F883}" type="presParOf" srcId="{2CD6244B-11CB-4756-AB40-29F06D420B50}" destId="{C7B98130-CDCF-4E19-B4B4-1D191514A37E}" srcOrd="14" destOrd="0" presId="urn:microsoft.com/office/officeart/2016/7/layout/RepeatingBendingProcessNew"/>
    <dgm:cxn modelId="{5D52FF8D-87FD-459F-9C92-CA5F7AD86CCF}" type="presParOf" srcId="{2CD6244B-11CB-4756-AB40-29F06D420B50}" destId="{7AFF6FA9-5674-404C-BABB-CCA6A25160FF}" srcOrd="15" destOrd="0" presId="urn:microsoft.com/office/officeart/2016/7/layout/RepeatingBendingProcessNew"/>
    <dgm:cxn modelId="{2E31974F-CA7E-4760-AB91-65CB5228DBC6}" type="presParOf" srcId="{7AFF6FA9-5674-404C-BABB-CCA6A25160FF}" destId="{C79DC73B-B8C1-44AC-BBC2-0506AFBF8749}" srcOrd="0" destOrd="0" presId="urn:microsoft.com/office/officeart/2016/7/layout/RepeatingBendingProcessNew"/>
    <dgm:cxn modelId="{2A5D23F9-CDFF-478C-A6AA-63F7349F58C7}" type="presParOf" srcId="{2CD6244B-11CB-4756-AB40-29F06D420B50}" destId="{14EDD817-DE2A-474A-954B-04205450866E}" srcOrd="16" destOrd="0" presId="urn:microsoft.com/office/officeart/2016/7/layout/RepeatingBendingProcessNew"/>
    <dgm:cxn modelId="{495F36CC-A38D-422D-A1EC-02A613B5239A}" type="presParOf" srcId="{2CD6244B-11CB-4756-AB40-29F06D420B50}" destId="{C224D894-6D7D-43E5-9BDC-EE5775DCE588}" srcOrd="17" destOrd="0" presId="urn:microsoft.com/office/officeart/2016/7/layout/RepeatingBendingProcessNew"/>
    <dgm:cxn modelId="{CF2C5781-AB3D-4D5F-9E71-EF0C9AB70AE0}" type="presParOf" srcId="{C224D894-6D7D-43E5-9BDC-EE5775DCE588}" destId="{D3D3E1D4-BE73-4A5F-9554-544DAAE60CF8}" srcOrd="0" destOrd="0" presId="urn:microsoft.com/office/officeart/2016/7/layout/RepeatingBendingProcessNew"/>
    <dgm:cxn modelId="{2A8A2219-57BC-409E-A247-40E151A0B4C3}" type="presParOf" srcId="{2CD6244B-11CB-4756-AB40-29F06D420B50}" destId="{C329CC33-304E-4BAB-8E22-2983E94F7B47}" srcOrd="1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82C89-8D26-4226-BCD0-974CC7FD25B1}" type="doc">
      <dgm:prSet loTypeId="urn:microsoft.com/office/officeart/2005/8/layout/venn2" loCatId="relationship" qsTypeId="urn:microsoft.com/office/officeart/2005/8/quickstyle/simple1" qsCatId="simple" csTypeId="urn:microsoft.com/office/officeart/2005/8/colors/colorful2" csCatId="colorful"/>
      <dgm:spPr/>
      <dgm:t>
        <a:bodyPr/>
        <a:lstStyle/>
        <a:p>
          <a:endParaRPr lang="es-ES"/>
        </a:p>
      </dgm:t>
    </dgm:pt>
    <dgm:pt modelId="{9B3FE0D1-5CC8-4F43-BAF8-0AD167847120}">
      <dgm:prSet/>
      <dgm:spPr/>
      <dgm:t>
        <a:bodyPr/>
        <a:lstStyle/>
        <a:p>
          <a:r>
            <a:rPr lang="es-ES"/>
            <a:t>JDK</a:t>
          </a:r>
        </a:p>
      </dgm:t>
    </dgm:pt>
    <dgm:pt modelId="{5378259C-60C2-4AB1-9D64-92456AA9CAF7}" type="parTrans" cxnId="{8E6EAFCF-F21A-40B8-AB2C-9F3C835A2EA2}">
      <dgm:prSet/>
      <dgm:spPr/>
      <dgm:t>
        <a:bodyPr/>
        <a:lstStyle/>
        <a:p>
          <a:endParaRPr lang="es-ES"/>
        </a:p>
      </dgm:t>
    </dgm:pt>
    <dgm:pt modelId="{79341AE9-0F36-4C14-97D3-24CA774F71F2}" type="sibTrans" cxnId="{8E6EAFCF-F21A-40B8-AB2C-9F3C835A2EA2}">
      <dgm:prSet/>
      <dgm:spPr/>
      <dgm:t>
        <a:bodyPr/>
        <a:lstStyle/>
        <a:p>
          <a:endParaRPr lang="es-ES"/>
        </a:p>
      </dgm:t>
    </dgm:pt>
    <dgm:pt modelId="{3461DEE3-5510-4619-886E-D43927B26AA7}">
      <dgm:prSet/>
      <dgm:spPr/>
      <dgm:t>
        <a:bodyPr/>
        <a:lstStyle/>
        <a:p>
          <a:r>
            <a:rPr lang="es-ES"/>
            <a:t>JRE</a:t>
          </a:r>
        </a:p>
      </dgm:t>
    </dgm:pt>
    <dgm:pt modelId="{5A208DD0-E538-410F-99A4-F80E2412BCB2}" type="parTrans" cxnId="{511DCD5E-4E26-4ECF-9600-9E87F0584C5C}">
      <dgm:prSet/>
      <dgm:spPr/>
      <dgm:t>
        <a:bodyPr/>
        <a:lstStyle/>
        <a:p>
          <a:endParaRPr lang="es-ES"/>
        </a:p>
      </dgm:t>
    </dgm:pt>
    <dgm:pt modelId="{214DF2FD-84CF-4DB3-A4FA-894BFABC1939}" type="sibTrans" cxnId="{511DCD5E-4E26-4ECF-9600-9E87F0584C5C}">
      <dgm:prSet/>
      <dgm:spPr/>
      <dgm:t>
        <a:bodyPr/>
        <a:lstStyle/>
        <a:p>
          <a:endParaRPr lang="es-ES"/>
        </a:p>
      </dgm:t>
    </dgm:pt>
    <dgm:pt modelId="{D9C3058D-8CC2-478F-BCD7-43CB70B0DBCF}">
      <dgm:prSet/>
      <dgm:spPr/>
      <dgm:t>
        <a:bodyPr/>
        <a:lstStyle/>
        <a:p>
          <a:r>
            <a:rPr lang="es-ES"/>
            <a:t>JVM</a:t>
          </a:r>
        </a:p>
      </dgm:t>
    </dgm:pt>
    <dgm:pt modelId="{44443DCC-82D6-4076-B8E4-682333D5CB25}" type="parTrans" cxnId="{4DFE3627-4F03-472A-870A-918EC8C18DD1}">
      <dgm:prSet/>
      <dgm:spPr/>
      <dgm:t>
        <a:bodyPr/>
        <a:lstStyle/>
        <a:p>
          <a:endParaRPr lang="es-ES"/>
        </a:p>
      </dgm:t>
    </dgm:pt>
    <dgm:pt modelId="{1797A73B-5A7B-4F63-9E81-F8F9600D74E0}" type="sibTrans" cxnId="{4DFE3627-4F03-472A-870A-918EC8C18DD1}">
      <dgm:prSet/>
      <dgm:spPr/>
      <dgm:t>
        <a:bodyPr/>
        <a:lstStyle/>
        <a:p>
          <a:endParaRPr lang="es-ES"/>
        </a:p>
      </dgm:t>
    </dgm:pt>
    <dgm:pt modelId="{59CDE46C-E409-4036-8F58-48A8AE53DEED}" type="pres">
      <dgm:prSet presAssocID="{C0D82C89-8D26-4226-BCD0-974CC7FD25B1}" presName="Name0" presStyleCnt="0">
        <dgm:presLayoutVars>
          <dgm:chMax val="7"/>
          <dgm:resizeHandles val="exact"/>
        </dgm:presLayoutVars>
      </dgm:prSet>
      <dgm:spPr/>
    </dgm:pt>
    <dgm:pt modelId="{B72E4C27-CE20-4697-A668-C4DF6B4FAE58}" type="pres">
      <dgm:prSet presAssocID="{C0D82C89-8D26-4226-BCD0-974CC7FD25B1}" presName="comp1" presStyleCnt="0"/>
      <dgm:spPr/>
    </dgm:pt>
    <dgm:pt modelId="{DFF7EDB9-E0BD-4915-B5C4-2142CF0B9ADE}" type="pres">
      <dgm:prSet presAssocID="{C0D82C89-8D26-4226-BCD0-974CC7FD25B1}" presName="circle1" presStyleLbl="node1" presStyleIdx="0" presStyleCnt="3"/>
      <dgm:spPr/>
    </dgm:pt>
    <dgm:pt modelId="{7BBA9EC6-8DC3-4381-BFF7-F8A5444FCB2C}" type="pres">
      <dgm:prSet presAssocID="{C0D82C89-8D26-4226-BCD0-974CC7FD25B1}" presName="c1text" presStyleLbl="node1" presStyleIdx="0" presStyleCnt="3">
        <dgm:presLayoutVars>
          <dgm:bulletEnabled val="1"/>
        </dgm:presLayoutVars>
      </dgm:prSet>
      <dgm:spPr/>
    </dgm:pt>
    <dgm:pt modelId="{351F124F-5AE1-41CB-986D-F60450E69D8B}" type="pres">
      <dgm:prSet presAssocID="{C0D82C89-8D26-4226-BCD0-974CC7FD25B1}" presName="comp2" presStyleCnt="0"/>
      <dgm:spPr/>
    </dgm:pt>
    <dgm:pt modelId="{01D01A2C-F1BC-4386-AC30-230C7359AED1}" type="pres">
      <dgm:prSet presAssocID="{C0D82C89-8D26-4226-BCD0-974CC7FD25B1}" presName="circle2" presStyleLbl="node1" presStyleIdx="1" presStyleCnt="3"/>
      <dgm:spPr/>
    </dgm:pt>
    <dgm:pt modelId="{CECDB7F1-5C14-4E6C-B772-41CCEDECFC37}" type="pres">
      <dgm:prSet presAssocID="{C0D82C89-8D26-4226-BCD0-974CC7FD25B1}" presName="c2text" presStyleLbl="node1" presStyleIdx="1" presStyleCnt="3">
        <dgm:presLayoutVars>
          <dgm:bulletEnabled val="1"/>
        </dgm:presLayoutVars>
      </dgm:prSet>
      <dgm:spPr/>
    </dgm:pt>
    <dgm:pt modelId="{4174A4F7-7BB5-45B9-B683-057F82944B76}" type="pres">
      <dgm:prSet presAssocID="{C0D82C89-8D26-4226-BCD0-974CC7FD25B1}" presName="comp3" presStyleCnt="0"/>
      <dgm:spPr/>
    </dgm:pt>
    <dgm:pt modelId="{7BB39E3A-C0B9-4A87-869B-1F1A51820102}" type="pres">
      <dgm:prSet presAssocID="{C0D82C89-8D26-4226-BCD0-974CC7FD25B1}" presName="circle3" presStyleLbl="node1" presStyleIdx="2" presStyleCnt="3"/>
      <dgm:spPr/>
    </dgm:pt>
    <dgm:pt modelId="{68D7B18D-58D8-4B6D-A767-DAE6ABF02F93}" type="pres">
      <dgm:prSet presAssocID="{C0D82C89-8D26-4226-BCD0-974CC7FD25B1}" presName="c3text" presStyleLbl="node1" presStyleIdx="2" presStyleCnt="3">
        <dgm:presLayoutVars>
          <dgm:bulletEnabled val="1"/>
        </dgm:presLayoutVars>
      </dgm:prSet>
      <dgm:spPr/>
    </dgm:pt>
  </dgm:ptLst>
  <dgm:cxnLst>
    <dgm:cxn modelId="{4DFE3627-4F03-472A-870A-918EC8C18DD1}" srcId="{C0D82C89-8D26-4226-BCD0-974CC7FD25B1}" destId="{D9C3058D-8CC2-478F-BCD7-43CB70B0DBCF}" srcOrd="2" destOrd="0" parTransId="{44443DCC-82D6-4076-B8E4-682333D5CB25}" sibTransId="{1797A73B-5A7B-4F63-9E81-F8F9600D74E0}"/>
    <dgm:cxn modelId="{511DCD5E-4E26-4ECF-9600-9E87F0584C5C}" srcId="{C0D82C89-8D26-4226-BCD0-974CC7FD25B1}" destId="{3461DEE3-5510-4619-886E-D43927B26AA7}" srcOrd="1" destOrd="0" parTransId="{5A208DD0-E538-410F-99A4-F80E2412BCB2}" sibTransId="{214DF2FD-84CF-4DB3-A4FA-894BFABC1939}"/>
    <dgm:cxn modelId="{6F79F747-1265-4A91-9699-FDD76E3717AE}" type="presOf" srcId="{3461DEE3-5510-4619-886E-D43927B26AA7}" destId="{CECDB7F1-5C14-4E6C-B772-41CCEDECFC37}" srcOrd="1" destOrd="0" presId="urn:microsoft.com/office/officeart/2005/8/layout/venn2"/>
    <dgm:cxn modelId="{ADA5AA4B-DF34-4EED-B773-393997398474}" type="presOf" srcId="{9B3FE0D1-5CC8-4F43-BAF8-0AD167847120}" destId="{7BBA9EC6-8DC3-4381-BFF7-F8A5444FCB2C}" srcOrd="1" destOrd="0" presId="urn:microsoft.com/office/officeart/2005/8/layout/venn2"/>
    <dgm:cxn modelId="{FB29EA4E-4519-493F-A50E-B4A6D9BB8BDA}" type="presOf" srcId="{D9C3058D-8CC2-478F-BCD7-43CB70B0DBCF}" destId="{7BB39E3A-C0B9-4A87-869B-1F1A51820102}" srcOrd="0" destOrd="0" presId="urn:microsoft.com/office/officeart/2005/8/layout/venn2"/>
    <dgm:cxn modelId="{AC387579-1A96-47B0-965C-EB73A044B03B}" type="presOf" srcId="{3461DEE3-5510-4619-886E-D43927B26AA7}" destId="{01D01A2C-F1BC-4386-AC30-230C7359AED1}" srcOrd="0" destOrd="0" presId="urn:microsoft.com/office/officeart/2005/8/layout/venn2"/>
    <dgm:cxn modelId="{56B2CEC1-0552-4DA2-9A69-FDB333510725}" type="presOf" srcId="{D9C3058D-8CC2-478F-BCD7-43CB70B0DBCF}" destId="{68D7B18D-58D8-4B6D-A767-DAE6ABF02F93}" srcOrd="1" destOrd="0" presId="urn:microsoft.com/office/officeart/2005/8/layout/venn2"/>
    <dgm:cxn modelId="{8E6EAFCF-F21A-40B8-AB2C-9F3C835A2EA2}" srcId="{C0D82C89-8D26-4226-BCD0-974CC7FD25B1}" destId="{9B3FE0D1-5CC8-4F43-BAF8-0AD167847120}" srcOrd="0" destOrd="0" parTransId="{5378259C-60C2-4AB1-9D64-92456AA9CAF7}" sibTransId="{79341AE9-0F36-4C14-97D3-24CA774F71F2}"/>
    <dgm:cxn modelId="{FA7C4FD6-CD64-4DE3-850F-3283F32977A1}" type="presOf" srcId="{9B3FE0D1-5CC8-4F43-BAF8-0AD167847120}" destId="{DFF7EDB9-E0BD-4915-B5C4-2142CF0B9ADE}" srcOrd="0" destOrd="0" presId="urn:microsoft.com/office/officeart/2005/8/layout/venn2"/>
    <dgm:cxn modelId="{4F1D58DB-BD6F-41AA-9697-5AEAC2E94443}" type="presOf" srcId="{C0D82C89-8D26-4226-BCD0-974CC7FD25B1}" destId="{59CDE46C-E409-4036-8F58-48A8AE53DEED}" srcOrd="0" destOrd="0" presId="urn:microsoft.com/office/officeart/2005/8/layout/venn2"/>
    <dgm:cxn modelId="{23A0CA8A-D22E-4878-9ECA-89188E97875A}" type="presParOf" srcId="{59CDE46C-E409-4036-8F58-48A8AE53DEED}" destId="{B72E4C27-CE20-4697-A668-C4DF6B4FAE58}" srcOrd="0" destOrd="0" presId="urn:microsoft.com/office/officeart/2005/8/layout/venn2"/>
    <dgm:cxn modelId="{9614DDCD-73A8-414B-B979-01E7A281A590}" type="presParOf" srcId="{B72E4C27-CE20-4697-A668-C4DF6B4FAE58}" destId="{DFF7EDB9-E0BD-4915-B5C4-2142CF0B9ADE}" srcOrd="0" destOrd="0" presId="urn:microsoft.com/office/officeart/2005/8/layout/venn2"/>
    <dgm:cxn modelId="{E6F45128-C17B-4D5E-8145-94F8B2343A83}" type="presParOf" srcId="{B72E4C27-CE20-4697-A668-C4DF6B4FAE58}" destId="{7BBA9EC6-8DC3-4381-BFF7-F8A5444FCB2C}" srcOrd="1" destOrd="0" presId="urn:microsoft.com/office/officeart/2005/8/layout/venn2"/>
    <dgm:cxn modelId="{CECC62A6-5B11-4DF5-A41D-E0513104E2F2}" type="presParOf" srcId="{59CDE46C-E409-4036-8F58-48A8AE53DEED}" destId="{351F124F-5AE1-41CB-986D-F60450E69D8B}" srcOrd="1" destOrd="0" presId="urn:microsoft.com/office/officeart/2005/8/layout/venn2"/>
    <dgm:cxn modelId="{8FC24A44-D82A-4DB3-B4C0-3845D39F5360}" type="presParOf" srcId="{351F124F-5AE1-41CB-986D-F60450E69D8B}" destId="{01D01A2C-F1BC-4386-AC30-230C7359AED1}" srcOrd="0" destOrd="0" presId="urn:microsoft.com/office/officeart/2005/8/layout/venn2"/>
    <dgm:cxn modelId="{B2912F28-08EE-4E9E-B393-170894E29FFC}" type="presParOf" srcId="{351F124F-5AE1-41CB-986D-F60450E69D8B}" destId="{CECDB7F1-5C14-4E6C-B772-41CCEDECFC37}" srcOrd="1" destOrd="0" presId="urn:microsoft.com/office/officeart/2005/8/layout/venn2"/>
    <dgm:cxn modelId="{A678DDC4-DFB4-44ED-B257-2B234DE26904}" type="presParOf" srcId="{59CDE46C-E409-4036-8F58-48A8AE53DEED}" destId="{4174A4F7-7BB5-45B9-B683-057F82944B76}" srcOrd="2" destOrd="0" presId="urn:microsoft.com/office/officeart/2005/8/layout/venn2"/>
    <dgm:cxn modelId="{199EF008-C2BB-4123-98AE-1AA3B5CFAD43}" type="presParOf" srcId="{4174A4F7-7BB5-45B9-B683-057F82944B76}" destId="{7BB39E3A-C0B9-4A87-869B-1F1A51820102}" srcOrd="0" destOrd="0" presId="urn:microsoft.com/office/officeart/2005/8/layout/venn2"/>
    <dgm:cxn modelId="{6FDE3747-1466-4E1E-A3F1-7DDB16755036}" type="presParOf" srcId="{4174A4F7-7BB5-45B9-B683-057F82944B76}" destId="{68D7B18D-58D8-4B6D-A767-DAE6ABF02F93}"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rtlCol="0"/>
        <a:lstStyle>
          <a:defPPr>
            <a:defRPr lang="es-ES"/>
          </a:defPPr>
        </a:lstStyle>
        <a:p>
          <a:pPr rtl="0"/>
          <a:endParaRPr lang="es-ES"/>
        </a:p>
      </dgm:t>
    </dgm:pt>
    <dgm:pt modelId="{12ECD561-3DDA-4339-A0FB-4D4E23A40C33}">
      <dgm:prSet/>
      <dgm:spPr>
        <a:solidFill>
          <a:schemeClr val="accent1">
            <a:lumMod val="75000"/>
          </a:schemeClr>
        </a:solidFill>
        <a:ln>
          <a:noFill/>
        </a:ln>
      </dgm:spPr>
      <dgm:t>
        <a:bodyPr rtlCol="0"/>
        <a:lstStyle>
          <a:defPPr>
            <a:defRPr lang="es-ES"/>
          </a:defPPr>
        </a:lstStyle>
        <a:p>
          <a:pPr rtl="0"/>
          <a:r>
            <a:rPr lang="es-ES" noProof="0" dirty="0" err="1"/>
            <a:t>Download</a:t>
          </a:r>
          <a:endParaRPr lang="es-ES" noProof="0" dirty="0"/>
        </a:p>
      </dgm:t>
    </dgm:pt>
    <dgm:pt modelId="{60DCCB75-45EB-47C6-94A1-94B27FCC8637}" type="parTrans" cxnId="{11850DAF-81D0-4D0F-8DA3-41F4796319E4}">
      <dgm:prSet/>
      <dgm:spPr/>
      <dgm:t>
        <a:bodyPr rtlCol="0"/>
        <a:lstStyle>
          <a:defPPr>
            <a:defRPr lang="es-ES"/>
          </a:defPPr>
        </a:lstStyle>
        <a:p>
          <a:pPr rtl="0"/>
          <a:endParaRPr lang="es-ES" noProof="0" dirty="0"/>
        </a:p>
      </dgm:t>
    </dgm:pt>
    <dgm:pt modelId="{6CB615D6-747F-4B62-84A6-C892895334F1}" type="sibTrans" cxnId="{11850DAF-81D0-4D0F-8DA3-41F4796319E4}">
      <dgm:prSet/>
      <dgm:spPr/>
      <dgm:t>
        <a:bodyPr rtlCol="0"/>
        <a:lstStyle>
          <a:defPPr>
            <a:defRPr lang="es-ES"/>
          </a:defPPr>
        </a:lstStyle>
        <a:p>
          <a:pPr rtl="0"/>
          <a:endParaRPr lang="es-ES" noProof="0" dirty="0"/>
        </a:p>
      </dgm:t>
    </dgm:pt>
    <dgm:pt modelId="{3CA2F77E-105C-4A2A-A7ED-4AEBB90E9F89}">
      <dgm:prSet custT="1"/>
      <dgm:spPr>
        <a:solidFill>
          <a:schemeClr val="accent1">
            <a:lumMod val="60000"/>
            <a:lumOff val="40000"/>
            <a:alpha val="90000"/>
          </a:schemeClr>
        </a:solidFill>
        <a:ln>
          <a:noFill/>
        </a:ln>
      </dgm:spPr>
      <dgm:t>
        <a:bodyPr rtlCol="0"/>
        <a:lstStyle>
          <a:defPPr>
            <a:defRPr lang="es-ES"/>
          </a:defPPr>
        </a:lstStyle>
        <a:p>
          <a:pPr rtl="0"/>
          <a:r>
            <a:rPr lang="es-ES" sz="1800" noProof="0" dirty="0">
              <a:solidFill>
                <a:schemeClr val="accent1">
                  <a:lumMod val="50000"/>
                </a:schemeClr>
              </a:solidFill>
            </a:rPr>
            <a:t>Descarga el JDK para tu sistema operativo</a:t>
          </a:r>
        </a:p>
      </dgm:t>
    </dgm:pt>
    <dgm:pt modelId="{EAE5C2A0-4800-4ADC-B298-B18AE4915DE8}" type="parTrans" cxnId="{0F26703E-5C72-4291-B531-0477431EAF95}">
      <dgm:prSet/>
      <dgm:spPr/>
      <dgm:t>
        <a:bodyPr rtlCol="0"/>
        <a:lstStyle>
          <a:defPPr>
            <a:defRPr lang="es-ES"/>
          </a:defPPr>
        </a:lstStyle>
        <a:p>
          <a:pPr rtl="0"/>
          <a:endParaRPr lang="es-ES" noProof="0" dirty="0"/>
        </a:p>
      </dgm:t>
    </dgm:pt>
    <dgm:pt modelId="{13B6BDF0-AD0E-418C-AFFF-2DEEF88C3D18}" type="sibTrans" cxnId="{0F26703E-5C72-4291-B531-0477431EAF95}">
      <dgm:prSet/>
      <dgm:spPr/>
      <dgm:t>
        <a:bodyPr rtlCol="0"/>
        <a:lstStyle>
          <a:defPPr>
            <a:defRPr lang="es-ES"/>
          </a:defPPr>
        </a:lstStyle>
        <a:p>
          <a:pPr rtl="0"/>
          <a:endParaRPr lang="es-ES" noProof="0" dirty="0"/>
        </a:p>
      </dgm:t>
    </dgm:pt>
    <dgm:pt modelId="{ED5F5F48-A694-4063-84AE-7BBF03B6473B}">
      <dgm:prSet/>
      <dgm:spPr>
        <a:solidFill>
          <a:schemeClr val="bg2">
            <a:lumMod val="50000"/>
          </a:schemeClr>
        </a:solidFill>
        <a:ln>
          <a:noFill/>
        </a:ln>
      </dgm:spPr>
      <dgm:t>
        <a:bodyPr rtlCol="0"/>
        <a:lstStyle>
          <a:defPPr>
            <a:defRPr lang="es-ES"/>
          </a:defPPr>
        </a:lstStyle>
        <a:p>
          <a:pPr rtl="0"/>
          <a:r>
            <a:rPr lang="es-ES" noProof="0" dirty="0"/>
            <a:t>Instalar</a:t>
          </a:r>
        </a:p>
      </dgm:t>
    </dgm:pt>
    <dgm:pt modelId="{314D4780-8160-40E1-907E-9803C159DC60}" type="parTrans" cxnId="{E39B97F3-1B8D-4FAD-BC4F-C5C6BEE48426}">
      <dgm:prSet/>
      <dgm:spPr/>
      <dgm:t>
        <a:bodyPr rtlCol="0"/>
        <a:lstStyle>
          <a:defPPr>
            <a:defRPr lang="es-ES"/>
          </a:defPPr>
        </a:lstStyle>
        <a:p>
          <a:pPr rtl="0"/>
          <a:endParaRPr lang="es-ES" noProof="0" dirty="0"/>
        </a:p>
      </dgm:t>
    </dgm:pt>
    <dgm:pt modelId="{9D6574AA-015E-4065-B9B4-50E304CE399A}" type="sibTrans" cxnId="{E39B97F3-1B8D-4FAD-BC4F-C5C6BEE48426}">
      <dgm:prSet/>
      <dgm:spPr/>
      <dgm:t>
        <a:bodyPr rtlCol="0"/>
        <a:lstStyle>
          <a:defPPr>
            <a:defRPr lang="es-ES"/>
          </a:defPPr>
        </a:lstStyle>
        <a:p>
          <a:pPr rtl="0"/>
          <a:endParaRPr lang="es-ES" noProof="0" dirty="0"/>
        </a:p>
      </dgm:t>
    </dgm:pt>
    <dgm:pt modelId="{89CCDC52-A9F5-497B-BC74-486641B631BF}">
      <dgm:prSet custT="1"/>
      <dgm:spPr>
        <a:solidFill>
          <a:schemeClr val="bg2">
            <a:lumMod val="75000"/>
            <a:alpha val="90000"/>
          </a:schemeClr>
        </a:solidFill>
        <a:ln>
          <a:noFill/>
        </a:ln>
      </dgm:spPr>
      <dgm:t>
        <a:bodyPr rtlCol="0"/>
        <a:lstStyle>
          <a:defPPr>
            <a:defRPr lang="es-ES"/>
          </a:defPPr>
        </a:lstStyle>
        <a:p>
          <a:pPr rtl="0"/>
          <a:r>
            <a:rPr lang="es-ES" sz="1800" noProof="0" dirty="0">
              <a:solidFill>
                <a:schemeClr val="bg2">
                  <a:lumMod val="25000"/>
                </a:schemeClr>
              </a:solidFill>
            </a:rPr>
            <a:t>Instala el JDK</a:t>
          </a:r>
        </a:p>
      </dgm:t>
    </dgm:pt>
    <dgm:pt modelId="{ECDD1ED9-49F5-4E58-8C27-D8D04BD28B1C}" type="parTrans" cxnId="{B9E75C83-E877-41DB-80E3-9FA3C9C09A1C}">
      <dgm:prSet/>
      <dgm:spPr/>
      <dgm:t>
        <a:bodyPr rtlCol="0"/>
        <a:lstStyle>
          <a:defPPr>
            <a:defRPr lang="es-ES"/>
          </a:defPPr>
        </a:lstStyle>
        <a:p>
          <a:pPr rtl="0"/>
          <a:endParaRPr lang="es-ES" noProof="0" dirty="0"/>
        </a:p>
      </dgm:t>
    </dgm:pt>
    <dgm:pt modelId="{188B27DB-04F0-4A7B-8379-E7BB62B41A9B}" type="sibTrans" cxnId="{B9E75C83-E877-41DB-80E3-9FA3C9C09A1C}">
      <dgm:prSet/>
      <dgm:spPr/>
      <dgm:t>
        <a:bodyPr rtlCol="0"/>
        <a:lstStyle>
          <a:defPPr>
            <a:defRPr lang="es-ES"/>
          </a:defPPr>
        </a:lstStyle>
        <a:p>
          <a:pPr rtl="0"/>
          <a:endParaRPr lang="es-ES" noProof="0" dirty="0"/>
        </a:p>
      </dgm:t>
    </dgm:pt>
    <dgm:pt modelId="{C7557302-1080-4062-BD53-01E638709AF7}">
      <dgm:prSet/>
      <dgm:spPr>
        <a:solidFill>
          <a:schemeClr val="accent1">
            <a:lumMod val="75000"/>
          </a:schemeClr>
        </a:solidFill>
        <a:ln>
          <a:noFill/>
        </a:ln>
      </dgm:spPr>
      <dgm:t>
        <a:bodyPr rtlCol="0"/>
        <a:lstStyle>
          <a:defPPr>
            <a:defRPr lang="es-ES"/>
          </a:defPPr>
        </a:lstStyle>
        <a:p>
          <a:pPr rtl="0"/>
          <a:r>
            <a:rPr lang="es-ES" noProof="0" dirty="0"/>
            <a:t>Configurar</a:t>
          </a:r>
        </a:p>
      </dgm:t>
    </dgm:pt>
    <dgm:pt modelId="{188D5F10-8B90-4246-817F-E72689340F4D}" type="parTrans" cxnId="{FEEBB089-D007-44F7-B807-D6A765E629F4}">
      <dgm:prSet/>
      <dgm:spPr/>
      <dgm:t>
        <a:bodyPr rtlCol="0"/>
        <a:lstStyle>
          <a:defPPr>
            <a:defRPr lang="es-ES"/>
          </a:defPPr>
        </a:lstStyle>
        <a:p>
          <a:pPr rtl="0"/>
          <a:endParaRPr lang="es-ES" noProof="0" dirty="0"/>
        </a:p>
      </dgm:t>
    </dgm:pt>
    <dgm:pt modelId="{017F8823-34DA-4B51-A8F1-48B3B268E68C}" type="sibTrans" cxnId="{FEEBB089-D007-44F7-B807-D6A765E629F4}">
      <dgm:prSet/>
      <dgm:spPr/>
      <dgm:t>
        <a:bodyPr rtlCol="0"/>
        <a:lstStyle>
          <a:defPPr>
            <a:defRPr lang="es-ES"/>
          </a:defPPr>
        </a:lstStyle>
        <a:p>
          <a:pPr rtl="0"/>
          <a:endParaRPr lang="es-ES" noProof="0" dirty="0"/>
        </a:p>
      </dgm:t>
    </dgm:pt>
    <dgm:pt modelId="{CBF64D08-516B-4BE9-8175-9E0DCD16CF40}">
      <dgm:prSet custT="1"/>
      <dgm:spPr>
        <a:solidFill>
          <a:schemeClr val="accent1">
            <a:lumMod val="60000"/>
            <a:lumOff val="40000"/>
            <a:alpha val="90000"/>
          </a:schemeClr>
        </a:solidFill>
        <a:ln>
          <a:noFill/>
        </a:ln>
      </dgm:spPr>
      <dgm:t>
        <a:bodyPr rtlCol="0"/>
        <a:lstStyle>
          <a:defPPr>
            <a:defRPr lang="es-ES"/>
          </a:defPPr>
        </a:lstStyle>
        <a:p>
          <a:pPr rtl="0"/>
          <a:r>
            <a:rPr lang="es-ES" sz="1800" noProof="0" dirty="0">
              <a:solidFill>
                <a:schemeClr val="accent1">
                  <a:lumMod val="50000"/>
                </a:schemeClr>
              </a:solidFill>
            </a:rPr>
            <a:t>Incluye el directorio </a:t>
          </a:r>
          <a:r>
            <a:rPr lang="es-ES" sz="1800" noProof="0" dirty="0" err="1">
              <a:solidFill>
                <a:schemeClr val="accent1">
                  <a:lumMod val="50000"/>
                </a:schemeClr>
              </a:solidFill>
            </a:rPr>
            <a:t>bin</a:t>
          </a:r>
          <a:r>
            <a:rPr lang="es-ES" sz="1800" noProof="0" dirty="0">
              <a:solidFill>
                <a:schemeClr val="accent1">
                  <a:lumMod val="50000"/>
                </a:schemeClr>
              </a:solidFill>
            </a:rPr>
            <a:t> del JDK en tu variable PATH del Sistema y crea la variable JAVA_HOME apuntando al directorio base del JDK</a:t>
          </a:r>
        </a:p>
      </dgm:t>
    </dgm:pt>
    <dgm:pt modelId="{DADF6020-CDC3-4402-AD9B-276C3FF76494}" type="parTrans" cxnId="{55AE650D-A026-41AA-B2C6-5FB096179349}">
      <dgm:prSet/>
      <dgm:spPr/>
      <dgm:t>
        <a:bodyPr rtlCol="0"/>
        <a:lstStyle>
          <a:defPPr>
            <a:defRPr lang="es-ES"/>
          </a:defPPr>
        </a:lstStyle>
        <a:p>
          <a:pPr rtl="0"/>
          <a:endParaRPr lang="es-ES" noProof="0" dirty="0"/>
        </a:p>
      </dgm:t>
    </dgm:pt>
    <dgm:pt modelId="{BB911DA0-67F2-46CD-B3CF-E0FD00B232CE}" type="sibTrans" cxnId="{55AE650D-A026-41AA-B2C6-5FB096179349}">
      <dgm:prSet/>
      <dgm:spPr/>
      <dgm:t>
        <a:bodyPr rtlCol="0"/>
        <a:lstStyle>
          <a:defPPr>
            <a:defRPr lang="es-ES"/>
          </a:defPPr>
        </a:lstStyle>
        <a:p>
          <a:pPr rtl="0"/>
          <a:endParaRPr lang="es-ES" noProof="0" dirty="0"/>
        </a:p>
      </dgm:t>
    </dgm:pt>
    <dgm:pt modelId="{D598A8D5-0B1F-486B-82C7-20C837773C91}">
      <dgm:prSet/>
      <dgm:spPr>
        <a:solidFill>
          <a:schemeClr val="accent1">
            <a:lumMod val="75000"/>
          </a:schemeClr>
        </a:solidFill>
        <a:ln>
          <a:noFill/>
        </a:ln>
      </dgm:spPr>
      <dgm:t>
        <a:bodyPr rtlCol="0"/>
        <a:lstStyle>
          <a:defPPr>
            <a:defRPr lang="es-ES"/>
          </a:defPPr>
        </a:lstStyle>
        <a:p>
          <a:pPr rtl="0"/>
          <a:r>
            <a:rPr lang="es-ES" noProof="0" dirty="0"/>
            <a:t>IDE</a:t>
          </a:r>
        </a:p>
      </dgm:t>
    </dgm:pt>
    <dgm:pt modelId="{A7418D3C-0D3B-4071-A712-65068EC58CF8}" type="parTrans" cxnId="{D5B7842D-4CB4-4E8A-A918-B0DBC8A97852}">
      <dgm:prSet/>
      <dgm:spPr/>
      <dgm:t>
        <a:bodyPr rtlCol="0"/>
        <a:lstStyle>
          <a:defPPr>
            <a:defRPr lang="es-ES"/>
          </a:defPPr>
        </a:lstStyle>
        <a:p>
          <a:pPr rtl="0"/>
          <a:endParaRPr lang="es-ES" noProof="0" dirty="0"/>
        </a:p>
      </dgm:t>
    </dgm:pt>
    <dgm:pt modelId="{62A2AD76-9B83-4292-81B4-C997D9089BA3}" type="sibTrans" cxnId="{D5B7842D-4CB4-4E8A-A918-B0DBC8A97852}">
      <dgm:prSet/>
      <dgm:spPr/>
      <dgm:t>
        <a:bodyPr rtlCol="0"/>
        <a:lstStyle>
          <a:defPPr>
            <a:defRPr lang="es-ES"/>
          </a:defPPr>
        </a:lstStyle>
        <a:p>
          <a:pPr rtl="0"/>
          <a:endParaRPr lang="es-ES" noProof="0" dirty="0"/>
        </a:p>
      </dgm:t>
    </dgm:pt>
    <dgm:pt modelId="{381D7F76-ACD0-468A-99BF-96F7821A77AC}">
      <dgm:prSet custT="1"/>
      <dgm:spPr>
        <a:solidFill>
          <a:schemeClr val="accent1">
            <a:lumMod val="60000"/>
            <a:lumOff val="40000"/>
            <a:alpha val="90000"/>
          </a:schemeClr>
        </a:solidFill>
        <a:ln>
          <a:noFill/>
        </a:ln>
      </dgm:spPr>
      <dgm:t>
        <a:bodyPr rtlCol="0"/>
        <a:lstStyle>
          <a:defPPr>
            <a:defRPr lang="es-ES"/>
          </a:defPPr>
        </a:lstStyle>
        <a:p>
          <a:pPr rtl="0"/>
          <a:r>
            <a:rPr lang="es-ES" sz="1800" noProof="0" dirty="0">
              <a:solidFill>
                <a:schemeClr val="accent1">
                  <a:lumMod val="50000"/>
                </a:schemeClr>
              </a:solidFill>
            </a:rPr>
            <a:t>Instala un IDE como Eclipse o Visual Studio</a:t>
          </a:r>
        </a:p>
        <a:p>
          <a:pPr rtl="0"/>
          <a:r>
            <a:rPr lang="es-ES" sz="1800" noProof="0" dirty="0">
              <a:solidFill>
                <a:schemeClr val="accent1">
                  <a:lumMod val="50000"/>
                </a:schemeClr>
              </a:solidFill>
            </a:rPr>
            <a:t>https://www.eclipse.org/downloads/packages</a:t>
          </a:r>
        </a:p>
        <a:p>
          <a:pPr rtl="0"/>
          <a:endParaRPr lang="es-ES" sz="1800" noProof="0" dirty="0">
            <a:solidFill>
              <a:schemeClr val="accent1">
                <a:lumMod val="50000"/>
              </a:schemeClr>
            </a:solidFill>
          </a:endParaRPr>
        </a:p>
      </dgm:t>
    </dgm:pt>
    <dgm:pt modelId="{4653BD68-732E-42DE-A0C7-3F002981C2FB}" type="parTrans" cxnId="{796EA086-3742-4623-ABBD-4E6FC3DC5D99}">
      <dgm:prSet/>
      <dgm:spPr/>
      <dgm:t>
        <a:bodyPr rtlCol="0"/>
        <a:lstStyle>
          <a:defPPr>
            <a:defRPr lang="es-ES"/>
          </a:defPPr>
        </a:lstStyle>
        <a:p>
          <a:pPr rtl="0"/>
          <a:endParaRPr lang="es-ES" noProof="0" dirty="0"/>
        </a:p>
      </dgm:t>
    </dgm:pt>
    <dgm:pt modelId="{22244C34-511A-4D71-900E-7ED93E59D7D2}" type="sibTrans" cxnId="{796EA086-3742-4623-ABBD-4E6FC3DC5D99}">
      <dgm:prSet/>
      <dgm:spPr/>
      <dgm:t>
        <a:bodyPr rtlCol="0"/>
        <a:lstStyle>
          <a:defPPr>
            <a:defRPr lang="es-ES"/>
          </a:defPPr>
        </a:lstStyle>
        <a:p>
          <a:pPr rtl="0"/>
          <a:endParaRPr lang="es-ES" noProof="0" dirty="0"/>
        </a:p>
      </dgm:t>
    </dgm:pt>
    <dgm:pt modelId="{6E09AF35-96B5-4807-B29D-F17673233733}">
      <dgm:prSet custT="1"/>
      <dgm:spPr/>
      <dgm:t>
        <a:bodyPr/>
        <a:lstStyle/>
        <a:p>
          <a:pPr rtl="0"/>
          <a:r>
            <a:rPr lang="es-ES" sz="1800" noProof="0" dirty="0" err="1">
              <a:solidFill>
                <a:schemeClr val="accent1">
                  <a:lumMod val="50000"/>
                </a:schemeClr>
              </a:solidFill>
            </a:rPr>
            <a:t>https://www.oracle.com/java/technologies/downloads/</a:t>
          </a:r>
        </a:p>
      </dgm:t>
    </dgm:pt>
    <dgm:pt modelId="{FB393EB7-A617-4E86-BD1E-BFA031114446}" type="parTrans" cxnId="{5D97C09C-0921-4170-8167-0CA4868BBA47}">
      <dgm:prSet/>
      <dgm:spPr/>
      <dgm:t>
        <a:bodyPr/>
        <a:lstStyle/>
        <a:p>
          <a:endParaRPr lang="es-ES"/>
        </a:p>
      </dgm:t>
    </dgm:pt>
    <dgm:pt modelId="{550A0B53-1A3B-4800-B2F9-516E16DF7824}" type="sibTrans" cxnId="{5D97C09C-0921-4170-8167-0CA4868BBA47}">
      <dgm:prSet/>
      <dgm:spPr/>
      <dgm:t>
        <a:bodyPr/>
        <a:lstStyle/>
        <a:p>
          <a:endParaRPr lang="es-ES"/>
        </a:p>
      </dgm:t>
    </dgm:pt>
    <dgm:pt modelId="{9F44D4E7-1E9B-4A7C-8D5F-76EBD4D0473E}">
      <dgm:prSet custT="1"/>
      <dgm:spPr/>
      <dgm:t>
        <a:bodyPr/>
        <a:lstStyle/>
        <a:p>
          <a:pPr rtl="0"/>
          <a:r>
            <a:rPr lang="es-ES" sz="1800" noProof="0" dirty="0">
              <a:solidFill>
                <a:schemeClr val="bg2">
                  <a:lumMod val="25000"/>
                </a:schemeClr>
              </a:solidFill>
            </a:rPr>
            <a:t>https://docs.oracle.com/en/java/javase/17/install/overview-jdk-installation.html</a:t>
          </a:r>
        </a:p>
      </dgm:t>
    </dgm:pt>
    <dgm:pt modelId="{659AAAE0-3F96-476D-8B80-0494FF8676D6}" type="parTrans" cxnId="{BEED3CAB-2179-4FC5-AA9A-C7CCE8AEC5DD}">
      <dgm:prSet/>
      <dgm:spPr/>
      <dgm:t>
        <a:bodyPr/>
        <a:lstStyle/>
        <a:p>
          <a:endParaRPr lang="es-ES"/>
        </a:p>
      </dgm:t>
    </dgm:pt>
    <dgm:pt modelId="{E4C77576-6ACF-48EE-84A4-92AB4B8D4914}" type="sibTrans" cxnId="{BEED3CAB-2179-4FC5-AA9A-C7CCE8AEC5DD}">
      <dgm:prSet/>
      <dgm:spPr/>
      <dgm:t>
        <a:bodyPr/>
        <a:lstStyle/>
        <a:p>
          <a:endParaRPr lang="es-ES"/>
        </a:p>
      </dgm:t>
    </dgm:pt>
    <dgm:pt modelId="{A93611B4-68FB-4C20-AE18-A6DA7DD7A6CC}" type="pres">
      <dgm:prSet presAssocID="{345C3B8E-D551-44A8-86B3-91DF5E493A02}" presName="Name0" presStyleCnt="0">
        <dgm:presLayoutVars>
          <dgm:dir/>
          <dgm:animLvl val="lvl"/>
          <dgm:resizeHandles val="exact"/>
        </dgm:presLayoutVars>
      </dgm:prSet>
      <dgm:spPr/>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4">
        <dgm:presLayoutVars>
          <dgm:chMax val="0"/>
          <dgm:chPref val="0"/>
        </dgm:presLayoutVars>
      </dgm:prSet>
      <dgm:spPr/>
    </dgm:pt>
    <dgm:pt modelId="{C933D86E-FF98-47AF-BBE6-FF943C26F2E5}" type="pres">
      <dgm:prSet presAssocID="{12ECD561-3DDA-4339-A0FB-4D4E23A40C33}" presName="desTx" presStyleLbl="alignAccFollowNode1" presStyleIdx="0" presStyleCnt="4" custLinFactNeighborX="2057" custLinFactNeighborY="-401">
        <dgm:presLayoutVars/>
      </dgm:prSet>
      <dgm:spPr/>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4">
        <dgm:presLayoutVars>
          <dgm:chMax val="0"/>
          <dgm:chPref val="0"/>
        </dgm:presLayoutVars>
      </dgm:prSet>
      <dgm:spPr/>
    </dgm:pt>
    <dgm:pt modelId="{FDDBB08E-3151-4A8F-907C-572DAA80C5C0}" type="pres">
      <dgm:prSet presAssocID="{ED5F5F48-A694-4063-84AE-7BBF03B6473B}" presName="desTx" presStyleLbl="alignAccFollowNode1" presStyleIdx="1" presStyleCnt="4">
        <dgm:presLayoutVars/>
      </dgm:prSet>
      <dgm:spPr/>
    </dgm:pt>
    <dgm:pt modelId="{DB644952-7523-4511-9B9B-95D40F3D73E8}" type="pres">
      <dgm:prSet presAssocID="{9D6574AA-015E-4065-B9B4-50E304CE399A}" presName="space" presStyleCnt="0"/>
      <dgm:spPr/>
    </dgm:pt>
    <dgm:pt modelId="{C9C9D221-CB77-442E-A1E6-CB1316EFEBC7}" type="pres">
      <dgm:prSet presAssocID="{C7557302-1080-4062-BD53-01E638709AF7}" presName="composite" presStyleCnt="0"/>
      <dgm:spPr/>
    </dgm:pt>
    <dgm:pt modelId="{58E7B49B-9E8B-44CA-A002-7DC671DDC7D1}" type="pres">
      <dgm:prSet presAssocID="{C7557302-1080-4062-BD53-01E638709AF7}" presName="parTx" presStyleLbl="alignNode1" presStyleIdx="2" presStyleCnt="4">
        <dgm:presLayoutVars>
          <dgm:chMax val="0"/>
          <dgm:chPref val="0"/>
        </dgm:presLayoutVars>
      </dgm:prSet>
      <dgm:spPr/>
    </dgm:pt>
    <dgm:pt modelId="{E3E31A9B-7B4B-4E18-A0D7-2CB184BAEA72}" type="pres">
      <dgm:prSet presAssocID="{C7557302-1080-4062-BD53-01E638709AF7}" presName="desTx" presStyleLbl="alignAccFollowNode1" presStyleIdx="2" presStyleCnt="4">
        <dgm:presLayoutVars/>
      </dgm:prSet>
      <dgm:spPr/>
    </dgm:pt>
    <dgm:pt modelId="{BD6FC4D1-7672-4150-80A2-52CE7756886E}" type="pres">
      <dgm:prSet presAssocID="{017F8823-34DA-4B51-A8F1-48B3B268E68C}" presName="space" presStyleCnt="0"/>
      <dgm:spPr/>
    </dgm:pt>
    <dgm:pt modelId="{4F270C9D-8371-430C-ADAB-272149A905FC}" type="pres">
      <dgm:prSet presAssocID="{D598A8D5-0B1F-486B-82C7-20C837773C91}" presName="composite" presStyleCnt="0"/>
      <dgm:spPr/>
    </dgm:pt>
    <dgm:pt modelId="{ADC7B3B5-4122-4F43-BCA3-D7500779245A}" type="pres">
      <dgm:prSet presAssocID="{D598A8D5-0B1F-486B-82C7-20C837773C91}" presName="parTx" presStyleLbl="alignNode1" presStyleIdx="3" presStyleCnt="4">
        <dgm:presLayoutVars>
          <dgm:chMax val="0"/>
          <dgm:chPref val="0"/>
        </dgm:presLayoutVars>
      </dgm:prSet>
      <dgm:spPr/>
    </dgm:pt>
    <dgm:pt modelId="{859AF4D5-545E-4881-ADAF-1EF9A103C299}" type="pres">
      <dgm:prSet presAssocID="{D598A8D5-0B1F-486B-82C7-20C837773C91}" presName="desTx" presStyleLbl="alignAccFollowNode1" presStyleIdx="3" presStyleCnt="4">
        <dgm:presLayoutVars/>
      </dgm:prSet>
      <dgm:spPr/>
    </dgm:pt>
  </dgm:ptLst>
  <dgm:cxnLst>
    <dgm:cxn modelId="{55AE650D-A026-41AA-B2C6-5FB096179349}" srcId="{C7557302-1080-4062-BD53-01E638709AF7}" destId="{CBF64D08-516B-4BE9-8175-9E0DCD16CF40}" srcOrd="0" destOrd="0" parTransId="{DADF6020-CDC3-4402-AD9B-276C3FF76494}" sibTransId="{BB911DA0-67F2-46CD-B3CF-E0FD00B232CE}"/>
    <dgm:cxn modelId="{2A1E5E28-03CC-49C6-8D7B-BA7ECDBD04DA}" type="presOf" srcId="{C7557302-1080-4062-BD53-01E638709AF7}" destId="{58E7B49B-9E8B-44CA-A002-7DC671DDC7D1}" srcOrd="0" destOrd="0" presId="urn:microsoft.com/office/officeart/2016/7/layout/ChevronBlockProcess"/>
    <dgm:cxn modelId="{D5B7842D-4CB4-4E8A-A918-B0DBC8A97852}" srcId="{345C3B8E-D551-44A8-86B3-91DF5E493A02}" destId="{D598A8D5-0B1F-486B-82C7-20C837773C91}" srcOrd="3" destOrd="0" parTransId="{A7418D3C-0D3B-4071-A712-65068EC58CF8}" sibTransId="{62A2AD76-9B83-4292-81B4-C997D9089BA3}"/>
    <dgm:cxn modelId="{0F26703E-5C72-4291-B531-0477431EAF95}" srcId="{12ECD561-3DDA-4339-A0FB-4D4E23A40C33}" destId="{3CA2F77E-105C-4A2A-A7ED-4AEBB90E9F89}" srcOrd="0" destOrd="0" parTransId="{EAE5C2A0-4800-4ADC-B298-B18AE4915DE8}" sibTransId="{13B6BDF0-AD0E-418C-AFFF-2DEEF88C3D18}"/>
    <dgm:cxn modelId="{89B50E60-9984-4011-B6A6-F0D22D290021}" type="presOf" srcId="{345C3B8E-D551-44A8-86B3-91DF5E493A02}" destId="{A93611B4-68FB-4C20-AE18-A6DA7DD7A6CC}" srcOrd="0" destOrd="0" presId="urn:microsoft.com/office/officeart/2016/7/layout/ChevronBlockProcess"/>
    <dgm:cxn modelId="{29AE7462-6067-4586-8B16-25AB3F5E294D}" type="presOf" srcId="{ED5F5F48-A694-4063-84AE-7BBF03B6473B}" destId="{4C51B959-D888-4E7E-850B-D41D6FF95010}" srcOrd="0" destOrd="0" presId="urn:microsoft.com/office/officeart/2016/7/layout/ChevronBlockProcess"/>
    <dgm:cxn modelId="{ECCD3744-C5D4-489F-A172-D1F8B326669D}" type="presOf" srcId="{D598A8D5-0B1F-486B-82C7-20C837773C91}" destId="{ADC7B3B5-4122-4F43-BCA3-D7500779245A}" srcOrd="0" destOrd="0" presId="urn:microsoft.com/office/officeart/2016/7/layout/ChevronBlockProcess"/>
    <dgm:cxn modelId="{B9E75C83-E877-41DB-80E3-9FA3C9C09A1C}" srcId="{ED5F5F48-A694-4063-84AE-7BBF03B6473B}" destId="{89CCDC52-A9F5-497B-BC74-486641B631BF}" srcOrd="0" destOrd="0" parTransId="{ECDD1ED9-49F5-4E58-8C27-D8D04BD28B1C}" sibTransId="{188B27DB-04F0-4A7B-8379-E7BB62B41A9B}"/>
    <dgm:cxn modelId="{796EA086-3742-4623-ABBD-4E6FC3DC5D99}" srcId="{D598A8D5-0B1F-486B-82C7-20C837773C91}" destId="{381D7F76-ACD0-468A-99BF-96F7821A77AC}" srcOrd="0" destOrd="0" parTransId="{4653BD68-732E-42DE-A0C7-3F002981C2FB}" sibTransId="{22244C34-511A-4D71-900E-7ED93E59D7D2}"/>
    <dgm:cxn modelId="{FEEBB089-D007-44F7-B807-D6A765E629F4}" srcId="{345C3B8E-D551-44A8-86B3-91DF5E493A02}" destId="{C7557302-1080-4062-BD53-01E638709AF7}" srcOrd="2" destOrd="0" parTransId="{188D5F10-8B90-4246-817F-E72689340F4D}" sibTransId="{017F8823-34DA-4B51-A8F1-48B3B268E68C}"/>
    <dgm:cxn modelId="{F5D2F58B-B23F-4C2F-9C6E-6FFFAD340249}" type="presOf" srcId="{89CCDC52-A9F5-497B-BC74-486641B631BF}" destId="{FDDBB08E-3151-4A8F-907C-572DAA80C5C0}" srcOrd="0" destOrd="0" presId="urn:microsoft.com/office/officeart/2016/7/layout/ChevronBlockProcess"/>
    <dgm:cxn modelId="{8069028D-0260-4E09-9E5A-A9284C570B73}" type="presOf" srcId="{381D7F76-ACD0-468A-99BF-96F7821A77AC}" destId="{859AF4D5-545E-4881-ADAF-1EF9A103C299}" srcOrd="0" destOrd="0" presId="urn:microsoft.com/office/officeart/2016/7/layout/ChevronBlockProcess"/>
    <dgm:cxn modelId="{5D97C09C-0921-4170-8167-0CA4868BBA47}" srcId="{12ECD561-3DDA-4339-A0FB-4D4E23A40C33}" destId="{6E09AF35-96B5-4807-B29D-F17673233733}" srcOrd="1" destOrd="0" parTransId="{FB393EB7-A617-4E86-BD1E-BFA031114446}" sibTransId="{550A0B53-1A3B-4800-B2F9-516E16DF7824}"/>
    <dgm:cxn modelId="{19DA74A3-78E7-4F21-B760-12EB93740A14}" type="presOf" srcId="{3CA2F77E-105C-4A2A-A7ED-4AEBB90E9F89}" destId="{C933D86E-FF98-47AF-BBE6-FF943C26F2E5}" srcOrd="0" destOrd="0" presId="urn:microsoft.com/office/officeart/2016/7/layout/ChevronBlockProcess"/>
    <dgm:cxn modelId="{BEED3CAB-2179-4FC5-AA9A-C7CCE8AEC5DD}" srcId="{ED5F5F48-A694-4063-84AE-7BBF03B6473B}" destId="{9F44D4E7-1E9B-4A7C-8D5F-76EBD4D0473E}" srcOrd="1" destOrd="0" parTransId="{659AAAE0-3F96-476D-8B80-0494FF8676D6}" sibTransId="{E4C77576-6ACF-48EE-84A4-92AB4B8D4914}"/>
    <dgm:cxn modelId="{11850DAF-81D0-4D0F-8DA3-41F4796319E4}" srcId="{345C3B8E-D551-44A8-86B3-91DF5E493A02}" destId="{12ECD561-3DDA-4339-A0FB-4D4E23A40C33}" srcOrd="0" destOrd="0" parTransId="{60DCCB75-45EB-47C6-94A1-94B27FCC8637}" sibTransId="{6CB615D6-747F-4B62-84A6-C892895334F1}"/>
    <dgm:cxn modelId="{C626D9BA-B942-481A-85C7-CB2A0D0FF5E8}" type="presOf" srcId="{9F44D4E7-1E9B-4A7C-8D5F-76EBD4D0473E}" destId="{FDDBB08E-3151-4A8F-907C-572DAA80C5C0}" srcOrd="0" destOrd="1" presId="urn:microsoft.com/office/officeart/2016/7/layout/ChevronBlockProcess"/>
    <dgm:cxn modelId="{469482DC-A5B1-47E7-A29B-09DF2431D047}" type="presOf" srcId="{12ECD561-3DDA-4339-A0FB-4D4E23A40C33}" destId="{0F1AF0E8-20FE-4BE9-A3F8-03BE091D397F}" srcOrd="0" destOrd="0" presId="urn:microsoft.com/office/officeart/2016/7/layout/ChevronBlockProcess"/>
    <dgm:cxn modelId="{FE54F8EE-CFD6-4D18-B4D9-DAF678FFC4E3}" type="presOf" srcId="{CBF64D08-516B-4BE9-8175-9E0DCD16CF40}" destId="{E3E31A9B-7B4B-4E18-A0D7-2CB184BAEA72}" srcOrd="0" destOrd="0" presId="urn:microsoft.com/office/officeart/2016/7/layout/ChevronBlockProcess"/>
    <dgm:cxn modelId="{27D9EAF1-FE38-4403-89D5-A4A98E8885B0}" type="presOf" srcId="{6E09AF35-96B5-4807-B29D-F17673233733}" destId="{C933D86E-FF98-47AF-BBE6-FF943C26F2E5}" srcOrd="0" destOrd="1"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 modelId="{22A1AD90-77BD-497C-85A3-686FC7A6BEF4}" type="presParOf" srcId="{A93611B4-68FB-4C20-AE18-A6DA7DD7A6CC}" destId="{DB644952-7523-4511-9B9B-95D40F3D73E8}" srcOrd="3" destOrd="0" presId="urn:microsoft.com/office/officeart/2016/7/layout/ChevronBlockProcess"/>
    <dgm:cxn modelId="{3EE8DF7F-476B-4D3C-B9B1-F4B06B5C2CC5}" type="presParOf" srcId="{A93611B4-68FB-4C20-AE18-A6DA7DD7A6CC}" destId="{C9C9D221-CB77-442E-A1E6-CB1316EFEBC7}" srcOrd="4" destOrd="0" presId="urn:microsoft.com/office/officeart/2016/7/layout/ChevronBlockProcess"/>
    <dgm:cxn modelId="{0F76C97D-039B-4C81-B040-1CDD5D2287A7}" type="presParOf" srcId="{C9C9D221-CB77-442E-A1E6-CB1316EFEBC7}" destId="{58E7B49B-9E8B-44CA-A002-7DC671DDC7D1}" srcOrd="0" destOrd="0" presId="urn:microsoft.com/office/officeart/2016/7/layout/ChevronBlockProcess"/>
    <dgm:cxn modelId="{DE160E89-CD28-43A1-9FA1-3CE4FD3FDC21}" type="presParOf" srcId="{C9C9D221-CB77-442E-A1E6-CB1316EFEBC7}" destId="{E3E31A9B-7B4B-4E18-A0D7-2CB184BAEA72}" srcOrd="1" destOrd="0" presId="urn:microsoft.com/office/officeart/2016/7/layout/ChevronBlockProcess"/>
    <dgm:cxn modelId="{E55E00C3-F9E7-4BF8-8BAE-9C74617D38B7}" type="presParOf" srcId="{A93611B4-68FB-4C20-AE18-A6DA7DD7A6CC}" destId="{BD6FC4D1-7672-4150-80A2-52CE7756886E}" srcOrd="5" destOrd="0" presId="urn:microsoft.com/office/officeart/2016/7/layout/ChevronBlockProcess"/>
    <dgm:cxn modelId="{7B20704A-58DC-4B0F-8259-5204DEABB047}" type="presParOf" srcId="{A93611B4-68FB-4C20-AE18-A6DA7DD7A6CC}" destId="{4F270C9D-8371-430C-ADAB-272149A905FC}" srcOrd="6" destOrd="0" presId="urn:microsoft.com/office/officeart/2016/7/layout/ChevronBlockProcess"/>
    <dgm:cxn modelId="{FD5C28E5-7406-4724-BA76-26CC9DF00F56}" type="presParOf" srcId="{4F270C9D-8371-430C-ADAB-272149A905FC}" destId="{ADC7B3B5-4122-4F43-BCA3-D7500779245A}" srcOrd="0" destOrd="0" presId="urn:microsoft.com/office/officeart/2016/7/layout/ChevronBlockProcess"/>
    <dgm:cxn modelId="{BF0C5AD0-8826-4D5F-A98C-4D31AC4EC641}" type="presParOf" srcId="{4F270C9D-8371-430C-ADAB-272149A905FC}" destId="{859AF4D5-545E-4881-ADAF-1EF9A103C299}"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2373DC-11B1-4708-92E2-E1B8EB8D76D8}" type="doc">
      <dgm:prSet loTypeId="urn:microsoft.com/office/officeart/2018/2/layout/IconVerticalSolidList" loCatId="icon" qsTypeId="urn:microsoft.com/office/officeart/2005/8/quickstyle/simple1" qsCatId="simple" csTypeId="urn:microsoft.com/office/officeart/2005/8/colors/accent5_2" csCatId="accent5" phldr="1"/>
      <dgm:spPr/>
    </dgm:pt>
    <dgm:pt modelId="{7084B800-7E1D-4DA6-89C0-37EA52DDBCB8}">
      <dgm:prSet phldrT="[Text]" custT="1"/>
      <dgm:spPr/>
      <dgm:t>
        <a:bodyPr rtlCol="0"/>
        <a:lstStyle>
          <a:defPPr>
            <a:defRPr lang="es-ES"/>
          </a:defPPr>
        </a:lstStyle>
        <a:p>
          <a:pPr>
            <a:lnSpc>
              <a:spcPct val="100000"/>
            </a:lnSpc>
          </a:pPr>
          <a:r>
            <a:rPr lang="es-ES" sz="2100" noProof="0" dirty="0">
              <a:solidFill>
                <a:schemeClr val="bg2">
                  <a:lumMod val="50000"/>
                </a:schemeClr>
              </a:solidFill>
            </a:rPr>
            <a:t>jcp.org</a:t>
          </a:r>
        </a:p>
      </dgm:t>
    </dgm:pt>
    <dgm:pt modelId="{E459F664-A62C-4466-90D1-14D94F7456F9}" type="parTrans" cxnId="{D7BBB8C6-B60F-4050-B5C1-3F3A86AF4294}">
      <dgm:prSet/>
      <dgm:spPr/>
      <dgm:t>
        <a:bodyPr rtlCol="0"/>
        <a:lstStyle>
          <a:defPPr>
            <a:defRPr lang="es-ES"/>
          </a:defPPr>
        </a:lstStyle>
        <a:p>
          <a:pPr rtl="0"/>
          <a:endParaRPr lang="es-ES" noProof="0" dirty="0"/>
        </a:p>
      </dgm:t>
    </dgm:pt>
    <dgm:pt modelId="{29667D30-8073-4626-A65C-0442C9DA4455}" type="sibTrans" cxnId="{D7BBB8C6-B60F-4050-B5C1-3F3A86AF4294}">
      <dgm:prSet/>
      <dgm:spPr/>
      <dgm:t>
        <a:bodyPr rtlCol="0"/>
        <a:lstStyle>
          <a:defPPr>
            <a:defRPr lang="es-ES"/>
          </a:defPPr>
        </a:lstStyle>
        <a:p>
          <a:pPr rtl="0"/>
          <a:endParaRPr lang="es-ES" noProof="0" dirty="0"/>
        </a:p>
      </dgm:t>
    </dgm:pt>
    <dgm:pt modelId="{4786322A-3DB1-4B13-A039-9C2B4BD33902}">
      <dgm:prSet phldrT="[Text]" custT="1"/>
      <dgm:spPr/>
      <dgm:t>
        <a:bodyPr rtlCol="0"/>
        <a:lstStyle>
          <a:defPPr>
            <a:defRPr lang="es-ES"/>
          </a:defPPr>
        </a:lstStyle>
        <a:p>
          <a:pPr>
            <a:lnSpc>
              <a:spcPct val="100000"/>
            </a:lnSpc>
          </a:pPr>
          <a:r>
            <a:rPr lang="es-ES" sz="2100" kern="1200" noProof="0" dirty="0">
              <a:solidFill>
                <a:srgbClr val="E2E2E8">
                  <a:lumMod val="50000"/>
                </a:srgbClr>
              </a:solidFill>
              <a:latin typeface="Garamond" panose="02020404030301010803"/>
              <a:ea typeface="+mn-ea"/>
              <a:cs typeface="+mn-cs"/>
            </a:rPr>
            <a:t>es un proceso formalizado que permite a las partes interesadas a involucrarse en la definición de futuras versiones y características de la plataforma java</a:t>
          </a:r>
        </a:p>
      </dgm:t>
    </dgm:pt>
    <dgm:pt modelId="{7D0A801E-90E9-4D73-A31E-D58F04D3BBF2}" type="sibTrans" cxnId="{07D1F65C-7C41-4EB6-A133-CA7F29791640}">
      <dgm:prSet/>
      <dgm:spPr/>
      <dgm:t>
        <a:bodyPr rtlCol="0"/>
        <a:lstStyle>
          <a:defPPr>
            <a:defRPr lang="es-ES"/>
          </a:defPPr>
        </a:lstStyle>
        <a:p>
          <a:pPr rtl="0"/>
          <a:endParaRPr lang="es-ES" noProof="0" dirty="0"/>
        </a:p>
      </dgm:t>
    </dgm:pt>
    <dgm:pt modelId="{4F3F2426-EA56-4F79-A02F-DE7A210D680D}" type="parTrans" cxnId="{07D1F65C-7C41-4EB6-A133-CA7F29791640}">
      <dgm:prSet/>
      <dgm:spPr/>
      <dgm:t>
        <a:bodyPr rtlCol="0"/>
        <a:lstStyle>
          <a:defPPr>
            <a:defRPr lang="es-ES"/>
          </a:defPPr>
        </a:lstStyle>
        <a:p>
          <a:pPr rtl="0"/>
          <a:endParaRPr lang="es-ES" noProof="0" dirty="0"/>
        </a:p>
      </dgm:t>
    </dgm:pt>
    <dgm:pt modelId="{BEBE168A-5E85-43CC-B9BA-D1974F9A5753}" type="pres">
      <dgm:prSet presAssocID="{592373DC-11B1-4708-92E2-E1B8EB8D76D8}" presName="root" presStyleCnt="0">
        <dgm:presLayoutVars>
          <dgm:dir/>
          <dgm:resizeHandles val="exact"/>
        </dgm:presLayoutVars>
      </dgm:prSet>
      <dgm:spPr/>
    </dgm:pt>
    <dgm:pt modelId="{6F7D1589-E38C-4EEF-8940-633D1FA307AE}" type="pres">
      <dgm:prSet presAssocID="{7084B800-7E1D-4DA6-89C0-37EA52DDBCB8}" presName="compNode" presStyleCnt="0"/>
      <dgm:spPr/>
    </dgm:pt>
    <dgm:pt modelId="{5055791F-FD8B-4C95-BE9E-DCA1684759AE}" type="pres">
      <dgm:prSet presAssocID="{7084B800-7E1D-4DA6-89C0-37EA52DDBCB8}" presName="bgRect" presStyleLbl="bgShp" presStyleIdx="0" presStyleCnt="2"/>
      <dgm:spPr>
        <a:prstGeom prst="rect">
          <a:avLst/>
        </a:prstGeom>
        <a:solidFill>
          <a:schemeClr val="bg1"/>
        </a:solidFill>
        <a:ln>
          <a:solidFill>
            <a:schemeClr val="bg2">
              <a:lumMod val="75000"/>
            </a:schemeClr>
          </a:solidFill>
        </a:ln>
      </dgm:spPr>
    </dgm:pt>
    <dgm:pt modelId="{3A2A1665-F91D-4C16-A420-BA5DD166AEE3}" type="pres">
      <dgm:prSet presAssocID="{7084B800-7E1D-4DA6-89C0-37EA52DDBCB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2BD51AD2-3E0A-4639-9A99-2EB58CCE5B59}" type="pres">
      <dgm:prSet presAssocID="{7084B800-7E1D-4DA6-89C0-37EA52DDBCB8}" presName="spaceRect" presStyleCnt="0"/>
      <dgm:spPr/>
    </dgm:pt>
    <dgm:pt modelId="{C777032A-9475-4396-9274-DE9A78A74CC0}" type="pres">
      <dgm:prSet presAssocID="{7084B800-7E1D-4DA6-89C0-37EA52DDBCB8}" presName="parTx" presStyleLbl="revTx" presStyleIdx="0" presStyleCnt="2" custLinFactNeighborX="-5805">
        <dgm:presLayoutVars>
          <dgm:chMax val="0"/>
          <dgm:chPref val="0"/>
        </dgm:presLayoutVars>
      </dgm:prSet>
      <dgm:spPr/>
    </dgm:pt>
    <dgm:pt modelId="{E8F86784-F939-4DC2-B805-3A2239B0770F}" type="pres">
      <dgm:prSet presAssocID="{29667D30-8073-4626-A65C-0442C9DA4455}" presName="sibTrans" presStyleCnt="0"/>
      <dgm:spPr/>
    </dgm:pt>
    <dgm:pt modelId="{B1715078-3176-4DF1-A2E4-CA69BD0DE3DE}" type="pres">
      <dgm:prSet presAssocID="{4786322A-3DB1-4B13-A039-9C2B4BD33902}" presName="compNode" presStyleCnt="0"/>
      <dgm:spPr/>
    </dgm:pt>
    <dgm:pt modelId="{7CF4F8AE-2437-4954-B698-495A078F9E64}" type="pres">
      <dgm:prSet presAssocID="{4786322A-3DB1-4B13-A039-9C2B4BD33902}" presName="bgRect" presStyleLbl="bgShp" presStyleIdx="1" presStyleCnt="2"/>
      <dgm:spPr>
        <a:prstGeom prst="rect">
          <a:avLst/>
        </a:prstGeom>
        <a:solidFill>
          <a:schemeClr val="bg1"/>
        </a:solidFill>
        <a:ln>
          <a:solidFill>
            <a:schemeClr val="bg2">
              <a:lumMod val="75000"/>
            </a:schemeClr>
          </a:solidFill>
        </a:ln>
      </dgm:spPr>
    </dgm:pt>
    <dgm:pt modelId="{321B0D94-DDA9-4A26-A4C1-0608CDA16D85}" type="pres">
      <dgm:prSet presAssocID="{4786322A-3DB1-4B13-A039-9C2B4BD3390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ream"/>
        </a:ext>
      </dgm:extLst>
    </dgm:pt>
    <dgm:pt modelId="{6B38183A-C137-4797-A6AA-5032FB424C80}" type="pres">
      <dgm:prSet presAssocID="{4786322A-3DB1-4B13-A039-9C2B4BD33902}" presName="spaceRect" presStyleCnt="0"/>
      <dgm:spPr/>
    </dgm:pt>
    <dgm:pt modelId="{8988E990-E700-4C93-BC55-7BF7864AEFFE}" type="pres">
      <dgm:prSet presAssocID="{4786322A-3DB1-4B13-A039-9C2B4BD33902}" presName="parTx" presStyleLbl="revTx" presStyleIdx="1" presStyleCnt="2" custScaleX="112607" custLinFactNeighborX="-5805">
        <dgm:presLayoutVars>
          <dgm:chMax val="0"/>
          <dgm:chPref val="0"/>
        </dgm:presLayoutVars>
      </dgm:prSet>
      <dgm:spPr/>
    </dgm:pt>
  </dgm:ptLst>
  <dgm:cxnLst>
    <dgm:cxn modelId="{63841A12-C18B-1141-BB66-67F94352C339}" type="presOf" srcId="{7084B800-7E1D-4DA6-89C0-37EA52DDBCB8}" destId="{C777032A-9475-4396-9274-DE9A78A74CC0}" srcOrd="0" destOrd="0" presId="urn:microsoft.com/office/officeart/2018/2/layout/IconVerticalSolidList"/>
    <dgm:cxn modelId="{07D1F65C-7C41-4EB6-A133-CA7F29791640}" srcId="{592373DC-11B1-4708-92E2-E1B8EB8D76D8}" destId="{4786322A-3DB1-4B13-A039-9C2B4BD33902}" srcOrd="1" destOrd="0" parTransId="{4F3F2426-EA56-4F79-A02F-DE7A210D680D}" sibTransId="{7D0A801E-90E9-4D73-A31E-D58F04D3BBF2}"/>
    <dgm:cxn modelId="{9B527D63-3134-1743-961D-BB943F9BC328}" type="presOf" srcId="{4786322A-3DB1-4B13-A039-9C2B4BD33902}" destId="{8988E990-E700-4C93-BC55-7BF7864AEFFE}" srcOrd="0" destOrd="0" presId="urn:microsoft.com/office/officeart/2018/2/layout/IconVerticalSolidList"/>
    <dgm:cxn modelId="{99FCC3A2-7D1A-B343-BC04-AA140FF8D6F7}" type="presOf" srcId="{592373DC-11B1-4708-92E2-E1B8EB8D76D8}" destId="{BEBE168A-5E85-43CC-B9BA-D1974F9A5753}" srcOrd="0" destOrd="0" presId="urn:microsoft.com/office/officeart/2018/2/layout/IconVerticalSolidList"/>
    <dgm:cxn modelId="{D7BBB8C6-B60F-4050-B5C1-3F3A86AF4294}" srcId="{592373DC-11B1-4708-92E2-E1B8EB8D76D8}" destId="{7084B800-7E1D-4DA6-89C0-37EA52DDBCB8}" srcOrd="0" destOrd="0" parTransId="{E459F664-A62C-4466-90D1-14D94F7456F9}" sibTransId="{29667D30-8073-4626-A65C-0442C9DA4455}"/>
    <dgm:cxn modelId="{EC6A6010-62D0-E741-9ED3-0E0A4F187C22}" type="presParOf" srcId="{BEBE168A-5E85-43CC-B9BA-D1974F9A5753}" destId="{6F7D1589-E38C-4EEF-8940-633D1FA307AE}" srcOrd="0" destOrd="0" presId="urn:microsoft.com/office/officeart/2018/2/layout/IconVerticalSolidList"/>
    <dgm:cxn modelId="{3651A24D-686D-D14B-8701-AFB991DD91A7}" type="presParOf" srcId="{6F7D1589-E38C-4EEF-8940-633D1FA307AE}" destId="{5055791F-FD8B-4C95-BE9E-DCA1684759AE}" srcOrd="0" destOrd="0" presId="urn:microsoft.com/office/officeart/2018/2/layout/IconVerticalSolidList"/>
    <dgm:cxn modelId="{7B546F74-9BC9-8B4A-907D-549F35C2FD3E}" type="presParOf" srcId="{6F7D1589-E38C-4EEF-8940-633D1FA307AE}" destId="{3A2A1665-F91D-4C16-A420-BA5DD166AEE3}" srcOrd="1" destOrd="0" presId="urn:microsoft.com/office/officeart/2018/2/layout/IconVerticalSolidList"/>
    <dgm:cxn modelId="{E8DFB209-C627-2849-A9A8-82FA4FE3CBC9}" type="presParOf" srcId="{6F7D1589-E38C-4EEF-8940-633D1FA307AE}" destId="{2BD51AD2-3E0A-4639-9A99-2EB58CCE5B59}" srcOrd="2" destOrd="0" presId="urn:microsoft.com/office/officeart/2018/2/layout/IconVerticalSolidList"/>
    <dgm:cxn modelId="{366B5496-FD7E-304F-8B99-D11946F94228}" type="presParOf" srcId="{6F7D1589-E38C-4EEF-8940-633D1FA307AE}" destId="{C777032A-9475-4396-9274-DE9A78A74CC0}" srcOrd="3" destOrd="0" presId="urn:microsoft.com/office/officeart/2018/2/layout/IconVerticalSolidList"/>
    <dgm:cxn modelId="{DE81DE76-EB46-0649-BD1A-C07B117C077E}" type="presParOf" srcId="{BEBE168A-5E85-43CC-B9BA-D1974F9A5753}" destId="{E8F86784-F939-4DC2-B805-3A2239B0770F}" srcOrd="1" destOrd="0" presId="urn:microsoft.com/office/officeart/2018/2/layout/IconVerticalSolidList"/>
    <dgm:cxn modelId="{81974EFD-7ED7-404C-A7EA-97800BA1897B}" type="presParOf" srcId="{BEBE168A-5E85-43CC-B9BA-D1974F9A5753}" destId="{B1715078-3176-4DF1-A2E4-CA69BD0DE3DE}" srcOrd="2" destOrd="0" presId="urn:microsoft.com/office/officeart/2018/2/layout/IconVerticalSolidList"/>
    <dgm:cxn modelId="{7B2034C8-584E-E84E-8A99-1E4DA478C58D}" type="presParOf" srcId="{B1715078-3176-4DF1-A2E4-CA69BD0DE3DE}" destId="{7CF4F8AE-2437-4954-B698-495A078F9E64}" srcOrd="0" destOrd="0" presId="urn:microsoft.com/office/officeart/2018/2/layout/IconVerticalSolidList"/>
    <dgm:cxn modelId="{EBEFAFAD-B5F2-8F47-8319-9C351553D79B}" type="presParOf" srcId="{B1715078-3176-4DF1-A2E4-CA69BD0DE3DE}" destId="{321B0D94-DDA9-4A26-A4C1-0608CDA16D85}" srcOrd="1" destOrd="0" presId="urn:microsoft.com/office/officeart/2018/2/layout/IconVerticalSolidList"/>
    <dgm:cxn modelId="{0C0BCCB3-B2AC-DB41-9209-8BD32F39E7CA}" type="presParOf" srcId="{B1715078-3176-4DF1-A2E4-CA69BD0DE3DE}" destId="{6B38183A-C137-4797-A6AA-5032FB424C80}" srcOrd="2" destOrd="0" presId="urn:microsoft.com/office/officeart/2018/2/layout/IconVerticalSolidList"/>
    <dgm:cxn modelId="{6AF7860D-FDAE-D944-A15C-8365DBB36ED6}" type="presParOf" srcId="{B1715078-3176-4DF1-A2E4-CA69BD0DE3DE}" destId="{8988E990-E700-4C93-BC55-7BF7864AEFFE}" srcOrd="3" destOrd="0" presId="urn:microsoft.com/office/officeart/2018/2/layout/IconVerticalSoli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E8E20A-82C8-4267-83A2-6ACDB9EAE6FA}" type="doc">
      <dgm:prSet loTypeId="urn:microsoft.com/office/officeart/2005/8/layout/arrow4" loCatId="relationship" qsTypeId="urn:microsoft.com/office/officeart/2005/8/quickstyle/simple1" qsCatId="simple" csTypeId="urn:microsoft.com/office/officeart/2005/8/colors/accent1_5" csCatId="accent1" phldr="1"/>
      <dgm:spPr/>
      <dgm:t>
        <a:bodyPr/>
        <a:lstStyle/>
        <a:p>
          <a:endParaRPr lang="es-ES"/>
        </a:p>
      </dgm:t>
    </dgm:pt>
    <dgm:pt modelId="{E4C4965F-F8F7-4927-B8E1-13B38266FF89}">
      <dgm:prSet/>
      <dgm:spPr/>
      <dgm:t>
        <a:bodyPr/>
        <a:lstStyle/>
        <a:p>
          <a:r>
            <a:rPr lang="es-ES" dirty="0"/>
            <a:t>Más preferidos</a:t>
          </a:r>
        </a:p>
      </dgm:t>
    </dgm:pt>
    <dgm:pt modelId="{ABFAE720-B8FD-45F2-A305-8C85E8E52405}" type="parTrans" cxnId="{06F98D0C-689F-4B27-9CAA-6053FBF601C6}">
      <dgm:prSet/>
      <dgm:spPr/>
      <dgm:t>
        <a:bodyPr/>
        <a:lstStyle/>
        <a:p>
          <a:endParaRPr lang="es-ES"/>
        </a:p>
      </dgm:t>
    </dgm:pt>
    <dgm:pt modelId="{42C137D0-B642-4F28-AC10-E29F3D459BBC}" type="sibTrans" cxnId="{06F98D0C-689F-4B27-9CAA-6053FBF601C6}">
      <dgm:prSet/>
      <dgm:spPr/>
      <dgm:t>
        <a:bodyPr/>
        <a:lstStyle/>
        <a:p>
          <a:endParaRPr lang="es-ES"/>
        </a:p>
      </dgm:t>
    </dgm:pt>
    <dgm:pt modelId="{446610F8-3E8F-400C-82D3-BBB4632F625D}">
      <dgm:prSet/>
      <dgm:spPr/>
      <dgm:t>
        <a:bodyPr/>
        <a:lstStyle/>
        <a:p>
          <a:r>
            <a:rPr lang="es-ES" dirty="0"/>
            <a:t>Menos preferidos</a:t>
          </a:r>
        </a:p>
      </dgm:t>
    </dgm:pt>
    <dgm:pt modelId="{71CEE96D-1163-4917-87C6-9417A2D421C4}" type="parTrans" cxnId="{13E6C49C-9546-4506-9297-28A5CE23C39B}">
      <dgm:prSet/>
      <dgm:spPr/>
      <dgm:t>
        <a:bodyPr/>
        <a:lstStyle/>
        <a:p>
          <a:endParaRPr lang="es-ES"/>
        </a:p>
      </dgm:t>
    </dgm:pt>
    <dgm:pt modelId="{F0703886-5721-4674-915D-797689FC18AD}" type="sibTrans" cxnId="{13E6C49C-9546-4506-9297-28A5CE23C39B}">
      <dgm:prSet/>
      <dgm:spPr/>
      <dgm:t>
        <a:bodyPr/>
        <a:lstStyle/>
        <a:p>
          <a:endParaRPr lang="es-ES"/>
        </a:p>
      </dgm:t>
    </dgm:pt>
    <dgm:pt modelId="{9ABDD5D9-8FD4-46DB-88D6-A7384C3A1FFB}" type="pres">
      <dgm:prSet presAssocID="{ACE8E20A-82C8-4267-83A2-6ACDB9EAE6FA}" presName="compositeShape" presStyleCnt="0">
        <dgm:presLayoutVars>
          <dgm:chMax val="2"/>
          <dgm:dir/>
          <dgm:resizeHandles val="exact"/>
        </dgm:presLayoutVars>
      </dgm:prSet>
      <dgm:spPr/>
    </dgm:pt>
    <dgm:pt modelId="{E9CDB1CF-F6D0-462F-8AA4-79917063A481}" type="pres">
      <dgm:prSet presAssocID="{E4C4965F-F8F7-4927-B8E1-13B38266FF89}" presName="upArrow" presStyleLbl="node1" presStyleIdx="0" presStyleCnt="2" custScaleX="33145" custLinFactNeighborX="45895" custLinFactNeighborY="447"/>
      <dgm:spPr/>
    </dgm:pt>
    <dgm:pt modelId="{9DB748DF-1F09-4468-8937-5DF01BA799F3}" type="pres">
      <dgm:prSet presAssocID="{E4C4965F-F8F7-4927-B8E1-13B38266FF89}" presName="upArrowText" presStyleLbl="revTx" presStyleIdx="0" presStyleCnt="2" custScaleX="79921" custScaleY="57267" custLinFactNeighborX="459" custLinFactNeighborY="-8934">
        <dgm:presLayoutVars>
          <dgm:chMax val="0"/>
          <dgm:bulletEnabled val="1"/>
        </dgm:presLayoutVars>
      </dgm:prSet>
      <dgm:spPr/>
    </dgm:pt>
    <dgm:pt modelId="{0C98A247-603A-4469-97E8-A0A09785421A}" type="pres">
      <dgm:prSet presAssocID="{446610F8-3E8F-400C-82D3-BBB4632F625D}" presName="downArrow" presStyleLbl="node1" presStyleIdx="1" presStyleCnt="2" custScaleX="36840" custLinFactNeighborX="16079" custLinFactNeighborY="-6700"/>
      <dgm:spPr/>
    </dgm:pt>
    <dgm:pt modelId="{DC8CFAF8-BF5D-4FC3-B229-D042FCE9B46F}" type="pres">
      <dgm:prSet presAssocID="{446610F8-3E8F-400C-82D3-BBB4632F625D}" presName="downArrowText" presStyleLbl="revTx" presStyleIdx="1" presStyleCnt="2" custScaleX="76414" custScaleY="37140">
        <dgm:presLayoutVars>
          <dgm:chMax val="0"/>
          <dgm:bulletEnabled val="1"/>
        </dgm:presLayoutVars>
      </dgm:prSet>
      <dgm:spPr/>
    </dgm:pt>
  </dgm:ptLst>
  <dgm:cxnLst>
    <dgm:cxn modelId="{06F98D0C-689F-4B27-9CAA-6053FBF601C6}" srcId="{ACE8E20A-82C8-4267-83A2-6ACDB9EAE6FA}" destId="{E4C4965F-F8F7-4927-B8E1-13B38266FF89}" srcOrd="0" destOrd="0" parTransId="{ABFAE720-B8FD-45F2-A305-8C85E8E52405}" sibTransId="{42C137D0-B642-4F28-AC10-E29F3D459BBC}"/>
    <dgm:cxn modelId="{08AA1E2D-C6C5-4CBD-98B3-A921F5363166}" type="presOf" srcId="{ACE8E20A-82C8-4267-83A2-6ACDB9EAE6FA}" destId="{9ABDD5D9-8FD4-46DB-88D6-A7384C3A1FFB}" srcOrd="0" destOrd="0" presId="urn:microsoft.com/office/officeart/2005/8/layout/arrow4"/>
    <dgm:cxn modelId="{A5B1443B-0B01-464F-9156-396D80E4A46D}" type="presOf" srcId="{E4C4965F-F8F7-4927-B8E1-13B38266FF89}" destId="{9DB748DF-1F09-4468-8937-5DF01BA799F3}" srcOrd="0" destOrd="0" presId="urn:microsoft.com/office/officeart/2005/8/layout/arrow4"/>
    <dgm:cxn modelId="{13E6C49C-9546-4506-9297-28A5CE23C39B}" srcId="{ACE8E20A-82C8-4267-83A2-6ACDB9EAE6FA}" destId="{446610F8-3E8F-400C-82D3-BBB4632F625D}" srcOrd="1" destOrd="0" parTransId="{71CEE96D-1163-4917-87C6-9417A2D421C4}" sibTransId="{F0703886-5721-4674-915D-797689FC18AD}"/>
    <dgm:cxn modelId="{AB3803DA-3AE4-47A8-A0AC-E9287B62A584}" type="presOf" srcId="{446610F8-3E8F-400C-82D3-BBB4632F625D}" destId="{DC8CFAF8-BF5D-4FC3-B229-D042FCE9B46F}" srcOrd="0" destOrd="0" presId="urn:microsoft.com/office/officeart/2005/8/layout/arrow4"/>
    <dgm:cxn modelId="{EBEBF9F5-E19B-449B-99E0-FD426648DBBA}" type="presParOf" srcId="{9ABDD5D9-8FD4-46DB-88D6-A7384C3A1FFB}" destId="{E9CDB1CF-F6D0-462F-8AA4-79917063A481}" srcOrd="0" destOrd="0" presId="urn:microsoft.com/office/officeart/2005/8/layout/arrow4"/>
    <dgm:cxn modelId="{2850F512-3023-409F-BC22-D7245A917B4A}" type="presParOf" srcId="{9ABDD5D9-8FD4-46DB-88D6-A7384C3A1FFB}" destId="{9DB748DF-1F09-4468-8937-5DF01BA799F3}" srcOrd="1" destOrd="0" presId="urn:microsoft.com/office/officeart/2005/8/layout/arrow4"/>
    <dgm:cxn modelId="{BE886614-54B8-4760-8C8E-F2F6FFEAD386}" type="presParOf" srcId="{9ABDD5D9-8FD4-46DB-88D6-A7384C3A1FFB}" destId="{0C98A247-603A-4469-97E8-A0A09785421A}" srcOrd="2" destOrd="0" presId="urn:microsoft.com/office/officeart/2005/8/layout/arrow4"/>
    <dgm:cxn modelId="{F8422C84-F98F-4804-83D9-6493B8BB2C5B}" type="presParOf" srcId="{9ABDD5D9-8FD4-46DB-88D6-A7384C3A1FFB}" destId="{DC8CFAF8-BF5D-4FC3-B229-D042FCE9B46F}"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477859" y="656"/>
          <a:ext cx="3123798" cy="1628901"/>
        </a:xfrm>
        <a:prstGeom prst="rect">
          <a:avLst/>
        </a:prstGeom>
        <a:solidFill>
          <a:schemeClr val="bg1"/>
        </a:solidFill>
        <a:ln w="15875" cap="rnd"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es-ES" sz="2100" b="1" kern="1200" noProof="0" dirty="0">
              <a:solidFill>
                <a:schemeClr val="accent1">
                  <a:lumMod val="75000"/>
                </a:schemeClr>
              </a:solidFill>
            </a:rPr>
            <a:t>Java SE</a:t>
          </a:r>
        </a:p>
        <a:p>
          <a:pPr marL="0" lvl="0" indent="0" algn="ctr" defTabSz="933450" rtl="0">
            <a:lnSpc>
              <a:spcPct val="90000"/>
            </a:lnSpc>
            <a:spcBef>
              <a:spcPct val="0"/>
            </a:spcBef>
            <a:spcAft>
              <a:spcPct val="35000"/>
            </a:spcAft>
            <a:buNone/>
          </a:pPr>
          <a:r>
            <a:rPr lang="es-ES" sz="1800" kern="1200" noProof="0" dirty="0">
              <a:solidFill>
                <a:schemeClr val="bg2">
                  <a:lumMod val="50000"/>
                </a:schemeClr>
              </a:solidFill>
            </a:rPr>
            <a:t>Abstracción, Encapsulación, Herencia, Polimorfismo, etc.</a:t>
          </a:r>
        </a:p>
      </dsp:txBody>
      <dsp:txXfrm>
        <a:off x="477859" y="656"/>
        <a:ext cx="3123798" cy="1628901"/>
      </dsp:txXfrm>
    </dsp:sp>
    <dsp:sp modelId="{B86E23A3-742D-4587-88CF-2D56A8442149}">
      <dsp:nvSpPr>
        <dsp:cNvPr id="0" name=""/>
        <dsp:cNvSpPr/>
      </dsp:nvSpPr>
      <dsp:spPr>
        <a:xfrm>
          <a:off x="3873141" y="656"/>
          <a:ext cx="3123798" cy="1628901"/>
        </a:xfrm>
        <a:prstGeom prst="rect">
          <a:avLst/>
        </a:prstGeom>
        <a:solidFill>
          <a:schemeClr val="bg1"/>
        </a:solidFill>
        <a:ln w="15875" cap="rnd"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es-ES" sz="2100" b="1" kern="1200" noProof="0" dirty="0">
              <a:solidFill>
                <a:schemeClr val="accent1">
                  <a:lumMod val="75000"/>
                </a:schemeClr>
              </a:solidFill>
            </a:rPr>
            <a:t>Java EE</a:t>
          </a:r>
          <a:endParaRPr lang="es-ES" sz="2100" b="1" kern="1200" noProof="0" dirty="0">
            <a:solidFill>
              <a:schemeClr val="accent1">
                <a:lumMod val="75000"/>
              </a:schemeClr>
            </a:solidFill>
            <a:latin typeface="Garamond" panose="02020404030301010803"/>
            <a:ea typeface="+mn-ea"/>
            <a:cs typeface="+mn-cs"/>
          </a:endParaRPr>
        </a:p>
        <a:p>
          <a:pPr marL="0" lvl="0" algn="ctr" defTabSz="1022350" rtl="0">
            <a:lnSpc>
              <a:spcPct val="90000"/>
            </a:lnSpc>
            <a:spcBef>
              <a:spcPct val="0"/>
            </a:spcBef>
            <a:spcAft>
              <a:spcPct val="35000"/>
            </a:spcAft>
            <a:buNone/>
          </a:pPr>
          <a:r>
            <a:rPr lang="es-ES" sz="1800" kern="1200" noProof="0" dirty="0">
              <a:solidFill>
                <a:schemeClr val="bg2">
                  <a:lumMod val="50000"/>
                </a:schemeClr>
              </a:solidFill>
            </a:rPr>
            <a:t>Servlet, JSP, JavaBeans</a:t>
          </a:r>
        </a:p>
      </dsp:txBody>
      <dsp:txXfrm>
        <a:off x="3873141" y="656"/>
        <a:ext cx="3123798" cy="1628901"/>
      </dsp:txXfrm>
    </dsp:sp>
    <dsp:sp modelId="{D64973A5-4E87-44F1-B369-B0D5E0C2A462}">
      <dsp:nvSpPr>
        <dsp:cNvPr id="0" name=""/>
        <dsp:cNvSpPr/>
      </dsp:nvSpPr>
      <dsp:spPr>
        <a:xfrm>
          <a:off x="7268423" y="656"/>
          <a:ext cx="3123798" cy="1628901"/>
        </a:xfrm>
        <a:prstGeom prst="rect">
          <a:avLst/>
        </a:prstGeom>
        <a:solidFill>
          <a:schemeClr val="bg1"/>
        </a:solidFill>
        <a:ln w="15875" cap="rnd"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es-ES" sz="2100" b="1" kern="1200" noProof="0" dirty="0">
              <a:solidFill>
                <a:schemeClr val="accent1">
                  <a:lumMod val="75000"/>
                </a:schemeClr>
              </a:solidFill>
            </a:rPr>
            <a:t>API REST</a:t>
          </a:r>
        </a:p>
      </dsp:txBody>
      <dsp:txXfrm>
        <a:off x="7268423" y="656"/>
        <a:ext cx="3123798" cy="1628901"/>
      </dsp:txXfrm>
    </dsp:sp>
    <dsp:sp modelId="{18405FE4-7B27-4C69-B6FE-12C8B84249EF}">
      <dsp:nvSpPr>
        <dsp:cNvPr id="0" name=""/>
        <dsp:cNvSpPr/>
      </dsp:nvSpPr>
      <dsp:spPr>
        <a:xfrm>
          <a:off x="2175500" y="1901041"/>
          <a:ext cx="3123798" cy="1628901"/>
        </a:xfrm>
        <a:prstGeom prst="rect">
          <a:avLst/>
        </a:prstGeom>
        <a:solidFill>
          <a:schemeClr val="bg1"/>
        </a:solidFill>
        <a:ln w="15875" cap="rnd"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es-ES" sz="2100" b="1" kern="1200" noProof="0" dirty="0">
              <a:solidFill>
                <a:schemeClr val="accent1">
                  <a:lumMod val="75000"/>
                </a:schemeClr>
              </a:solidFill>
            </a:rPr>
            <a:t>Persistencia</a:t>
          </a:r>
        </a:p>
        <a:p>
          <a:pPr marL="0" lvl="0" indent="0" algn="ctr" defTabSz="933450" rtl="0">
            <a:lnSpc>
              <a:spcPct val="90000"/>
            </a:lnSpc>
            <a:spcBef>
              <a:spcPct val="0"/>
            </a:spcBef>
            <a:spcAft>
              <a:spcPct val="35000"/>
            </a:spcAft>
            <a:buNone/>
          </a:pPr>
          <a:r>
            <a:rPr lang="es-ES" sz="1800" kern="1200" noProof="0" dirty="0">
              <a:solidFill>
                <a:schemeClr val="bg2">
                  <a:lumMod val="50000"/>
                </a:schemeClr>
              </a:solidFill>
            </a:rPr>
            <a:t>SQL, JDBC, JPA, </a:t>
          </a:r>
          <a:r>
            <a:rPr lang="es-ES" sz="1800" kern="1200" noProof="0" dirty="0" err="1">
              <a:solidFill>
                <a:schemeClr val="bg2">
                  <a:lumMod val="50000"/>
                </a:schemeClr>
              </a:solidFill>
            </a:rPr>
            <a:t>Hibernate</a:t>
          </a:r>
          <a:r>
            <a:rPr lang="es-ES" sz="1800" kern="1200" noProof="0" dirty="0">
              <a:solidFill>
                <a:schemeClr val="bg2">
                  <a:lumMod val="50000"/>
                </a:schemeClr>
              </a:solidFill>
            </a:rPr>
            <a:t> </a:t>
          </a:r>
        </a:p>
      </dsp:txBody>
      <dsp:txXfrm>
        <a:off x="2175500" y="1901041"/>
        <a:ext cx="3123798" cy="1628901"/>
      </dsp:txXfrm>
    </dsp:sp>
    <dsp:sp modelId="{435C0E89-FD70-4DD9-A771-832DBFC9ACBC}">
      <dsp:nvSpPr>
        <dsp:cNvPr id="0" name=""/>
        <dsp:cNvSpPr/>
      </dsp:nvSpPr>
      <dsp:spPr>
        <a:xfrm>
          <a:off x="5570782" y="1901041"/>
          <a:ext cx="3123798" cy="1628901"/>
        </a:xfrm>
        <a:prstGeom prst="rect">
          <a:avLst/>
        </a:prstGeom>
        <a:solidFill>
          <a:schemeClr val="bg1"/>
        </a:solidFill>
        <a:ln w="15875" cap="rnd"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es-ES" sz="2100" b="1" kern="1200" noProof="0" dirty="0">
              <a:solidFill>
                <a:schemeClr val="accent1">
                  <a:lumMod val="75000"/>
                </a:schemeClr>
              </a:solidFill>
            </a:rPr>
            <a:t>Spring – Spring </a:t>
          </a:r>
          <a:r>
            <a:rPr lang="es-ES" sz="2100" b="1" kern="1200" noProof="0" dirty="0" err="1">
              <a:solidFill>
                <a:schemeClr val="accent1">
                  <a:lumMod val="75000"/>
                </a:schemeClr>
              </a:solidFill>
            </a:rPr>
            <a:t>Boot</a:t>
          </a:r>
          <a:endParaRPr lang="es-ES" sz="2100" b="1" kern="1200" noProof="0" dirty="0">
            <a:solidFill>
              <a:schemeClr val="accent1">
                <a:lumMod val="75000"/>
              </a:schemeClr>
            </a:solidFill>
            <a:latin typeface="Garamond" panose="02020404030301010803"/>
            <a:ea typeface="+mn-ea"/>
            <a:cs typeface="+mn-cs"/>
          </a:endParaRPr>
        </a:p>
      </dsp:txBody>
      <dsp:txXfrm>
        <a:off x="5570782" y="1901041"/>
        <a:ext cx="3123798" cy="1628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756BA-1CA9-4391-B421-66A2A72C2316}">
      <dsp:nvSpPr>
        <dsp:cNvPr id="0" name=""/>
        <dsp:cNvSpPr/>
      </dsp:nvSpPr>
      <dsp:spPr>
        <a:xfrm>
          <a:off x="1767638" y="407988"/>
          <a:ext cx="316985" cy="91440"/>
        </a:xfrm>
        <a:custGeom>
          <a:avLst/>
          <a:gdLst/>
          <a:ahLst/>
          <a:cxnLst/>
          <a:rect l="0" t="0" r="0" b="0"/>
          <a:pathLst>
            <a:path>
              <a:moveTo>
                <a:pt x="0" y="45720"/>
              </a:moveTo>
              <a:lnTo>
                <a:pt x="316985"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222250" rtl="0">
            <a:lnSpc>
              <a:spcPct val="90000"/>
            </a:lnSpc>
            <a:spcBef>
              <a:spcPct val="0"/>
            </a:spcBef>
            <a:spcAft>
              <a:spcPct val="35000"/>
            </a:spcAft>
            <a:buNone/>
          </a:pPr>
          <a:endParaRPr lang="es-ES" sz="500" kern="1200" noProof="0" dirty="0"/>
        </a:p>
      </dsp:txBody>
      <dsp:txXfrm>
        <a:off x="1917442" y="451969"/>
        <a:ext cx="17379" cy="3478"/>
      </dsp:txXfrm>
    </dsp:sp>
    <dsp:sp modelId="{6C372154-4BA5-4559-881E-792E104FD719}">
      <dsp:nvSpPr>
        <dsp:cNvPr id="0" name=""/>
        <dsp:cNvSpPr/>
      </dsp:nvSpPr>
      <dsp:spPr>
        <a:xfrm>
          <a:off x="257077" y="0"/>
          <a:ext cx="1512361" cy="907416"/>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622300" rtl="0">
            <a:lnSpc>
              <a:spcPct val="90000"/>
            </a:lnSpc>
            <a:spcBef>
              <a:spcPct val="0"/>
            </a:spcBef>
            <a:spcAft>
              <a:spcPct val="35000"/>
            </a:spcAft>
            <a:buNone/>
          </a:pPr>
          <a:r>
            <a:rPr lang="es-ES" sz="1400" b="1" kern="1200" noProof="0" dirty="0"/>
            <a:t>Introducción</a:t>
          </a:r>
        </a:p>
      </dsp:txBody>
      <dsp:txXfrm>
        <a:off x="257077" y="0"/>
        <a:ext cx="1512361" cy="907416"/>
      </dsp:txXfrm>
    </dsp:sp>
    <dsp:sp modelId="{15261AFD-6492-4D2E-99A3-72A34E1D0DA4}">
      <dsp:nvSpPr>
        <dsp:cNvPr id="0" name=""/>
        <dsp:cNvSpPr/>
      </dsp:nvSpPr>
      <dsp:spPr>
        <a:xfrm>
          <a:off x="3627586" y="407988"/>
          <a:ext cx="312766" cy="91440"/>
        </a:xfrm>
        <a:custGeom>
          <a:avLst/>
          <a:gdLst/>
          <a:ahLst/>
          <a:cxnLst/>
          <a:rect l="0" t="0" r="0" b="0"/>
          <a:pathLst>
            <a:path>
              <a:moveTo>
                <a:pt x="0" y="45720"/>
              </a:moveTo>
              <a:lnTo>
                <a:pt x="312766" y="45720"/>
              </a:lnTo>
            </a:path>
          </a:pathLst>
        </a:custGeom>
        <a:noFill/>
        <a:ln w="9525" cap="rnd" cmpd="sng" algn="ctr">
          <a:solidFill>
            <a:schemeClr val="accent2">
              <a:hueOff val="56646"/>
              <a:satOff val="-5999"/>
              <a:lumOff val="-14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222250" rtl="0">
            <a:lnSpc>
              <a:spcPct val="90000"/>
            </a:lnSpc>
            <a:spcBef>
              <a:spcPct val="0"/>
            </a:spcBef>
            <a:spcAft>
              <a:spcPct val="35000"/>
            </a:spcAft>
            <a:buNone/>
          </a:pPr>
          <a:endParaRPr lang="es-ES" sz="500" kern="1200" noProof="0" dirty="0"/>
        </a:p>
      </dsp:txBody>
      <dsp:txXfrm>
        <a:off x="3775385" y="451969"/>
        <a:ext cx="17168" cy="3478"/>
      </dsp:txXfrm>
    </dsp:sp>
    <dsp:sp modelId="{E830FD43-A017-414A-8962-335042625E05}">
      <dsp:nvSpPr>
        <dsp:cNvPr id="0" name=""/>
        <dsp:cNvSpPr/>
      </dsp:nvSpPr>
      <dsp:spPr>
        <a:xfrm>
          <a:off x="2117024" y="0"/>
          <a:ext cx="1512361" cy="907416"/>
        </a:xfrm>
        <a:prstGeom prst="rect">
          <a:avLst/>
        </a:prstGeom>
        <a:solidFill>
          <a:schemeClr val="accent2">
            <a:hueOff val="50352"/>
            <a:satOff val="-5333"/>
            <a:lumOff val="-13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1022350" rtl="0">
            <a:lnSpc>
              <a:spcPct val="90000"/>
            </a:lnSpc>
            <a:spcBef>
              <a:spcPct val="0"/>
            </a:spcBef>
            <a:spcAft>
              <a:spcPct val="35000"/>
            </a:spcAft>
            <a:buNone/>
          </a:pPr>
          <a:r>
            <a:rPr lang="es-ES" sz="1400" b="1" kern="1200" noProof="0" dirty="0"/>
            <a:t>Tipos primitivos, variables y operadores</a:t>
          </a:r>
        </a:p>
      </dsp:txBody>
      <dsp:txXfrm>
        <a:off x="2117024" y="0"/>
        <a:ext cx="1512361" cy="907416"/>
      </dsp:txXfrm>
    </dsp:sp>
    <dsp:sp modelId="{852D1108-D42B-4E54-B907-38A530E1FF39}">
      <dsp:nvSpPr>
        <dsp:cNvPr id="0" name=""/>
        <dsp:cNvSpPr/>
      </dsp:nvSpPr>
      <dsp:spPr>
        <a:xfrm>
          <a:off x="1013001" y="905616"/>
          <a:ext cx="3715931" cy="318252"/>
        </a:xfrm>
        <a:custGeom>
          <a:avLst/>
          <a:gdLst/>
          <a:ahLst/>
          <a:cxnLst/>
          <a:rect l="0" t="0" r="0" b="0"/>
          <a:pathLst>
            <a:path>
              <a:moveTo>
                <a:pt x="3715931" y="0"/>
              </a:moveTo>
              <a:lnTo>
                <a:pt x="3715931" y="176226"/>
              </a:lnTo>
              <a:lnTo>
                <a:pt x="0" y="176226"/>
              </a:lnTo>
              <a:lnTo>
                <a:pt x="0" y="318252"/>
              </a:lnTo>
            </a:path>
          </a:pathLst>
        </a:custGeom>
        <a:noFill/>
        <a:ln w="9525" cap="rnd" cmpd="sng" algn="ctr">
          <a:solidFill>
            <a:schemeClr val="accent2">
              <a:hueOff val="113291"/>
              <a:satOff val="-11998"/>
              <a:lumOff val="-29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222250" rtl="0">
            <a:lnSpc>
              <a:spcPct val="90000"/>
            </a:lnSpc>
            <a:spcBef>
              <a:spcPct val="0"/>
            </a:spcBef>
            <a:spcAft>
              <a:spcPct val="35000"/>
            </a:spcAft>
            <a:buNone/>
          </a:pPr>
          <a:endParaRPr lang="es-ES" sz="500" kern="1200" noProof="0" dirty="0"/>
        </a:p>
      </dsp:txBody>
      <dsp:txXfrm>
        <a:off x="2777660" y="1063003"/>
        <a:ext cx="186613" cy="3478"/>
      </dsp:txXfrm>
    </dsp:sp>
    <dsp:sp modelId="{7EABD14C-25F0-4C7B-8401-AFF01C694617}">
      <dsp:nvSpPr>
        <dsp:cNvPr id="0" name=""/>
        <dsp:cNvSpPr/>
      </dsp:nvSpPr>
      <dsp:spPr>
        <a:xfrm>
          <a:off x="3972752" y="0"/>
          <a:ext cx="1512361" cy="907416"/>
        </a:xfrm>
        <a:prstGeom prst="rect">
          <a:avLst/>
        </a:prstGeom>
        <a:solidFill>
          <a:schemeClr val="accent2">
            <a:hueOff val="100703"/>
            <a:satOff val="-10665"/>
            <a:lumOff val="-26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1022350" rtl="0">
            <a:lnSpc>
              <a:spcPct val="90000"/>
            </a:lnSpc>
            <a:spcBef>
              <a:spcPct val="0"/>
            </a:spcBef>
            <a:spcAft>
              <a:spcPct val="35000"/>
            </a:spcAft>
            <a:buNone/>
          </a:pPr>
          <a:r>
            <a:rPr lang="es-ES" sz="1400" b="1" kern="1200" noProof="0" dirty="0"/>
            <a:t>Estructuras de control </a:t>
          </a:r>
        </a:p>
      </dsp:txBody>
      <dsp:txXfrm>
        <a:off x="3972752" y="0"/>
        <a:ext cx="1512361" cy="907416"/>
      </dsp:txXfrm>
    </dsp:sp>
    <dsp:sp modelId="{D46D4BE7-F794-4712-AC7A-BA36FDBB4BD4}">
      <dsp:nvSpPr>
        <dsp:cNvPr id="0" name=""/>
        <dsp:cNvSpPr/>
      </dsp:nvSpPr>
      <dsp:spPr>
        <a:xfrm>
          <a:off x="1767381" y="1664257"/>
          <a:ext cx="317243" cy="91440"/>
        </a:xfrm>
        <a:custGeom>
          <a:avLst/>
          <a:gdLst/>
          <a:ahLst/>
          <a:cxnLst/>
          <a:rect l="0" t="0" r="0" b="0"/>
          <a:pathLst>
            <a:path>
              <a:moveTo>
                <a:pt x="0" y="45720"/>
              </a:moveTo>
              <a:lnTo>
                <a:pt x="317243" y="45720"/>
              </a:lnTo>
            </a:path>
          </a:pathLst>
        </a:custGeom>
        <a:noFill/>
        <a:ln w="9525" cap="rnd" cmpd="sng" algn="ctr">
          <a:solidFill>
            <a:schemeClr val="accent2">
              <a:hueOff val="169937"/>
              <a:satOff val="-17997"/>
              <a:lumOff val="-4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222250" rtl="0">
            <a:lnSpc>
              <a:spcPct val="90000"/>
            </a:lnSpc>
            <a:spcBef>
              <a:spcPct val="0"/>
            </a:spcBef>
            <a:spcAft>
              <a:spcPct val="35000"/>
            </a:spcAft>
            <a:buNone/>
          </a:pPr>
          <a:endParaRPr lang="es-ES" sz="500" kern="1200" noProof="0" dirty="0"/>
        </a:p>
      </dsp:txBody>
      <dsp:txXfrm>
        <a:off x="1917307" y="1708238"/>
        <a:ext cx="17392" cy="3478"/>
      </dsp:txXfrm>
    </dsp:sp>
    <dsp:sp modelId="{A55710E5-0040-4051-829F-457EE91322F0}">
      <dsp:nvSpPr>
        <dsp:cNvPr id="0" name=""/>
        <dsp:cNvSpPr/>
      </dsp:nvSpPr>
      <dsp:spPr>
        <a:xfrm>
          <a:off x="256820" y="1256269"/>
          <a:ext cx="1512361" cy="907416"/>
        </a:xfrm>
        <a:prstGeom prst="rect">
          <a:avLst/>
        </a:prstGeom>
        <a:solidFill>
          <a:schemeClr val="accent2">
            <a:hueOff val="151055"/>
            <a:satOff val="-15998"/>
            <a:lumOff val="-39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933450" rtl="0">
            <a:lnSpc>
              <a:spcPct val="90000"/>
            </a:lnSpc>
            <a:spcBef>
              <a:spcPct val="0"/>
            </a:spcBef>
            <a:spcAft>
              <a:spcPct val="35000"/>
            </a:spcAft>
            <a:buNone/>
          </a:pPr>
          <a:r>
            <a:rPr lang="es-ES" sz="1400" b="1" kern="1200" noProof="0" dirty="0" err="1"/>
            <a:t>Arrays</a:t>
          </a:r>
          <a:r>
            <a:rPr lang="es-ES" sz="1400" b="1" kern="1200" noProof="0" dirty="0"/>
            <a:t> y </a:t>
          </a:r>
          <a:r>
            <a:rPr lang="es-ES" sz="1400" b="1" kern="1200" noProof="0" dirty="0" err="1"/>
            <a:t>String</a:t>
          </a:r>
          <a:endParaRPr lang="es-ES" sz="1400" kern="1200" noProof="0" dirty="0">
            <a:latin typeface="Calibri" panose="020F0502020204030204" pitchFamily="34" charset="0"/>
            <a:ea typeface="Calibri" panose="020F0502020204030204" pitchFamily="34" charset="0"/>
            <a:cs typeface="Calibri" panose="020F0502020204030204" pitchFamily="34" charset="0"/>
          </a:endParaRPr>
        </a:p>
      </dsp:txBody>
      <dsp:txXfrm>
        <a:off x="256820" y="1256269"/>
        <a:ext cx="1512361" cy="907416"/>
      </dsp:txXfrm>
    </dsp:sp>
    <dsp:sp modelId="{8B4BCB99-5029-4066-82D9-1C412D09820D}">
      <dsp:nvSpPr>
        <dsp:cNvPr id="0" name=""/>
        <dsp:cNvSpPr/>
      </dsp:nvSpPr>
      <dsp:spPr>
        <a:xfrm>
          <a:off x="3627586" y="1664257"/>
          <a:ext cx="317243" cy="91440"/>
        </a:xfrm>
        <a:custGeom>
          <a:avLst/>
          <a:gdLst/>
          <a:ahLst/>
          <a:cxnLst/>
          <a:rect l="0" t="0" r="0" b="0"/>
          <a:pathLst>
            <a:path>
              <a:moveTo>
                <a:pt x="0" y="45720"/>
              </a:moveTo>
              <a:lnTo>
                <a:pt x="317243" y="45720"/>
              </a:lnTo>
            </a:path>
          </a:pathLst>
        </a:custGeom>
        <a:noFill/>
        <a:ln w="9525" cap="rnd" cmpd="sng" algn="ctr">
          <a:solidFill>
            <a:schemeClr val="accent2">
              <a:hueOff val="226582"/>
              <a:satOff val="-23996"/>
              <a:lumOff val="-58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rtlCol="0" anchor="ctr" anchorCtr="0">
          <a:noAutofit/>
        </a:bodyPr>
        <a:lstStyle/>
        <a:p>
          <a:pPr marL="0" lvl="0" indent="0" algn="ctr" defTabSz="222250" rtl="0">
            <a:lnSpc>
              <a:spcPct val="90000"/>
            </a:lnSpc>
            <a:spcBef>
              <a:spcPct val="0"/>
            </a:spcBef>
            <a:spcAft>
              <a:spcPct val="35000"/>
            </a:spcAft>
            <a:buNone/>
          </a:pPr>
          <a:endParaRPr lang="es-ES" sz="500" kern="1200" noProof="0" dirty="0"/>
        </a:p>
      </dsp:txBody>
      <dsp:txXfrm>
        <a:off x="3777511" y="1708238"/>
        <a:ext cx="17392" cy="3478"/>
      </dsp:txXfrm>
    </dsp:sp>
    <dsp:sp modelId="{E6FC4D2F-A613-48A1-8C7D-0CBFD1C72076}">
      <dsp:nvSpPr>
        <dsp:cNvPr id="0" name=""/>
        <dsp:cNvSpPr/>
      </dsp:nvSpPr>
      <dsp:spPr>
        <a:xfrm>
          <a:off x="2117024" y="1256269"/>
          <a:ext cx="1512361" cy="907416"/>
        </a:xfrm>
        <a:prstGeom prst="rect">
          <a:avLst/>
        </a:prstGeom>
        <a:solidFill>
          <a:schemeClr val="accent2">
            <a:hueOff val="201407"/>
            <a:satOff val="-21330"/>
            <a:lumOff val="-52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622300" rtl="0">
            <a:lnSpc>
              <a:spcPct val="90000"/>
            </a:lnSpc>
            <a:spcBef>
              <a:spcPct val="0"/>
            </a:spcBef>
            <a:spcAft>
              <a:spcPct val="35000"/>
            </a:spcAft>
            <a:buNone/>
          </a:pPr>
          <a:r>
            <a:rPr lang="es-ES" sz="1400" b="1" kern="1200" noProof="0" dirty="0"/>
            <a:t>Colecciones</a:t>
          </a:r>
          <a:r>
            <a:rPr lang="es-ES" sz="1400" kern="1200" noProof="0" dirty="0"/>
            <a:t> </a:t>
          </a:r>
        </a:p>
      </dsp:txBody>
      <dsp:txXfrm>
        <a:off x="2117024" y="1256269"/>
        <a:ext cx="1512361" cy="907416"/>
      </dsp:txXfrm>
    </dsp:sp>
    <dsp:sp modelId="{63CB72F7-EB6F-466A-A99C-70805AE1937A}">
      <dsp:nvSpPr>
        <dsp:cNvPr id="0" name=""/>
        <dsp:cNvSpPr/>
      </dsp:nvSpPr>
      <dsp:spPr>
        <a:xfrm>
          <a:off x="1013001" y="2161885"/>
          <a:ext cx="3720408" cy="317243"/>
        </a:xfrm>
        <a:custGeom>
          <a:avLst/>
          <a:gdLst/>
          <a:ahLst/>
          <a:cxnLst/>
          <a:rect l="0" t="0" r="0" b="0"/>
          <a:pathLst>
            <a:path>
              <a:moveTo>
                <a:pt x="3720408" y="0"/>
              </a:moveTo>
              <a:lnTo>
                <a:pt x="3720408" y="175721"/>
              </a:lnTo>
              <a:lnTo>
                <a:pt x="0" y="175721"/>
              </a:lnTo>
              <a:lnTo>
                <a:pt x="0" y="317243"/>
              </a:lnTo>
            </a:path>
          </a:pathLst>
        </a:custGeom>
        <a:noFill/>
        <a:ln w="9525" cap="rnd" cmpd="sng" algn="ctr">
          <a:solidFill>
            <a:schemeClr val="accent2">
              <a:hueOff val="283228"/>
              <a:satOff val="-29996"/>
              <a:lumOff val="-73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779789" y="2318768"/>
        <a:ext cx="186831" cy="3478"/>
      </dsp:txXfrm>
    </dsp:sp>
    <dsp:sp modelId="{43FC6FB5-B995-4276-95CE-F11604002152}">
      <dsp:nvSpPr>
        <dsp:cNvPr id="0" name=""/>
        <dsp:cNvSpPr/>
      </dsp:nvSpPr>
      <dsp:spPr>
        <a:xfrm>
          <a:off x="3977229" y="1256269"/>
          <a:ext cx="1512361" cy="907416"/>
        </a:xfrm>
        <a:prstGeom prst="rect">
          <a:avLst/>
        </a:prstGeom>
        <a:solidFill>
          <a:schemeClr val="accent2">
            <a:hueOff val="251758"/>
            <a:satOff val="-26663"/>
            <a:lumOff val="-65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622300" rtl="0">
            <a:lnSpc>
              <a:spcPct val="90000"/>
            </a:lnSpc>
            <a:spcBef>
              <a:spcPct val="0"/>
            </a:spcBef>
            <a:spcAft>
              <a:spcPct val="35000"/>
            </a:spcAft>
            <a:buNone/>
          </a:pPr>
          <a:r>
            <a:rPr lang="es-ES" sz="1400" b="1" kern="1200" noProof="0" dirty="0" err="1"/>
            <a:t>Streams</a:t>
          </a:r>
          <a:endParaRPr lang="es-ES" sz="1400" b="1" kern="1200" noProof="0" dirty="0"/>
        </a:p>
      </dsp:txBody>
      <dsp:txXfrm>
        <a:off x="3977229" y="1256269"/>
        <a:ext cx="1512361" cy="907416"/>
      </dsp:txXfrm>
    </dsp:sp>
    <dsp:sp modelId="{8C328A6F-2BAC-4D7F-A7A8-763534455A10}">
      <dsp:nvSpPr>
        <dsp:cNvPr id="0" name=""/>
        <dsp:cNvSpPr/>
      </dsp:nvSpPr>
      <dsp:spPr>
        <a:xfrm>
          <a:off x="1767381" y="2919517"/>
          <a:ext cx="317243" cy="91440"/>
        </a:xfrm>
        <a:custGeom>
          <a:avLst/>
          <a:gdLst/>
          <a:ahLst/>
          <a:cxnLst/>
          <a:rect l="0" t="0" r="0" b="0"/>
          <a:pathLst>
            <a:path>
              <a:moveTo>
                <a:pt x="0" y="45720"/>
              </a:moveTo>
              <a:lnTo>
                <a:pt x="317243" y="45720"/>
              </a:lnTo>
            </a:path>
          </a:pathLst>
        </a:custGeom>
        <a:noFill/>
        <a:ln w="9525" cap="rnd" cmpd="sng" algn="ctr">
          <a:solidFill>
            <a:schemeClr val="accent2">
              <a:hueOff val="339874"/>
              <a:satOff val="-35995"/>
              <a:lumOff val="-88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917307" y="2963498"/>
        <a:ext cx="17392" cy="3478"/>
      </dsp:txXfrm>
    </dsp:sp>
    <dsp:sp modelId="{ABCCE0C4-6402-4775-8263-C3AC13CDA6D0}">
      <dsp:nvSpPr>
        <dsp:cNvPr id="0" name=""/>
        <dsp:cNvSpPr/>
      </dsp:nvSpPr>
      <dsp:spPr>
        <a:xfrm>
          <a:off x="256820" y="2511529"/>
          <a:ext cx="1512361" cy="907416"/>
        </a:xfrm>
        <a:prstGeom prst="rect">
          <a:avLst/>
        </a:prstGeom>
        <a:solidFill>
          <a:schemeClr val="accent2">
            <a:hueOff val="302110"/>
            <a:satOff val="-31995"/>
            <a:lumOff val="-78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622300" rtl="0">
            <a:lnSpc>
              <a:spcPct val="90000"/>
            </a:lnSpc>
            <a:spcBef>
              <a:spcPct val="0"/>
            </a:spcBef>
            <a:spcAft>
              <a:spcPct val="35000"/>
            </a:spcAft>
            <a:buNone/>
          </a:pPr>
          <a:r>
            <a:rPr lang="es-ES" sz="1400" b="1" kern="1200" noProof="0" dirty="0"/>
            <a:t>Acceso a ficheros</a:t>
          </a:r>
          <a:endParaRPr lang="es-ES" sz="1400" kern="1200" noProof="0" dirty="0"/>
        </a:p>
      </dsp:txBody>
      <dsp:txXfrm>
        <a:off x="256820" y="2511529"/>
        <a:ext cx="1512361" cy="907416"/>
      </dsp:txXfrm>
    </dsp:sp>
    <dsp:sp modelId="{7AFF6FA9-5674-404C-BABB-CCA6A25160FF}">
      <dsp:nvSpPr>
        <dsp:cNvPr id="0" name=""/>
        <dsp:cNvSpPr/>
      </dsp:nvSpPr>
      <dsp:spPr>
        <a:xfrm>
          <a:off x="3627586" y="2919517"/>
          <a:ext cx="317243" cy="91440"/>
        </a:xfrm>
        <a:custGeom>
          <a:avLst/>
          <a:gdLst/>
          <a:ahLst/>
          <a:cxnLst/>
          <a:rect l="0" t="0" r="0" b="0"/>
          <a:pathLst>
            <a:path>
              <a:moveTo>
                <a:pt x="0" y="45720"/>
              </a:moveTo>
              <a:lnTo>
                <a:pt x="317243" y="45720"/>
              </a:lnTo>
            </a:path>
          </a:pathLst>
        </a:custGeom>
        <a:noFill/>
        <a:ln w="9525" cap="rnd" cmpd="sng" algn="ctr">
          <a:solidFill>
            <a:schemeClr val="accent2">
              <a:hueOff val="396519"/>
              <a:satOff val="-41994"/>
              <a:lumOff val="-102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777511" y="2963498"/>
        <a:ext cx="17392" cy="3478"/>
      </dsp:txXfrm>
    </dsp:sp>
    <dsp:sp modelId="{C7B98130-CDCF-4E19-B4B4-1D191514A37E}">
      <dsp:nvSpPr>
        <dsp:cNvPr id="0" name=""/>
        <dsp:cNvSpPr/>
      </dsp:nvSpPr>
      <dsp:spPr>
        <a:xfrm>
          <a:off x="2117024" y="2511529"/>
          <a:ext cx="1512361" cy="907416"/>
        </a:xfrm>
        <a:prstGeom prst="rect">
          <a:avLst/>
        </a:prstGeom>
        <a:solidFill>
          <a:schemeClr val="accent2">
            <a:hueOff val="352462"/>
            <a:satOff val="-37328"/>
            <a:lumOff val="-91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622300" rtl="0">
            <a:lnSpc>
              <a:spcPct val="90000"/>
            </a:lnSpc>
            <a:spcBef>
              <a:spcPct val="0"/>
            </a:spcBef>
            <a:spcAft>
              <a:spcPct val="35000"/>
            </a:spcAft>
            <a:buNone/>
          </a:pPr>
          <a:r>
            <a:rPr lang="es-ES" sz="1400" b="1" kern="1200" noProof="0" dirty="0"/>
            <a:t>Excepciones</a:t>
          </a:r>
        </a:p>
      </dsp:txBody>
      <dsp:txXfrm>
        <a:off x="2117024" y="2511529"/>
        <a:ext cx="1512361" cy="907416"/>
      </dsp:txXfrm>
    </dsp:sp>
    <dsp:sp modelId="{C224D894-6D7D-43E5-9BDC-EE5775DCE588}">
      <dsp:nvSpPr>
        <dsp:cNvPr id="0" name=""/>
        <dsp:cNvSpPr/>
      </dsp:nvSpPr>
      <dsp:spPr>
        <a:xfrm>
          <a:off x="1013001" y="3417145"/>
          <a:ext cx="3720408" cy="317243"/>
        </a:xfrm>
        <a:custGeom>
          <a:avLst/>
          <a:gdLst/>
          <a:ahLst/>
          <a:cxnLst/>
          <a:rect l="0" t="0" r="0" b="0"/>
          <a:pathLst>
            <a:path>
              <a:moveTo>
                <a:pt x="3720408" y="0"/>
              </a:moveTo>
              <a:lnTo>
                <a:pt x="3720408" y="175721"/>
              </a:lnTo>
              <a:lnTo>
                <a:pt x="0" y="175721"/>
              </a:lnTo>
              <a:lnTo>
                <a:pt x="0" y="317243"/>
              </a:lnTo>
            </a:path>
          </a:pathLst>
        </a:custGeom>
        <a:noFill/>
        <a:ln w="9525" cap="rnd" cmpd="sng" algn="ctr">
          <a:solidFill>
            <a:schemeClr val="accent2">
              <a:hueOff val="453165"/>
              <a:satOff val="-47993"/>
              <a:lumOff val="-117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779789" y="3574027"/>
        <a:ext cx="186831" cy="3478"/>
      </dsp:txXfrm>
    </dsp:sp>
    <dsp:sp modelId="{14EDD817-DE2A-474A-954B-04205450866E}">
      <dsp:nvSpPr>
        <dsp:cNvPr id="0" name=""/>
        <dsp:cNvSpPr/>
      </dsp:nvSpPr>
      <dsp:spPr>
        <a:xfrm>
          <a:off x="3977229" y="2511529"/>
          <a:ext cx="1512361" cy="907416"/>
        </a:xfrm>
        <a:prstGeom prst="rect">
          <a:avLst/>
        </a:prstGeom>
        <a:solidFill>
          <a:schemeClr val="accent2">
            <a:hueOff val="402813"/>
            <a:satOff val="-42660"/>
            <a:lumOff val="-104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622300" rtl="0">
            <a:lnSpc>
              <a:spcPct val="90000"/>
            </a:lnSpc>
            <a:spcBef>
              <a:spcPct val="0"/>
            </a:spcBef>
            <a:spcAft>
              <a:spcPct val="35000"/>
            </a:spcAft>
            <a:buNone/>
          </a:pPr>
          <a:r>
            <a:rPr lang="es-ES" sz="1400" b="1" kern="1200" noProof="0" dirty="0" err="1"/>
            <a:t>Threads</a:t>
          </a:r>
          <a:endParaRPr lang="es-ES" sz="1400" b="1" kern="1200" noProof="0" dirty="0"/>
        </a:p>
      </dsp:txBody>
      <dsp:txXfrm>
        <a:off x="3977229" y="2511529"/>
        <a:ext cx="1512361" cy="907416"/>
      </dsp:txXfrm>
    </dsp:sp>
    <dsp:sp modelId="{C329CC33-304E-4BAB-8E22-2983E94F7B47}">
      <dsp:nvSpPr>
        <dsp:cNvPr id="0" name=""/>
        <dsp:cNvSpPr/>
      </dsp:nvSpPr>
      <dsp:spPr>
        <a:xfrm>
          <a:off x="256820" y="3766788"/>
          <a:ext cx="1512361" cy="907416"/>
        </a:xfrm>
        <a:prstGeom prst="rect">
          <a:avLst/>
        </a:prstGeom>
        <a:solidFill>
          <a:schemeClr val="accent2">
            <a:hueOff val="453165"/>
            <a:satOff val="-47993"/>
            <a:lumOff val="-117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7788" rIns="72000" bIns="77788" numCol="1" spcCol="1270" rtlCol="0" anchor="ctr" anchorCtr="0">
          <a:noAutofit/>
        </a:bodyPr>
        <a:lstStyle/>
        <a:p>
          <a:pPr marL="0" lvl="0" indent="0" algn="ctr" defTabSz="622300" rtl="0">
            <a:lnSpc>
              <a:spcPct val="90000"/>
            </a:lnSpc>
            <a:spcBef>
              <a:spcPct val="0"/>
            </a:spcBef>
            <a:spcAft>
              <a:spcPct val="35000"/>
            </a:spcAft>
            <a:buNone/>
          </a:pPr>
          <a:r>
            <a:rPr lang="es-ES" sz="1400" b="1" kern="1200" noProof="0" dirty="0"/>
            <a:t>Lambdas</a:t>
          </a:r>
        </a:p>
      </dsp:txBody>
      <dsp:txXfrm>
        <a:off x="256820" y="3766788"/>
        <a:ext cx="1512361" cy="907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7EDB9-E0BD-4915-B5C4-2142CF0B9ADE}">
      <dsp:nvSpPr>
        <dsp:cNvPr id="0" name=""/>
        <dsp:cNvSpPr/>
      </dsp:nvSpPr>
      <dsp:spPr>
        <a:xfrm>
          <a:off x="2568889" y="0"/>
          <a:ext cx="3777622" cy="3777622"/>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a:t>JDK</a:t>
          </a:r>
        </a:p>
      </dsp:txBody>
      <dsp:txXfrm>
        <a:off x="3797560" y="188881"/>
        <a:ext cx="1320278" cy="566643"/>
      </dsp:txXfrm>
    </dsp:sp>
    <dsp:sp modelId="{01D01A2C-F1BC-4386-AC30-230C7359AED1}">
      <dsp:nvSpPr>
        <dsp:cNvPr id="0" name=""/>
        <dsp:cNvSpPr/>
      </dsp:nvSpPr>
      <dsp:spPr>
        <a:xfrm>
          <a:off x="3041091" y="944405"/>
          <a:ext cx="2833216" cy="2833216"/>
        </a:xfrm>
        <a:prstGeom prst="ellipse">
          <a:avLst/>
        </a:prstGeom>
        <a:solidFill>
          <a:schemeClr val="accent2">
            <a:hueOff val="226582"/>
            <a:satOff val="-23996"/>
            <a:lumOff val="-58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a:t>JRE</a:t>
          </a:r>
        </a:p>
      </dsp:txBody>
      <dsp:txXfrm>
        <a:off x="3797560" y="1121481"/>
        <a:ext cx="1320278" cy="531228"/>
      </dsp:txXfrm>
    </dsp:sp>
    <dsp:sp modelId="{7BB39E3A-C0B9-4A87-869B-1F1A51820102}">
      <dsp:nvSpPr>
        <dsp:cNvPr id="0" name=""/>
        <dsp:cNvSpPr/>
      </dsp:nvSpPr>
      <dsp:spPr>
        <a:xfrm>
          <a:off x="3513294" y="1888811"/>
          <a:ext cx="1888811" cy="1888811"/>
        </a:xfrm>
        <a:prstGeom prst="ellipse">
          <a:avLst/>
        </a:prstGeom>
        <a:solidFill>
          <a:schemeClr val="accent2">
            <a:hueOff val="453165"/>
            <a:satOff val="-47993"/>
            <a:lumOff val="-117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a:t>JVM</a:t>
          </a:r>
        </a:p>
      </dsp:txBody>
      <dsp:txXfrm>
        <a:off x="3789904" y="2361013"/>
        <a:ext cx="1335591" cy="944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7998" y="631725"/>
          <a:ext cx="3052322" cy="915696"/>
        </a:xfrm>
        <a:prstGeom prst="chevron">
          <a:avLst>
            <a:gd name="adj" fmla="val 30000"/>
          </a:avLst>
        </a:prstGeom>
        <a:solidFill>
          <a:schemeClr val="accent1">
            <a:lumMod val="75000"/>
          </a:schemeClr>
        </a:solidFill>
        <a:ln w="15875" cap="rnd"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3063" tIns="113063" rIns="113063" bIns="113063" numCol="1" spcCol="1270" rtlCol="0" anchor="ctr" anchorCtr="0">
          <a:noAutofit/>
        </a:bodyPr>
        <a:lstStyle/>
        <a:p>
          <a:pPr marL="0" lvl="0" indent="0" algn="ctr" defTabSz="1244600" rtl="0">
            <a:lnSpc>
              <a:spcPct val="90000"/>
            </a:lnSpc>
            <a:spcBef>
              <a:spcPct val="0"/>
            </a:spcBef>
            <a:spcAft>
              <a:spcPct val="35000"/>
            </a:spcAft>
            <a:buNone/>
          </a:pPr>
          <a:r>
            <a:rPr lang="es-ES" sz="2800" kern="1200" noProof="0" dirty="0" err="1"/>
            <a:t>Download</a:t>
          </a:r>
          <a:endParaRPr lang="es-ES" sz="2800" kern="1200" noProof="0" dirty="0"/>
        </a:p>
      </dsp:txBody>
      <dsp:txXfrm>
        <a:off x="282707" y="631725"/>
        <a:ext cx="2502904" cy="915696"/>
      </dsp:txXfrm>
    </dsp:sp>
    <dsp:sp modelId="{C933D86E-FF98-47AF-BBE6-FF943C26F2E5}">
      <dsp:nvSpPr>
        <dsp:cNvPr id="0" name=""/>
        <dsp:cNvSpPr/>
      </dsp:nvSpPr>
      <dsp:spPr>
        <a:xfrm>
          <a:off x="65133" y="1535496"/>
          <a:ext cx="2777613" cy="2973877"/>
        </a:xfrm>
        <a:prstGeom prst="rect">
          <a:avLst/>
        </a:prstGeom>
        <a:solidFill>
          <a:schemeClr val="accent1">
            <a:lumMod val="60000"/>
            <a:lumOff val="40000"/>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19493" tIns="219493" rIns="219493" bIns="438986" numCol="1" spcCol="1270" rtlCol="0" anchor="t" anchorCtr="0">
          <a:noAutofit/>
        </a:bodyPr>
        <a:lstStyle/>
        <a:p>
          <a:pPr marL="0" lvl="0" indent="0" algn="l" defTabSz="800100" rtl="0">
            <a:lnSpc>
              <a:spcPct val="90000"/>
            </a:lnSpc>
            <a:spcBef>
              <a:spcPct val="0"/>
            </a:spcBef>
            <a:spcAft>
              <a:spcPct val="35000"/>
            </a:spcAft>
            <a:buNone/>
          </a:pPr>
          <a:r>
            <a:rPr lang="es-ES" sz="1800" kern="1200" noProof="0" dirty="0">
              <a:solidFill>
                <a:schemeClr val="accent1">
                  <a:lumMod val="50000"/>
                </a:schemeClr>
              </a:solidFill>
            </a:rPr>
            <a:t>Descarga el JDK para tu sistema operativo</a:t>
          </a:r>
        </a:p>
        <a:p>
          <a:pPr marL="0" lvl="0" indent="0" algn="l" defTabSz="800100" rtl="0">
            <a:lnSpc>
              <a:spcPct val="90000"/>
            </a:lnSpc>
            <a:spcBef>
              <a:spcPct val="0"/>
            </a:spcBef>
            <a:spcAft>
              <a:spcPct val="35000"/>
            </a:spcAft>
            <a:buNone/>
          </a:pPr>
          <a:r>
            <a:rPr lang="es-ES" sz="1800" kern="1200" noProof="0" dirty="0" err="1">
              <a:solidFill>
                <a:schemeClr val="accent1">
                  <a:lumMod val="50000"/>
                </a:schemeClr>
              </a:solidFill>
            </a:rPr>
            <a:t>https://www.oracle.com/java/technologies/downloads/</a:t>
          </a:r>
        </a:p>
      </dsp:txBody>
      <dsp:txXfrm>
        <a:off x="65133" y="1535496"/>
        <a:ext cx="2777613" cy="2973877"/>
      </dsp:txXfrm>
    </dsp:sp>
    <dsp:sp modelId="{4C51B959-D888-4E7E-850B-D41D6FF95010}">
      <dsp:nvSpPr>
        <dsp:cNvPr id="0" name=""/>
        <dsp:cNvSpPr/>
      </dsp:nvSpPr>
      <dsp:spPr>
        <a:xfrm>
          <a:off x="3000097" y="631725"/>
          <a:ext cx="3052322" cy="915696"/>
        </a:xfrm>
        <a:prstGeom prst="chevron">
          <a:avLst>
            <a:gd name="adj" fmla="val 30000"/>
          </a:avLst>
        </a:prstGeom>
        <a:solidFill>
          <a:schemeClr val="bg2">
            <a:lumMod val="50000"/>
          </a:schemeClr>
        </a:solidFill>
        <a:ln w="15875" cap="rnd"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3063" tIns="113063" rIns="113063" bIns="113063" numCol="1" spcCol="1270" rtlCol="0" anchor="ctr" anchorCtr="0">
          <a:noAutofit/>
        </a:bodyPr>
        <a:lstStyle/>
        <a:p>
          <a:pPr marL="0" lvl="0" indent="0" algn="ctr" defTabSz="1244600" rtl="0">
            <a:lnSpc>
              <a:spcPct val="90000"/>
            </a:lnSpc>
            <a:spcBef>
              <a:spcPct val="0"/>
            </a:spcBef>
            <a:spcAft>
              <a:spcPct val="35000"/>
            </a:spcAft>
            <a:buNone/>
          </a:pPr>
          <a:r>
            <a:rPr lang="es-ES" sz="2800" kern="1200" noProof="0" dirty="0"/>
            <a:t>Instalar</a:t>
          </a:r>
        </a:p>
      </dsp:txBody>
      <dsp:txXfrm>
        <a:off x="3274806" y="631725"/>
        <a:ext cx="2502904" cy="915696"/>
      </dsp:txXfrm>
    </dsp:sp>
    <dsp:sp modelId="{FDDBB08E-3151-4A8F-907C-572DAA80C5C0}">
      <dsp:nvSpPr>
        <dsp:cNvPr id="0" name=""/>
        <dsp:cNvSpPr/>
      </dsp:nvSpPr>
      <dsp:spPr>
        <a:xfrm>
          <a:off x="3000097" y="1547422"/>
          <a:ext cx="2777613" cy="2973877"/>
        </a:xfrm>
        <a:prstGeom prst="rect">
          <a:avLst/>
        </a:prstGeom>
        <a:solidFill>
          <a:schemeClr val="bg2">
            <a:lumMod val="75000"/>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19493" tIns="219493" rIns="219493" bIns="438986" numCol="1" spcCol="1270" rtlCol="0" anchor="t" anchorCtr="0">
          <a:noAutofit/>
        </a:bodyPr>
        <a:lstStyle/>
        <a:p>
          <a:pPr marL="0" lvl="0" indent="0" algn="l" defTabSz="800100" rtl="0">
            <a:lnSpc>
              <a:spcPct val="90000"/>
            </a:lnSpc>
            <a:spcBef>
              <a:spcPct val="0"/>
            </a:spcBef>
            <a:spcAft>
              <a:spcPct val="35000"/>
            </a:spcAft>
            <a:buNone/>
          </a:pPr>
          <a:r>
            <a:rPr lang="es-ES" sz="1800" kern="1200" noProof="0" dirty="0">
              <a:solidFill>
                <a:schemeClr val="bg2">
                  <a:lumMod val="25000"/>
                </a:schemeClr>
              </a:solidFill>
            </a:rPr>
            <a:t>Instala el JDK</a:t>
          </a:r>
        </a:p>
        <a:p>
          <a:pPr marL="0" lvl="0" indent="0" algn="l" defTabSz="800100" rtl="0">
            <a:lnSpc>
              <a:spcPct val="90000"/>
            </a:lnSpc>
            <a:spcBef>
              <a:spcPct val="0"/>
            </a:spcBef>
            <a:spcAft>
              <a:spcPct val="35000"/>
            </a:spcAft>
            <a:buNone/>
          </a:pPr>
          <a:r>
            <a:rPr lang="es-ES" sz="1800" kern="1200" noProof="0" dirty="0">
              <a:solidFill>
                <a:schemeClr val="bg2">
                  <a:lumMod val="25000"/>
                </a:schemeClr>
              </a:solidFill>
            </a:rPr>
            <a:t>https://docs.oracle.com/en/java/javase/17/install/overview-jdk-installation.html</a:t>
          </a:r>
        </a:p>
      </dsp:txBody>
      <dsp:txXfrm>
        <a:off x="3000097" y="1547422"/>
        <a:ext cx="2777613" cy="2973877"/>
      </dsp:txXfrm>
    </dsp:sp>
    <dsp:sp modelId="{58E7B49B-9E8B-44CA-A002-7DC671DDC7D1}">
      <dsp:nvSpPr>
        <dsp:cNvPr id="0" name=""/>
        <dsp:cNvSpPr/>
      </dsp:nvSpPr>
      <dsp:spPr>
        <a:xfrm>
          <a:off x="5992196" y="631725"/>
          <a:ext cx="3052322" cy="915696"/>
        </a:xfrm>
        <a:prstGeom prst="chevron">
          <a:avLst>
            <a:gd name="adj" fmla="val 30000"/>
          </a:avLst>
        </a:prstGeom>
        <a:solidFill>
          <a:schemeClr val="accent1">
            <a:lumMod val="75000"/>
          </a:schemeClr>
        </a:solidFill>
        <a:ln w="15875" cap="rnd"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3063" tIns="113063" rIns="113063" bIns="113063" numCol="1" spcCol="1270" rtlCol="0" anchor="ctr" anchorCtr="0">
          <a:noAutofit/>
        </a:bodyPr>
        <a:lstStyle/>
        <a:p>
          <a:pPr marL="0" lvl="0" indent="0" algn="ctr" defTabSz="1244600" rtl="0">
            <a:lnSpc>
              <a:spcPct val="90000"/>
            </a:lnSpc>
            <a:spcBef>
              <a:spcPct val="0"/>
            </a:spcBef>
            <a:spcAft>
              <a:spcPct val="35000"/>
            </a:spcAft>
            <a:buNone/>
          </a:pPr>
          <a:r>
            <a:rPr lang="es-ES" sz="2800" kern="1200" noProof="0" dirty="0"/>
            <a:t>Configurar</a:t>
          </a:r>
        </a:p>
      </dsp:txBody>
      <dsp:txXfrm>
        <a:off x="6266905" y="631725"/>
        <a:ext cx="2502904" cy="915696"/>
      </dsp:txXfrm>
    </dsp:sp>
    <dsp:sp modelId="{E3E31A9B-7B4B-4E18-A0D7-2CB184BAEA72}">
      <dsp:nvSpPr>
        <dsp:cNvPr id="0" name=""/>
        <dsp:cNvSpPr/>
      </dsp:nvSpPr>
      <dsp:spPr>
        <a:xfrm>
          <a:off x="5992196" y="1547422"/>
          <a:ext cx="2777613" cy="2973877"/>
        </a:xfrm>
        <a:prstGeom prst="rect">
          <a:avLst/>
        </a:prstGeom>
        <a:solidFill>
          <a:schemeClr val="accent1">
            <a:lumMod val="60000"/>
            <a:lumOff val="40000"/>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19493" tIns="219493" rIns="219493" bIns="438986" numCol="1" spcCol="1270" rtlCol="0" anchor="t" anchorCtr="0">
          <a:noAutofit/>
        </a:bodyPr>
        <a:lstStyle/>
        <a:p>
          <a:pPr marL="0" lvl="0" indent="0" algn="l" defTabSz="800100" rtl="0">
            <a:lnSpc>
              <a:spcPct val="90000"/>
            </a:lnSpc>
            <a:spcBef>
              <a:spcPct val="0"/>
            </a:spcBef>
            <a:spcAft>
              <a:spcPct val="35000"/>
            </a:spcAft>
            <a:buNone/>
          </a:pPr>
          <a:r>
            <a:rPr lang="es-ES" sz="1800" kern="1200" noProof="0" dirty="0">
              <a:solidFill>
                <a:schemeClr val="accent1">
                  <a:lumMod val="50000"/>
                </a:schemeClr>
              </a:solidFill>
            </a:rPr>
            <a:t>Incluye el directorio </a:t>
          </a:r>
          <a:r>
            <a:rPr lang="es-ES" sz="1800" kern="1200" noProof="0" dirty="0" err="1">
              <a:solidFill>
                <a:schemeClr val="accent1">
                  <a:lumMod val="50000"/>
                </a:schemeClr>
              </a:solidFill>
            </a:rPr>
            <a:t>bin</a:t>
          </a:r>
          <a:r>
            <a:rPr lang="es-ES" sz="1800" kern="1200" noProof="0" dirty="0">
              <a:solidFill>
                <a:schemeClr val="accent1">
                  <a:lumMod val="50000"/>
                </a:schemeClr>
              </a:solidFill>
            </a:rPr>
            <a:t> del JDK en tu variable PATH del Sistema y crea la variable JAVA_HOME apuntando al directorio base del JDK</a:t>
          </a:r>
        </a:p>
      </dsp:txBody>
      <dsp:txXfrm>
        <a:off x="5992196" y="1547422"/>
        <a:ext cx="2777613" cy="2973877"/>
      </dsp:txXfrm>
    </dsp:sp>
    <dsp:sp modelId="{ADC7B3B5-4122-4F43-BCA3-D7500779245A}">
      <dsp:nvSpPr>
        <dsp:cNvPr id="0" name=""/>
        <dsp:cNvSpPr/>
      </dsp:nvSpPr>
      <dsp:spPr>
        <a:xfrm>
          <a:off x="8984295" y="631725"/>
          <a:ext cx="3052322" cy="915696"/>
        </a:xfrm>
        <a:prstGeom prst="chevron">
          <a:avLst>
            <a:gd name="adj" fmla="val 30000"/>
          </a:avLst>
        </a:prstGeom>
        <a:solidFill>
          <a:schemeClr val="accent1">
            <a:lumMod val="75000"/>
          </a:schemeClr>
        </a:solidFill>
        <a:ln w="15875" cap="rnd"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3063" tIns="113063" rIns="113063" bIns="113063" numCol="1" spcCol="1270" rtlCol="0" anchor="ctr" anchorCtr="0">
          <a:noAutofit/>
        </a:bodyPr>
        <a:lstStyle/>
        <a:p>
          <a:pPr marL="0" lvl="0" indent="0" algn="ctr" defTabSz="1244600" rtl="0">
            <a:lnSpc>
              <a:spcPct val="90000"/>
            </a:lnSpc>
            <a:spcBef>
              <a:spcPct val="0"/>
            </a:spcBef>
            <a:spcAft>
              <a:spcPct val="35000"/>
            </a:spcAft>
            <a:buNone/>
          </a:pPr>
          <a:r>
            <a:rPr lang="es-ES" sz="2800" kern="1200" noProof="0" dirty="0"/>
            <a:t>IDE</a:t>
          </a:r>
        </a:p>
      </dsp:txBody>
      <dsp:txXfrm>
        <a:off x="9259004" y="631725"/>
        <a:ext cx="2502904" cy="915696"/>
      </dsp:txXfrm>
    </dsp:sp>
    <dsp:sp modelId="{859AF4D5-545E-4881-ADAF-1EF9A103C299}">
      <dsp:nvSpPr>
        <dsp:cNvPr id="0" name=""/>
        <dsp:cNvSpPr/>
      </dsp:nvSpPr>
      <dsp:spPr>
        <a:xfrm>
          <a:off x="8984295" y="1547422"/>
          <a:ext cx="2777613" cy="2973877"/>
        </a:xfrm>
        <a:prstGeom prst="rect">
          <a:avLst/>
        </a:prstGeom>
        <a:solidFill>
          <a:schemeClr val="accent1">
            <a:lumMod val="60000"/>
            <a:lumOff val="40000"/>
            <a:alpha val="90000"/>
          </a:schemeClr>
        </a:solidFill>
        <a:ln w="1587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19493" tIns="219493" rIns="219493" bIns="438986" numCol="1" spcCol="1270" rtlCol="0" anchor="t" anchorCtr="0">
          <a:noAutofit/>
        </a:bodyPr>
        <a:lstStyle/>
        <a:p>
          <a:pPr marL="0" lvl="0" indent="0" algn="l" defTabSz="800100" rtl="0">
            <a:lnSpc>
              <a:spcPct val="90000"/>
            </a:lnSpc>
            <a:spcBef>
              <a:spcPct val="0"/>
            </a:spcBef>
            <a:spcAft>
              <a:spcPct val="35000"/>
            </a:spcAft>
            <a:buNone/>
          </a:pPr>
          <a:r>
            <a:rPr lang="es-ES" sz="1800" kern="1200" noProof="0" dirty="0">
              <a:solidFill>
                <a:schemeClr val="accent1">
                  <a:lumMod val="50000"/>
                </a:schemeClr>
              </a:solidFill>
            </a:rPr>
            <a:t>Instala un IDE como Eclipse o Visual Studio</a:t>
          </a:r>
        </a:p>
        <a:p>
          <a:pPr marL="0" lvl="0" indent="0" algn="l" defTabSz="800100" rtl="0">
            <a:lnSpc>
              <a:spcPct val="90000"/>
            </a:lnSpc>
            <a:spcBef>
              <a:spcPct val="0"/>
            </a:spcBef>
            <a:spcAft>
              <a:spcPct val="35000"/>
            </a:spcAft>
            <a:buNone/>
          </a:pPr>
          <a:r>
            <a:rPr lang="es-ES" sz="1800" kern="1200" noProof="0" dirty="0">
              <a:solidFill>
                <a:schemeClr val="accent1">
                  <a:lumMod val="50000"/>
                </a:schemeClr>
              </a:solidFill>
            </a:rPr>
            <a:t>https://www.eclipse.org/downloads/packages</a:t>
          </a:r>
        </a:p>
        <a:p>
          <a:pPr marL="0" lvl="0" indent="0" algn="l" defTabSz="800100" rtl="0">
            <a:lnSpc>
              <a:spcPct val="90000"/>
            </a:lnSpc>
            <a:spcBef>
              <a:spcPct val="0"/>
            </a:spcBef>
            <a:spcAft>
              <a:spcPct val="35000"/>
            </a:spcAft>
            <a:buNone/>
          </a:pPr>
          <a:endParaRPr lang="es-ES" sz="1800" kern="1200" noProof="0" dirty="0">
            <a:solidFill>
              <a:schemeClr val="accent1">
                <a:lumMod val="50000"/>
              </a:schemeClr>
            </a:solidFill>
          </a:endParaRPr>
        </a:p>
      </dsp:txBody>
      <dsp:txXfrm>
        <a:off x="8984295" y="1547422"/>
        <a:ext cx="2777613" cy="29738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5791F-FD8B-4C95-BE9E-DCA1684759AE}">
      <dsp:nvSpPr>
        <dsp:cNvPr id="0" name=""/>
        <dsp:cNvSpPr/>
      </dsp:nvSpPr>
      <dsp:spPr>
        <a:xfrm>
          <a:off x="-131694" y="193983"/>
          <a:ext cx="6045200" cy="1538551"/>
        </a:xfrm>
        <a:prstGeom prst="rect">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3A2A1665-F91D-4C16-A420-BA5DD166AEE3}">
      <dsp:nvSpPr>
        <dsp:cNvPr id="0" name=""/>
        <dsp:cNvSpPr/>
      </dsp:nvSpPr>
      <dsp:spPr>
        <a:xfrm>
          <a:off x="333716" y="540157"/>
          <a:ext cx="847858" cy="8462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77032A-9475-4396-9274-DE9A78A74CC0}">
      <dsp:nvSpPr>
        <dsp:cNvPr id="0" name=""/>
        <dsp:cNvSpPr/>
      </dsp:nvSpPr>
      <dsp:spPr>
        <a:xfrm>
          <a:off x="1399618" y="193983"/>
          <a:ext cx="4261296" cy="154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989" tIns="162989" rIns="162989" bIns="162989" numCol="1" spcCol="1270" rtlCol="0" anchor="ctr" anchorCtr="0">
          <a:noAutofit/>
        </a:bodyPr>
        <a:lstStyle/>
        <a:p>
          <a:pPr marL="0" lvl="0" indent="0" algn="l" defTabSz="933450">
            <a:lnSpc>
              <a:spcPct val="100000"/>
            </a:lnSpc>
            <a:spcBef>
              <a:spcPct val="0"/>
            </a:spcBef>
            <a:spcAft>
              <a:spcPct val="35000"/>
            </a:spcAft>
            <a:buNone/>
          </a:pPr>
          <a:r>
            <a:rPr lang="es-ES" sz="2100" kern="1200" noProof="0" dirty="0">
              <a:solidFill>
                <a:schemeClr val="bg2">
                  <a:lumMod val="50000"/>
                </a:schemeClr>
              </a:solidFill>
            </a:rPr>
            <a:t>jcp.org</a:t>
          </a:r>
        </a:p>
      </dsp:txBody>
      <dsp:txXfrm>
        <a:off x="1399618" y="193983"/>
        <a:ext cx="4261296" cy="1540055"/>
      </dsp:txXfrm>
    </dsp:sp>
    <dsp:sp modelId="{7CF4F8AE-2437-4954-B698-495A078F9E64}">
      <dsp:nvSpPr>
        <dsp:cNvPr id="0" name=""/>
        <dsp:cNvSpPr/>
      </dsp:nvSpPr>
      <dsp:spPr>
        <a:xfrm>
          <a:off x="-131694" y="2014048"/>
          <a:ext cx="6045200" cy="1538551"/>
        </a:xfrm>
        <a:prstGeom prst="rect">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321B0D94-DDA9-4A26-A4C1-0608CDA16D85}">
      <dsp:nvSpPr>
        <dsp:cNvPr id="0" name=""/>
        <dsp:cNvSpPr/>
      </dsp:nvSpPr>
      <dsp:spPr>
        <a:xfrm>
          <a:off x="333716" y="2360222"/>
          <a:ext cx="847858" cy="846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88E990-E700-4C93-BC55-7BF7864AEFFE}">
      <dsp:nvSpPr>
        <dsp:cNvPr id="0" name=""/>
        <dsp:cNvSpPr/>
      </dsp:nvSpPr>
      <dsp:spPr>
        <a:xfrm>
          <a:off x="1131008" y="2014048"/>
          <a:ext cx="4798518" cy="154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989" tIns="162989" rIns="162989" bIns="162989" numCol="1" spcCol="1270" rtlCol="0" anchor="ctr" anchorCtr="0">
          <a:noAutofit/>
        </a:bodyPr>
        <a:lstStyle/>
        <a:p>
          <a:pPr marL="0" lvl="0" indent="0" algn="l" defTabSz="933450">
            <a:lnSpc>
              <a:spcPct val="100000"/>
            </a:lnSpc>
            <a:spcBef>
              <a:spcPct val="0"/>
            </a:spcBef>
            <a:spcAft>
              <a:spcPct val="35000"/>
            </a:spcAft>
            <a:buNone/>
          </a:pPr>
          <a:r>
            <a:rPr lang="es-ES" sz="2100" kern="1200" noProof="0" dirty="0">
              <a:solidFill>
                <a:srgbClr val="E2E2E8">
                  <a:lumMod val="50000"/>
                </a:srgbClr>
              </a:solidFill>
              <a:latin typeface="Garamond" panose="02020404030301010803"/>
              <a:ea typeface="+mn-ea"/>
              <a:cs typeface="+mn-cs"/>
            </a:rPr>
            <a:t>es un proceso formalizado que permite a las partes interesadas a involucrarse en la definición de futuras versiones y características de la plataforma java</a:t>
          </a:r>
        </a:p>
      </dsp:txBody>
      <dsp:txXfrm>
        <a:off x="1131008" y="2014048"/>
        <a:ext cx="4798518" cy="15400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CDB1CF-F6D0-462F-8AA4-79917063A481}">
      <dsp:nvSpPr>
        <dsp:cNvPr id="0" name=""/>
        <dsp:cNvSpPr/>
      </dsp:nvSpPr>
      <dsp:spPr>
        <a:xfrm>
          <a:off x="2444782" y="8632"/>
          <a:ext cx="853467" cy="1931212"/>
        </a:xfrm>
        <a:prstGeom prst="upArrow">
          <a:avLst/>
        </a:prstGeom>
        <a:solidFill>
          <a:schemeClr val="accent1">
            <a:alpha val="9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748DF-1F09-4468-8937-5DF01BA799F3}">
      <dsp:nvSpPr>
        <dsp:cNvPr id="0" name=""/>
        <dsp:cNvSpPr/>
      </dsp:nvSpPr>
      <dsp:spPr>
        <a:xfrm>
          <a:off x="3645815" y="240098"/>
          <a:ext cx="4501713" cy="1105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0" rIns="234696" bIns="234696" numCol="1" spcCol="1270" anchor="ctr" anchorCtr="0">
          <a:noAutofit/>
        </a:bodyPr>
        <a:lstStyle/>
        <a:p>
          <a:pPr marL="0" lvl="0" indent="0" algn="l" defTabSz="1466850">
            <a:lnSpc>
              <a:spcPct val="90000"/>
            </a:lnSpc>
            <a:spcBef>
              <a:spcPct val="0"/>
            </a:spcBef>
            <a:spcAft>
              <a:spcPct val="35000"/>
            </a:spcAft>
            <a:buNone/>
          </a:pPr>
          <a:r>
            <a:rPr lang="es-ES" sz="3300" kern="1200" dirty="0"/>
            <a:t>Más preferidos</a:t>
          </a:r>
        </a:p>
      </dsp:txBody>
      <dsp:txXfrm>
        <a:off x="3645815" y="240098"/>
        <a:ext cx="4501713" cy="1105947"/>
      </dsp:txXfrm>
    </dsp:sp>
    <dsp:sp modelId="{0C98A247-603A-4469-97E8-A0A09785421A}">
      <dsp:nvSpPr>
        <dsp:cNvPr id="0" name=""/>
        <dsp:cNvSpPr/>
      </dsp:nvSpPr>
      <dsp:spPr>
        <a:xfrm>
          <a:off x="2401948" y="1962755"/>
          <a:ext cx="948611" cy="1931212"/>
        </a:xfrm>
        <a:prstGeom prst="downArrow">
          <a:avLst/>
        </a:prstGeom>
        <a:solidFill>
          <a:schemeClr val="accent1">
            <a:alpha val="90000"/>
            <a:hueOff val="0"/>
            <a:satOff val="0"/>
            <a:lumOff val="0"/>
            <a:alpha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8CFAF8-BF5D-4FC3-B229-D042FCE9B46F}">
      <dsp:nvSpPr>
        <dsp:cNvPr id="0" name=""/>
        <dsp:cNvSpPr/>
      </dsp:nvSpPr>
      <dsp:spPr>
        <a:xfrm>
          <a:off x="4491216" y="2699127"/>
          <a:ext cx="4304174" cy="717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0" rIns="234696" bIns="234696" numCol="1" spcCol="1270" anchor="ctr" anchorCtr="0">
          <a:noAutofit/>
        </a:bodyPr>
        <a:lstStyle/>
        <a:p>
          <a:pPr marL="0" lvl="0" indent="0" algn="l" defTabSz="1466850">
            <a:lnSpc>
              <a:spcPct val="90000"/>
            </a:lnSpc>
            <a:spcBef>
              <a:spcPct val="0"/>
            </a:spcBef>
            <a:spcAft>
              <a:spcPct val="35000"/>
            </a:spcAft>
            <a:buNone/>
          </a:pPr>
          <a:r>
            <a:rPr lang="es-ES" sz="3300" kern="1200" dirty="0"/>
            <a:t>Menos preferidos</a:t>
          </a:r>
        </a:p>
      </dsp:txBody>
      <dsp:txXfrm>
        <a:off x="4491216" y="2699127"/>
        <a:ext cx="4304174" cy="7172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16/7/layout/ChevronBlockProcess">
  <dgm:title val="Proceso de bloqueo de cheurón"/>
  <dgm:desc val="Se utiliza para mostrar una progresión; una línea de tiempo; pasos secuenciales en una tarea, proceso o flujo de trabajo; o para enfatizar movimiento o dirección. El texto de nivel 1 aparece dentro de una forma de flecha, mientras que el texto de nivel 2 aparece debajo de las formas de flecha."/>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Lista sólida vertical de iconos"/>
  <dgm:desc val="Se usa para mostrar una serie de elementos visuales de arriba a abajo con texto de nivel 1 o nivel 1 y nivel 2 agrupados en una forma. Funciona mejor con iconos o imágenes pequeñas con descripciones más larga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27022EB2-72D7-451B-AEA0-CC69EE5C4891}" type="datetime1">
              <a:rPr lang="es-ES" smtClean="0"/>
              <a:t>19/09/2024</a:t>
            </a:fld>
            <a:endParaRPr lang="es-ES"/>
          </a:p>
        </p:txBody>
      </p:sp>
      <p:sp>
        <p:nvSpPr>
          <p:cNvPr id="4" name="Marcador de pie de página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posición de número de diapositiva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5A8CD4AB-B9A2-4248-B31F-8EBC71546D8D}" type="slidenum">
              <a:rPr lang="es-ES" smtClean="0"/>
              <a:t>‹Nº›</a:t>
            </a:fld>
            <a:endParaRPr lang="es-ES"/>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fld id="{A8661170-17F7-49AF-B705-E8F2CF2052F2}" type="datetime1">
              <a:rPr lang="es-ES" smtClean="0"/>
              <a:t>19/09/2024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AABE9C73-6CDE-45E2-97F8-E3C5308FA232}" type="slidenum">
              <a:rPr lang="es-ES" noProof="0" smtClean="0"/>
              <a:t>‹Nº›</a:t>
            </a:fld>
            <a:endParaRPr lang="es-ES" noProof="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1</a:t>
            </a:fld>
            <a:endParaRPr lang="es-ES"/>
          </a:p>
        </p:txBody>
      </p:sp>
    </p:spTree>
    <p:extLst>
      <p:ext uri="{BB962C8B-B14F-4D97-AF65-F5344CB8AC3E}">
        <p14:creationId xmlns:p14="http://schemas.microsoft.com/office/powerpoint/2010/main" val="156747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2</a:t>
            </a:fld>
            <a:endParaRPr lang="es-ES"/>
          </a:p>
        </p:txBody>
      </p:sp>
    </p:spTree>
    <p:extLst>
      <p:ext uri="{BB962C8B-B14F-4D97-AF65-F5344CB8AC3E}">
        <p14:creationId xmlns:p14="http://schemas.microsoft.com/office/powerpoint/2010/main" val="30156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3</a:t>
            </a:fld>
            <a:endParaRPr lang="es-ES"/>
          </a:p>
        </p:txBody>
      </p:sp>
    </p:spTree>
    <p:extLst>
      <p:ext uri="{BB962C8B-B14F-4D97-AF65-F5344CB8AC3E}">
        <p14:creationId xmlns:p14="http://schemas.microsoft.com/office/powerpoint/2010/main" val="351181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4</a:t>
            </a:fld>
            <a:endParaRPr lang="es-ES"/>
          </a:p>
        </p:txBody>
      </p:sp>
    </p:spTree>
    <p:extLst>
      <p:ext uri="{BB962C8B-B14F-4D97-AF65-F5344CB8AC3E}">
        <p14:creationId xmlns:p14="http://schemas.microsoft.com/office/powerpoint/2010/main" val="149280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12</a:t>
            </a:fld>
            <a:endParaRPr lang="es-ES"/>
          </a:p>
        </p:txBody>
      </p:sp>
    </p:spTree>
    <p:extLst>
      <p:ext uri="{BB962C8B-B14F-4D97-AF65-F5344CB8AC3E}">
        <p14:creationId xmlns:p14="http://schemas.microsoft.com/office/powerpoint/2010/main" val="333939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15</a:t>
            </a:fld>
            <a:endParaRPr lang="es-ES"/>
          </a:p>
        </p:txBody>
      </p:sp>
    </p:spTree>
    <p:extLst>
      <p:ext uri="{BB962C8B-B14F-4D97-AF65-F5344CB8AC3E}">
        <p14:creationId xmlns:p14="http://schemas.microsoft.com/office/powerpoint/2010/main" val="3947710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17</a:t>
            </a:fld>
            <a:endParaRPr lang="es-ES"/>
          </a:p>
        </p:txBody>
      </p:sp>
    </p:spTree>
    <p:extLst>
      <p:ext uri="{BB962C8B-B14F-4D97-AF65-F5344CB8AC3E}">
        <p14:creationId xmlns:p14="http://schemas.microsoft.com/office/powerpoint/2010/main" val="942007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AABE9C73-6CDE-45E2-97F8-E3C5308FA232}" type="slidenum">
              <a:rPr lang="es-ES" smtClean="0"/>
              <a:t>91</a:t>
            </a:fld>
            <a:endParaRPr lang="es-ES"/>
          </a:p>
        </p:txBody>
      </p:sp>
    </p:spTree>
    <p:extLst>
      <p:ext uri="{BB962C8B-B14F-4D97-AF65-F5344CB8AC3E}">
        <p14:creationId xmlns:p14="http://schemas.microsoft.com/office/powerpoint/2010/main" val="3770089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rtl="0"/>
            <a:fld id="{BEB4F5C9-88B7-447F-BE3E-E1414EC76429}" type="datetime1">
              <a:rPr lang="es-ES" noProof="0" smtClean="0"/>
              <a:t>19/09/2024</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374702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5" name="Footer Placeholder 4"/>
          <p:cNvSpPr>
            <a:spLocks noGrp="1"/>
          </p:cNvSpPr>
          <p:nvPr>
            <p:ph type="ftr" sz="quarter" idx="11"/>
          </p:nvPr>
        </p:nvSpPr>
        <p:spPr/>
        <p:txBody>
          <a:bodyPr/>
          <a:lstStyle/>
          <a:p>
            <a:pPr rtl="0"/>
            <a:endParaRPr lang="es-ES" noProof="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29828404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5" name="Footer Placeholder 4"/>
          <p:cNvSpPr>
            <a:spLocks noGrp="1"/>
          </p:cNvSpPr>
          <p:nvPr>
            <p:ph type="ftr" sz="quarter" idx="11"/>
          </p:nvPr>
        </p:nvSpPr>
        <p:spPr/>
        <p:txBody>
          <a:bodyPr/>
          <a:lstStyle/>
          <a:p>
            <a:pPr rtl="0"/>
            <a:endParaRPr lang="es-ES" noProof="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rtl="0"/>
            <a:fld id="{34B7E4EF-A1BD-40F4-AB7B-04F084DD991D}" type="slidenum">
              <a:rPr lang="es-ES" noProof="0" smtClean="0"/>
              <a:t>‹Nº›</a:t>
            </a:fld>
            <a:endParaRPr lang="es-ES" noProof="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17779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6" name="Footer Placeholder 5"/>
          <p:cNvSpPr>
            <a:spLocks noGrp="1"/>
          </p:cNvSpPr>
          <p:nvPr>
            <p:ph type="ftr" sz="quarter" idx="11"/>
          </p:nvPr>
        </p:nvSpPr>
        <p:spPr/>
        <p:txBody>
          <a:bodyPr/>
          <a:lstStyle/>
          <a:p>
            <a:pPr rtl="0"/>
            <a:endParaRPr lang="es-ES" noProof="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40295751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6" name="Footer Placeholder 5"/>
          <p:cNvSpPr>
            <a:spLocks noGrp="1"/>
          </p:cNvSpPr>
          <p:nvPr>
            <p:ph type="ftr" sz="quarter" idx="11"/>
          </p:nvPr>
        </p:nvSpPr>
        <p:spPr/>
        <p:txBody>
          <a:bodyPr/>
          <a:lstStyle/>
          <a:p>
            <a:pPr rtl="0"/>
            <a:endParaRPr lang="es-ES" noProof="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rtl="0"/>
            <a:fld id="{34B7E4EF-A1BD-40F4-AB7B-04F084DD991D}" type="slidenum">
              <a:rPr lang="es-ES" noProof="0" smtClean="0"/>
              <a:t>‹Nº›</a:t>
            </a:fld>
            <a:endParaRPr lang="es-ES" noProof="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2472324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6" name="Footer Placeholder 5"/>
          <p:cNvSpPr>
            <a:spLocks noGrp="1"/>
          </p:cNvSpPr>
          <p:nvPr>
            <p:ph type="ftr" sz="quarter" idx="11"/>
          </p:nvPr>
        </p:nvSpPr>
        <p:spPr/>
        <p:txBody>
          <a:bodyPr/>
          <a:lstStyle/>
          <a:p>
            <a:pPr rtl="0"/>
            <a:endParaRPr lang="es-ES" noProof="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413289819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5" name="Footer Placeholder 4"/>
          <p:cNvSpPr>
            <a:spLocks noGrp="1"/>
          </p:cNvSpPr>
          <p:nvPr>
            <p:ph type="ftr" sz="quarter" idx="11"/>
          </p:nvPr>
        </p:nvSpPr>
        <p:spPr/>
        <p:txBody>
          <a:bodyPr/>
          <a:lstStyle/>
          <a:p>
            <a:pPr rtl="0"/>
            <a:endParaRPr lang="es-ES" noProof="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30122764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5" name="Footer Placeholder 4"/>
          <p:cNvSpPr>
            <a:spLocks noGrp="1"/>
          </p:cNvSpPr>
          <p:nvPr>
            <p:ph type="ftr" sz="quarter" idx="11"/>
          </p:nvPr>
        </p:nvSpPr>
        <p:spPr/>
        <p:txBody>
          <a:bodyPr/>
          <a:lstStyle/>
          <a:p>
            <a:pPr rtl="0"/>
            <a:endParaRPr lang="es-ES" noProof="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46320155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res contenidos">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rtlCol="0" anchor="ctr" anchorCtr="0"/>
          <a:lstStyle>
            <a:lvl1pPr marL="0" indent="0" algn="ctr">
              <a:buNone/>
              <a:defRPr lang="es-ES"/>
            </a:lvl1pPr>
          </a:lstStyle>
          <a:p>
            <a:pPr rtl="0"/>
            <a:r>
              <a:rPr lang="es-ES" noProof="0"/>
              <a:t>Haga clic en el icono para agregar una imagen</a:t>
            </a:r>
          </a:p>
        </p:txBody>
      </p:sp>
      <p:sp>
        <p:nvSpPr>
          <p:cNvPr id="10" name="Marcador de posición de imagen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rtlCol="0" anchor="ctr" anchorCtr="0"/>
          <a:lstStyle>
            <a:lvl1pPr marL="0" indent="0" algn="ctr">
              <a:buNone/>
              <a:defRPr lang="es-ES"/>
            </a:lvl1pPr>
          </a:lstStyle>
          <a:p>
            <a:pPr rtl="0"/>
            <a:r>
              <a:rPr lang="es-ES" noProof="0"/>
              <a:t>Haga clic en el icono para agregar una imagen</a:t>
            </a:r>
          </a:p>
        </p:txBody>
      </p:sp>
      <p:sp>
        <p:nvSpPr>
          <p:cNvPr id="8" name="Título 7"/>
          <p:cNvSpPr>
            <a:spLocks noGrp="1"/>
          </p:cNvSpPr>
          <p:nvPr>
            <p:ph type="title"/>
          </p:nvPr>
        </p:nvSpPr>
        <p:spPr/>
        <p:txBody>
          <a:bodyPr rtlCol="0"/>
          <a:lstStyle>
            <a:lvl1pPr>
              <a:defRPr lang="es-ES">
                <a:solidFill>
                  <a:schemeClr val="bg2">
                    <a:lumMod val="50000"/>
                  </a:schemeClr>
                </a:solidFill>
              </a:defRPr>
            </a:lvl1pPr>
          </a:lstStyle>
          <a:p>
            <a:pPr rtl="0"/>
            <a:r>
              <a:rPr lang="es-ES" noProof="0"/>
              <a:t>Haga clic para modificar el estilo de título del patrón</a:t>
            </a:r>
          </a:p>
        </p:txBody>
      </p:sp>
      <p:sp>
        <p:nvSpPr>
          <p:cNvPr id="4" name="Marcador de contenido 3"/>
          <p:cNvSpPr>
            <a:spLocks noGrp="1"/>
          </p:cNvSpPr>
          <p:nvPr>
            <p:ph sz="half" idx="2"/>
          </p:nvPr>
        </p:nvSpPr>
        <p:spPr>
          <a:xfrm>
            <a:off x="6461760" y="2103120"/>
            <a:ext cx="4663440" cy="3749040"/>
          </a:xfrm>
        </p:spPr>
        <p:txBody>
          <a:bodyPr rtlCol="0"/>
          <a:lstStyle>
            <a:lvl1pPr>
              <a:defRPr lang="es-ES" sz="1800"/>
            </a:lvl1pPr>
            <a:lvl2pPr>
              <a:defRPr lang="es-ES" sz="1600"/>
            </a:lvl2pPr>
            <a:lvl3pPr>
              <a:defRPr lang="es-ES" sz="1400"/>
            </a:lvl3pPr>
            <a:lvl4pPr>
              <a:defRPr lang="es-ES" sz="1400"/>
            </a:lvl4pPr>
            <a:lvl5pPr>
              <a:defRPr lang="es-ES" sz="1400"/>
            </a:lvl5pPr>
            <a:lvl6pPr>
              <a:defRPr lang="es-ES" sz="1400"/>
            </a:lvl6pPr>
            <a:lvl7pPr>
              <a:defRPr lang="es-ES" sz="1400"/>
            </a:lvl7pPr>
            <a:lvl8pPr>
              <a:defRPr lang="es-ES" sz="1400"/>
            </a:lvl8pPr>
            <a:lvl9pPr>
              <a:defRPr lang="es-ES"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defPPr>
              <a:defRPr lang="es-ES"/>
            </a:defPPr>
          </a:lstStyle>
          <a:p>
            <a:pPr rtl="0"/>
            <a:fld id="{C4C7856E-8481-4380-87B1-968A6434EDCE}" type="datetime1">
              <a:rPr lang="es-ES" noProof="0" smtClean="0"/>
              <a:t>19/09/2024</a:t>
            </a:fld>
            <a:endParaRPr lang="es-ES" noProof="0"/>
          </a:p>
        </p:txBody>
      </p:sp>
      <p:sp>
        <p:nvSpPr>
          <p:cNvPr id="6" name="Marcador de pie de página 5"/>
          <p:cNvSpPr>
            <a:spLocks noGrp="1"/>
          </p:cNvSpPr>
          <p:nvPr>
            <p:ph type="ftr" sz="quarter" idx="11"/>
          </p:nvPr>
        </p:nvSpPr>
        <p:spPr/>
        <p:txBody>
          <a:bodyPr rtlCol="0"/>
          <a:lstStyle>
            <a:defPPr>
              <a:defRPr lang="es-ES"/>
            </a:defPPr>
          </a:lstStyle>
          <a:p>
            <a:pPr rtl="0"/>
            <a:endParaRPr lang="es-ES" noProof="0"/>
          </a:p>
        </p:txBody>
      </p:sp>
      <p:sp>
        <p:nvSpPr>
          <p:cNvPr id="7" name="Marcador de posición de número de diapositiva 6"/>
          <p:cNvSpPr>
            <a:spLocks noGrp="1"/>
          </p:cNvSpPr>
          <p:nvPr>
            <p:ph type="sldNum" sz="quarter" idx="12"/>
          </p:nvPr>
        </p:nvSpPr>
        <p:spPr/>
        <p:txBody>
          <a:bodyPr rtlCol="0"/>
          <a:lstStyle>
            <a:defPPr>
              <a:defRPr lang="es-ES"/>
            </a:defP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114524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5" name="Footer Placeholder 4"/>
          <p:cNvSpPr>
            <a:spLocks noGrp="1"/>
          </p:cNvSpPr>
          <p:nvPr>
            <p:ph type="ftr" sz="quarter" idx="11"/>
          </p:nvPr>
        </p:nvSpPr>
        <p:spPr/>
        <p:txBody>
          <a:bodyPr/>
          <a:lstStyle/>
          <a:p>
            <a:pPr rtl="0"/>
            <a:endParaRPr lang="es-ES" noProof="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40587303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5" name="Footer Placeholder 4"/>
          <p:cNvSpPr>
            <a:spLocks noGrp="1"/>
          </p:cNvSpPr>
          <p:nvPr>
            <p:ph type="ftr" sz="quarter" idx="11"/>
          </p:nvPr>
        </p:nvSpPr>
        <p:spPr/>
        <p:txBody>
          <a:bodyPr/>
          <a:lstStyle/>
          <a:p>
            <a:pPr rtl="0"/>
            <a:endParaRPr lang="es-ES" noProof="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35720414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6" name="Footer Placeholder 5"/>
          <p:cNvSpPr>
            <a:spLocks noGrp="1"/>
          </p:cNvSpPr>
          <p:nvPr>
            <p:ph type="ftr" sz="quarter" idx="11"/>
          </p:nvPr>
        </p:nvSpPr>
        <p:spPr/>
        <p:txBody>
          <a:bodyPr/>
          <a:lstStyle/>
          <a:p>
            <a:pPr rtl="0"/>
            <a:endParaRPr lang="es-ES" noProof="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15320482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fld id="{AFFA1CE0-D520-4AE6-8983-BF7F35BD3F6A}" type="datetime1">
              <a:rPr lang="es-ES" noProof="0" smtClean="0"/>
              <a:t>19/09/2024</a:t>
            </a:fld>
            <a:endParaRPr lang="es-ES" noProof="0"/>
          </a:p>
        </p:txBody>
      </p:sp>
      <p:sp>
        <p:nvSpPr>
          <p:cNvPr id="8" name="Footer Placeholder 7"/>
          <p:cNvSpPr>
            <a:spLocks noGrp="1"/>
          </p:cNvSpPr>
          <p:nvPr>
            <p:ph type="ftr" sz="quarter" idx="11"/>
          </p:nvPr>
        </p:nvSpPr>
        <p:spPr/>
        <p:txBody>
          <a:bodyPr/>
          <a:lstStyle/>
          <a:p>
            <a:pPr rtl="0"/>
            <a:endParaRPr lang="es-ES" noProof="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2241174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fld id="{BD2744B2-8AFF-4854-8EB2-6AEDB3208B71}" type="datetime1">
              <a:rPr lang="es-ES" noProof="0" smtClean="0"/>
              <a:t>19/09/2024</a:t>
            </a:fld>
            <a:endParaRPr lang="es-ES" noProof="0"/>
          </a:p>
        </p:txBody>
      </p:sp>
      <p:sp>
        <p:nvSpPr>
          <p:cNvPr id="4" name="Footer Placeholder 3"/>
          <p:cNvSpPr>
            <a:spLocks noGrp="1"/>
          </p:cNvSpPr>
          <p:nvPr>
            <p:ph type="ftr" sz="quarter" idx="11"/>
          </p:nvPr>
        </p:nvSpPr>
        <p:spPr/>
        <p:txBody>
          <a:bodyPr/>
          <a:lstStyle/>
          <a:p>
            <a:pPr rtl="0"/>
            <a:endParaRPr lang="es-ES" noProof="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3027207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C7B5EDD-7914-41F5-AC1A-03040CA5E9C6}" type="datetime1">
              <a:rPr lang="es-ES" noProof="0" smtClean="0"/>
              <a:t>19/09/2024</a:t>
            </a:fld>
            <a:endParaRPr lang="es-ES" noProof="0"/>
          </a:p>
        </p:txBody>
      </p:sp>
      <p:sp>
        <p:nvSpPr>
          <p:cNvPr id="3" name="Footer Placeholder 2"/>
          <p:cNvSpPr>
            <a:spLocks noGrp="1"/>
          </p:cNvSpPr>
          <p:nvPr>
            <p:ph type="ftr" sz="quarter" idx="11"/>
          </p:nvPr>
        </p:nvSpPr>
        <p:spPr/>
        <p:txBody>
          <a:bodyPr/>
          <a:lstStyle/>
          <a:p>
            <a:pPr rtl="0"/>
            <a:endParaRPr lang="es-ES" noProof="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1095834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fld id="{BCC3E2A5-012A-4BBA-9BD6-129DEB004F28}" type="datetime1">
              <a:rPr lang="es-ES" noProof="0" smtClean="0"/>
              <a:t>19/09/2024</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2973989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fld id="{0D81C884-65B5-4077-A415-CB6AF9CEFAD3}" type="datetime1">
              <a:rPr lang="es-ES" noProof="0" smtClean="0"/>
              <a:t>19/09/2024</a:t>
            </a:fld>
            <a:endParaRPr lang="es-ES" noProof="0" dirty="0"/>
          </a:p>
        </p:txBody>
      </p:sp>
      <p:sp>
        <p:nvSpPr>
          <p:cNvPr id="6" name="Footer Placeholder 5"/>
          <p:cNvSpPr>
            <a:spLocks noGrp="1"/>
          </p:cNvSpPr>
          <p:nvPr>
            <p:ph type="ftr" sz="quarter" idx="11"/>
          </p:nvPr>
        </p:nvSpPr>
        <p:spPr/>
        <p:txBody>
          <a:bodyPr/>
          <a:lstStyle/>
          <a:p>
            <a:pPr rtl="0"/>
            <a:endParaRPr lang="es-ES" noProof="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27210620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0D81C884-65B5-4077-A415-CB6AF9CEFAD3}" type="datetime1">
              <a:rPr lang="es-ES" noProof="0" smtClean="0"/>
              <a:t>19/09/2024</a:t>
            </a:fld>
            <a:endParaRPr lang="es-ES" noProof="0"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es-ES" noProof="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rtl="0"/>
            <a:fld id="{34B7E4EF-A1BD-40F4-AB7B-04F084DD991D}" type="slidenum">
              <a:rPr lang="es-ES" noProof="0" smtClean="0"/>
              <a:t>‹Nº›</a:t>
            </a:fld>
            <a:endParaRPr lang="es-ES" noProof="0"/>
          </a:p>
        </p:txBody>
      </p:sp>
    </p:spTree>
    <p:extLst>
      <p:ext uri="{BB962C8B-B14F-4D97-AF65-F5344CB8AC3E}">
        <p14:creationId xmlns:p14="http://schemas.microsoft.com/office/powerpoint/2010/main" val="2388273350"/>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1.jpg"/><Relationship Id="rId7" Type="http://schemas.openxmlformats.org/officeDocument/2006/relationships/diagramQuickStyle" Target="../diagrams/quickStyle5.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2.jpg"/><Relationship Id="rId9" Type="http://schemas.microsoft.com/office/2007/relationships/diagramDrawing" Target="../diagrams/drawing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descr="Un hombre con auriculares y un portátil">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2" name="Título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rtlCol="0">
            <a:normAutofit/>
          </a:bodyPr>
          <a:lstStyle>
            <a:defPPr>
              <a:defRPr lang="es-ES"/>
            </a:defPPr>
          </a:lstStyle>
          <a:p>
            <a:pPr rtl="0"/>
            <a:r>
              <a:rPr lang="es-ES" dirty="0"/>
              <a:t>Lenguaje java</a:t>
            </a:r>
          </a:p>
        </p:txBody>
      </p:sp>
      <p:sp>
        <p:nvSpPr>
          <p:cNvPr id="3" name="Subtítulo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rtlCol="0">
            <a:normAutofit/>
          </a:bodyPr>
          <a:lstStyle>
            <a:defPPr>
              <a:defRPr lang="es-ES"/>
            </a:defPPr>
          </a:lstStyle>
          <a:p>
            <a:pPr rtl="0">
              <a:spcAft>
                <a:spcPts val="600"/>
              </a:spcAft>
            </a:pPr>
            <a:endParaRPr lang="es-ES" sz="2400" dirty="0">
              <a:solidFill>
                <a:schemeClr val="tx2">
                  <a:lumMod val="90000"/>
                </a:schemeClr>
              </a:solidFill>
            </a:endParaRPr>
          </a:p>
        </p:txBody>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539ED-4603-FE30-28D0-03A831BF3CF4}"/>
              </a:ext>
            </a:extLst>
          </p:cNvPr>
          <p:cNvSpPr>
            <a:spLocks noGrp="1"/>
          </p:cNvSpPr>
          <p:nvPr>
            <p:ph type="title"/>
          </p:nvPr>
        </p:nvSpPr>
        <p:spPr/>
        <p:txBody>
          <a:bodyPr/>
          <a:lstStyle/>
          <a:p>
            <a:r>
              <a:rPr lang="es-ES" dirty="0"/>
              <a:t>Java </a:t>
            </a:r>
            <a:r>
              <a:rPr lang="es-ES" dirty="0" err="1"/>
              <a:t>Development</a:t>
            </a:r>
            <a:r>
              <a:rPr lang="es-ES" dirty="0"/>
              <a:t> Kit(JDK)</a:t>
            </a:r>
          </a:p>
        </p:txBody>
      </p:sp>
      <p:sp>
        <p:nvSpPr>
          <p:cNvPr id="3" name="Marcador de contenido 2">
            <a:extLst>
              <a:ext uri="{FF2B5EF4-FFF2-40B4-BE49-F238E27FC236}">
                <a16:creationId xmlns:a16="http://schemas.microsoft.com/office/drawing/2014/main" id="{D7D9AE2B-7976-302E-07E9-B727CD2453E4}"/>
              </a:ext>
            </a:extLst>
          </p:cNvPr>
          <p:cNvSpPr>
            <a:spLocks noGrp="1"/>
          </p:cNvSpPr>
          <p:nvPr>
            <p:ph idx="1"/>
          </p:nvPr>
        </p:nvSpPr>
        <p:spPr/>
        <p:txBody>
          <a:bodyPr/>
          <a:lstStyle/>
          <a:p>
            <a:r>
              <a:rPr lang="es-ES" dirty="0"/>
              <a:t>Es un conjunto de herramientas de desarrollo para crear aplicaciones en Java.</a:t>
            </a:r>
          </a:p>
          <a:p>
            <a:r>
              <a:rPr lang="es-ES" dirty="0"/>
              <a:t>El JDK es una implementación que incluye todo lo necesario para desarrollar, compilar, depurar y ejecutar aplicaciones Java.</a:t>
            </a:r>
          </a:p>
          <a:p>
            <a:r>
              <a:rPr lang="es-ES" dirty="0"/>
              <a:t>El JDK incluye el JRE, así como herramientas adicionales, como el compilador de Java, herramientas de depuración, bibliotecas de clase y otros componentes necesarios para el desarrollo de aplicaciones Java.</a:t>
            </a:r>
          </a:p>
        </p:txBody>
      </p:sp>
    </p:spTree>
    <p:extLst>
      <p:ext uri="{BB962C8B-B14F-4D97-AF65-F5344CB8AC3E}">
        <p14:creationId xmlns:p14="http://schemas.microsoft.com/office/powerpoint/2010/main" val="25423445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0ACEC-4296-C89F-8CC7-4D82205A98C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F5D63B7-D3C9-4078-4E50-B120F85A887B}"/>
              </a:ext>
            </a:extLst>
          </p:cNvPr>
          <p:cNvSpPr>
            <a:spLocks noGrp="1"/>
          </p:cNvSpPr>
          <p:nvPr>
            <p:ph type="title"/>
          </p:nvPr>
        </p:nvSpPr>
        <p:spPr/>
        <p:txBody>
          <a:bodyPr/>
          <a:lstStyle/>
          <a:p>
            <a:r>
              <a:rPr lang="es-ES" dirty="0"/>
              <a:t>if - else</a:t>
            </a:r>
          </a:p>
        </p:txBody>
      </p:sp>
      <p:sp>
        <p:nvSpPr>
          <p:cNvPr id="3" name="Marcador de contenido 2">
            <a:extLst>
              <a:ext uri="{FF2B5EF4-FFF2-40B4-BE49-F238E27FC236}">
                <a16:creationId xmlns:a16="http://schemas.microsoft.com/office/drawing/2014/main" id="{3ECFACF1-8DD6-66C0-32A4-9E1FFC1AE394}"/>
              </a:ext>
            </a:extLst>
          </p:cNvPr>
          <p:cNvSpPr>
            <a:spLocks noGrp="1"/>
          </p:cNvSpPr>
          <p:nvPr>
            <p:ph idx="1"/>
          </p:nvPr>
        </p:nvSpPr>
        <p:spPr/>
        <p:txBody>
          <a:bodyPr/>
          <a:lstStyle/>
          <a:p>
            <a:pPr lvl="1"/>
            <a:endParaRPr lang="es-ES" dirty="0"/>
          </a:p>
          <a:p>
            <a:pPr lvl="1"/>
            <a:r>
              <a:rPr lang="es-ES" sz="1800" dirty="0"/>
              <a:t>Si la expresión booleana produce un valor true, se ejecuta un bloque y si es falsa se ejecuta otro bloque.</a:t>
            </a:r>
          </a:p>
          <a:p>
            <a:pPr lvl="1"/>
            <a:endParaRPr lang="es-ES" dirty="0"/>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suma</a:t>
            </a:r>
            <a:r>
              <a:rPr lang="es-ES" sz="1800" dirty="0">
                <a:solidFill>
                  <a:srgbClr val="000000"/>
                </a:solidFill>
                <a:effectLst/>
                <a:latin typeface="Courier New" panose="02070309020205020404" pitchFamily="49" charset="0"/>
              </a:rPr>
              <a:t> =20;</a:t>
            </a:r>
          </a:p>
          <a:p>
            <a:pPr marL="0" marR="0" indent="0">
              <a:spcBef>
                <a:spcPts val="0"/>
              </a:spcBef>
              <a:spcAft>
                <a:spcPts val="0"/>
              </a:spcAft>
              <a:buNone/>
            </a:pPr>
            <a:r>
              <a:rPr lang="es-ES" sz="1800" b="1" dirty="0">
                <a:solidFill>
                  <a:srgbClr val="7F0055"/>
                </a:solidFill>
                <a:effectLst/>
                <a:latin typeface="Courier New" panose="02070309020205020404" pitchFamily="49" charset="0"/>
              </a:rPr>
              <a:t>if</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suma</a:t>
            </a:r>
            <a:r>
              <a:rPr lang="es-ES" sz="1800" dirty="0">
                <a:solidFill>
                  <a:srgbClr val="000000"/>
                </a:solidFill>
                <a:effectLst/>
                <a:latin typeface="Courier New" panose="02070309020205020404" pitchFamily="49" charset="0"/>
              </a:rPr>
              <a:t>&gt;10)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"El resultado es mayor que 10"</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a:t>
            </a:r>
            <a:r>
              <a:rPr lang="es-ES" sz="1800" b="1" dirty="0">
                <a:solidFill>
                  <a:srgbClr val="7F0055"/>
                </a:solidFill>
                <a:effectLst/>
                <a:latin typeface="Courier New" panose="02070309020205020404" pitchFamily="49" charset="0"/>
              </a:rPr>
              <a:t>else</a:t>
            </a:r>
            <a:r>
              <a:rPr lang="es-ES" sz="1800" dirty="0">
                <a:solidFill>
                  <a:srgbClr val="000000"/>
                </a:solidFill>
                <a:effectLst/>
                <a:latin typeface="Courier New" panose="02070309020205020404" pitchFamily="49" charset="0"/>
              </a:rPr>
              <a:t>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"El resultado no es mayor que 10"</a:t>
            </a:r>
            <a:r>
              <a:rPr lang="es-ES" sz="1800" dirty="0">
                <a:solidFill>
                  <a:srgbClr val="000000"/>
                </a:solidFill>
                <a:effectLst/>
                <a:latin typeface="Courier New" panose="02070309020205020404" pitchFamily="49" charset="0"/>
              </a:rPr>
              <a:t>); </a:t>
            </a:r>
          </a:p>
          <a:p>
            <a:pPr marL="0" marR="0" indent="0">
              <a:spcBef>
                <a:spcPts val="0"/>
              </a:spcBef>
              <a:spcAft>
                <a:spcPts val="0"/>
              </a:spcAft>
              <a:buNone/>
            </a:pPr>
            <a:r>
              <a:rPr lang="es-ES" sz="1800" dirty="0">
                <a:solidFill>
                  <a:srgbClr val="000000"/>
                </a:solidFill>
                <a:effectLst/>
                <a:latin typeface="Courier New" panose="02070309020205020404" pitchFamily="49" charset="0"/>
              </a:rPr>
              <a:t>}</a:t>
            </a:r>
          </a:p>
          <a:p>
            <a:pPr lvl="1"/>
            <a:endParaRPr lang="es-ES" dirty="0"/>
          </a:p>
          <a:p>
            <a:pPr lvl="1"/>
            <a:endParaRPr lang="es-ES" dirty="0"/>
          </a:p>
        </p:txBody>
      </p:sp>
    </p:spTree>
    <p:extLst>
      <p:ext uri="{BB962C8B-B14F-4D97-AF65-F5344CB8AC3E}">
        <p14:creationId xmlns:p14="http://schemas.microsoft.com/office/powerpoint/2010/main" val="30881091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1E09D-268B-1D8B-A5D8-403ACED3DFE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78F38D-CA74-E3C5-C33B-297730FBC110}"/>
              </a:ext>
            </a:extLst>
          </p:cNvPr>
          <p:cNvSpPr>
            <a:spLocks noGrp="1"/>
          </p:cNvSpPr>
          <p:nvPr>
            <p:ph type="title"/>
          </p:nvPr>
        </p:nvSpPr>
        <p:spPr/>
        <p:txBody>
          <a:bodyPr/>
          <a:lstStyle/>
          <a:p>
            <a:r>
              <a:rPr lang="es-ES" dirty="0"/>
              <a:t>if - else</a:t>
            </a:r>
          </a:p>
        </p:txBody>
      </p:sp>
      <p:sp>
        <p:nvSpPr>
          <p:cNvPr id="3" name="Marcador de contenido 2">
            <a:extLst>
              <a:ext uri="{FF2B5EF4-FFF2-40B4-BE49-F238E27FC236}">
                <a16:creationId xmlns:a16="http://schemas.microsoft.com/office/drawing/2014/main" id="{FC3282DF-5184-5018-71E0-2672D7DB6602}"/>
              </a:ext>
            </a:extLst>
          </p:cNvPr>
          <p:cNvSpPr>
            <a:spLocks noGrp="1"/>
          </p:cNvSpPr>
          <p:nvPr>
            <p:ph idx="1"/>
          </p:nvPr>
        </p:nvSpPr>
        <p:spPr/>
        <p:txBody>
          <a:bodyPr>
            <a:normAutofit lnSpcReduction="10000"/>
          </a:bodyPr>
          <a:lstStyle/>
          <a:p>
            <a:pPr lvl="1"/>
            <a:endParaRPr lang="es-ES" dirty="0"/>
          </a:p>
          <a:p>
            <a:pPr lvl="1"/>
            <a:r>
              <a:rPr lang="es-ES" sz="2000" dirty="0"/>
              <a:t>Ejercicio. ¿Salida?</a:t>
            </a:r>
          </a:p>
          <a:p>
            <a:pPr lvl="1"/>
            <a:endParaRPr lang="es-ES" dirty="0"/>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i1</a:t>
            </a:r>
            <a:r>
              <a:rPr lang="es-ES" sz="1800" dirty="0">
                <a:solidFill>
                  <a:srgbClr val="000000"/>
                </a:solidFill>
                <a:effectLst/>
                <a:latin typeface="Courier New" panose="02070309020205020404" pitchFamily="49" charset="0"/>
              </a:rPr>
              <a:t> = 55;</a:t>
            </a:r>
          </a:p>
          <a:p>
            <a:pPr marL="0" indent="0">
              <a:spcBef>
                <a:spcPts val="0"/>
              </a:spcBef>
              <a:spcAft>
                <a:spcPts val="0"/>
              </a:spcAft>
              <a:buNone/>
            </a:pPr>
            <a:r>
              <a:rPr lang="es-ES" sz="1800" b="1" dirty="0">
                <a:solidFill>
                  <a:srgbClr val="7F0055"/>
                </a:solidFill>
                <a:latin typeface="Courier New" panose="02070309020205020404" pitchFamily="49" charset="0"/>
              </a:rPr>
              <a:t>int</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i2</a:t>
            </a:r>
            <a:r>
              <a:rPr lang="es-ES" sz="1800" dirty="0">
                <a:solidFill>
                  <a:srgbClr val="000000"/>
                </a:solidFill>
                <a:latin typeface="Courier New" panose="02070309020205020404" pitchFamily="49" charset="0"/>
              </a:rPr>
              <a:t> = 10;</a:t>
            </a:r>
          </a:p>
          <a:p>
            <a:pPr marL="0" marR="0">
              <a:spcBef>
                <a:spcPts val="0"/>
              </a:spcBef>
              <a:spcAft>
                <a:spcPts val="0"/>
              </a:spcAft>
            </a:pPr>
            <a:endParaRPr lang="es-ES" sz="1800" dirty="0">
              <a:solidFill>
                <a:srgbClr val="000000"/>
              </a:solidFill>
              <a:effectLst/>
              <a:latin typeface="Courier New" panose="02070309020205020404" pitchFamily="49" charset="0"/>
            </a:endParaRPr>
          </a:p>
          <a:p>
            <a:pPr marL="0" marR="0">
              <a:spcBef>
                <a:spcPts val="0"/>
              </a:spcBef>
              <a:spcAft>
                <a:spcPts val="0"/>
              </a:spcAft>
            </a:pPr>
            <a:endParaRPr lang="es-ES" sz="1800" dirty="0">
              <a:solidFill>
                <a:srgbClr val="000000"/>
              </a:solidFill>
              <a:effectLst/>
              <a:latin typeface="Courier New" panose="02070309020205020404" pitchFamily="49" charset="0"/>
            </a:endParaRPr>
          </a:p>
          <a:p>
            <a:pPr marL="0" marR="0" indent="0">
              <a:spcBef>
                <a:spcPts val="0"/>
              </a:spcBef>
              <a:spcAft>
                <a:spcPts val="0"/>
              </a:spcAft>
              <a:buNone/>
            </a:pPr>
            <a:r>
              <a:rPr lang="es-ES" sz="1800" b="1" dirty="0">
                <a:solidFill>
                  <a:srgbClr val="7F0055"/>
                </a:solidFill>
                <a:effectLst/>
                <a:latin typeface="Courier New" panose="02070309020205020404" pitchFamily="49" charset="0"/>
              </a:rPr>
              <a:t>if</a:t>
            </a:r>
            <a:r>
              <a:rPr lang="es-ES" sz="1800" dirty="0">
                <a:solidFill>
                  <a:srgbClr val="000000"/>
                </a:solidFill>
                <a:effectLst/>
                <a:latin typeface="Courier New" panose="02070309020205020404" pitchFamily="49" charset="0"/>
              </a:rPr>
              <a:t> (</a:t>
            </a:r>
            <a:r>
              <a:rPr lang="es-ES" sz="1800" dirty="0">
                <a:solidFill>
                  <a:srgbClr val="6A3E3E"/>
                </a:solidFill>
                <a:latin typeface="Courier New" panose="02070309020205020404" pitchFamily="49" charset="0"/>
              </a:rPr>
              <a:t>i1</a:t>
            </a:r>
            <a:r>
              <a:rPr lang="es-ES" sz="1800" dirty="0">
                <a:solidFill>
                  <a:srgbClr val="000000"/>
                </a:solidFill>
                <a:latin typeface="Courier New" panose="02070309020205020404" pitchFamily="49" charset="0"/>
              </a:rPr>
              <a:t>&lt;50</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dirty="0">
                <a:solidFill>
                  <a:srgbClr val="000000"/>
                </a:solidFill>
                <a:effectLst/>
                <a:latin typeface="Courier New" panose="02070309020205020404" pitchFamily="49" charset="0"/>
              </a:rPr>
              <a:t>        System.</a:t>
            </a:r>
            <a:r>
              <a:rPr lang="es-ES" b="1" i="1" dirty="0">
                <a:solidFill>
                  <a:srgbClr val="0000C0"/>
                </a:solidFill>
                <a:effectLst/>
                <a:latin typeface="Courier New" panose="02070309020205020404" pitchFamily="49" charset="0"/>
              </a:rPr>
              <a:t>out</a:t>
            </a:r>
            <a:r>
              <a:rPr lang="es-ES" dirty="0">
                <a:solidFill>
                  <a:srgbClr val="000000"/>
                </a:solidFill>
                <a:effectLst/>
                <a:latin typeface="Courier New" panose="02070309020205020404" pitchFamily="49" charset="0"/>
              </a:rPr>
              <a:t>.println(</a:t>
            </a:r>
            <a:r>
              <a:rPr lang="es-ES" dirty="0">
                <a:solidFill>
                  <a:srgbClr val="2A00FF"/>
                </a:solidFill>
                <a:effectLst/>
                <a:latin typeface="Courier New" panose="02070309020205020404" pitchFamily="49" charset="0"/>
              </a:rPr>
              <a:t>"i1 es menor 50"</a:t>
            </a:r>
            <a:r>
              <a:rPr lang="es-ES" dirty="0">
                <a:solidFill>
                  <a:srgbClr val="000000"/>
                </a:solidFill>
                <a:effectLst/>
                <a:latin typeface="Courier New" panose="02070309020205020404" pitchFamily="49" charset="0"/>
              </a:rPr>
              <a:t>);</a:t>
            </a:r>
          </a:p>
          <a:p>
            <a:pPr marL="0" marR="0" indent="0">
              <a:spcBef>
                <a:spcPts val="0"/>
              </a:spcBef>
              <a:spcAft>
                <a:spcPts val="0"/>
              </a:spcAft>
              <a:buNone/>
            </a:pPr>
            <a:r>
              <a:rPr lang="es-ES" dirty="0">
                <a:solidFill>
                  <a:srgbClr val="000000"/>
                </a:solidFill>
                <a:latin typeface="Courier New" panose="02070309020205020404" pitchFamily="49" charset="0"/>
              </a:rPr>
              <a:t>        </a:t>
            </a:r>
            <a:r>
              <a:rPr lang="es-ES" dirty="0">
                <a:solidFill>
                  <a:srgbClr val="000000"/>
                </a:solidFill>
                <a:effectLst/>
                <a:latin typeface="Courier New" panose="02070309020205020404" pitchFamily="49" charset="0"/>
              </a:rPr>
              <a:t>System.</a:t>
            </a:r>
            <a:r>
              <a:rPr lang="es-ES" b="1" i="1" dirty="0">
                <a:solidFill>
                  <a:srgbClr val="0000C0"/>
                </a:solidFill>
                <a:effectLst/>
                <a:latin typeface="Courier New" panose="02070309020205020404" pitchFamily="49" charset="0"/>
              </a:rPr>
              <a:t>out</a:t>
            </a:r>
            <a:r>
              <a:rPr lang="es-ES" dirty="0">
                <a:solidFill>
                  <a:srgbClr val="000000"/>
                </a:solidFill>
                <a:effectLst/>
                <a:latin typeface="Courier New" panose="02070309020205020404" pitchFamily="49" charset="0"/>
              </a:rPr>
              <a:t>.println(</a:t>
            </a:r>
            <a:r>
              <a:rPr lang="es-ES" dirty="0">
                <a:solidFill>
                  <a:srgbClr val="2A00FF"/>
                </a:solidFill>
                <a:latin typeface="Courier New" panose="02070309020205020404" pitchFamily="49" charset="0"/>
              </a:rPr>
              <a:t>"Justo lo que quería"</a:t>
            </a:r>
            <a:r>
              <a:rPr lang="es-ES" dirty="0">
                <a:solidFill>
                  <a:srgbClr val="000000"/>
                </a:solidFill>
                <a:effectLst/>
                <a:latin typeface="Courier New" panose="02070309020205020404" pitchFamily="49" charset="0"/>
              </a:rPr>
              <a:t>);</a:t>
            </a:r>
          </a:p>
          <a:p>
            <a:pPr marL="0" indent="0">
              <a:spcBef>
                <a:spcPts val="0"/>
              </a:spcBef>
              <a:spcAft>
                <a:spcPts val="0"/>
              </a:spcAft>
              <a:buNone/>
            </a:pPr>
            <a:r>
              <a:rPr lang="es-ES" dirty="0">
                <a:solidFill>
                  <a:srgbClr val="000000"/>
                </a:solidFill>
                <a:effectLst/>
                <a:latin typeface="Courier New" panose="02070309020205020404" pitchFamily="49" charset="0"/>
              </a:rPr>
              <a:t>        </a:t>
            </a:r>
            <a:r>
              <a:rPr lang="es-ES" dirty="0">
                <a:solidFill>
                  <a:srgbClr val="6A3E3E"/>
                </a:solidFill>
                <a:latin typeface="Courier New" panose="02070309020205020404" pitchFamily="49" charset="0"/>
              </a:rPr>
              <a:t>i2</a:t>
            </a:r>
            <a:r>
              <a:rPr lang="es-ES" dirty="0">
                <a:solidFill>
                  <a:srgbClr val="000000"/>
                </a:solidFill>
                <a:latin typeface="Courier New" panose="02070309020205020404" pitchFamily="49" charset="0"/>
              </a:rPr>
              <a:t> = 7;</a:t>
            </a:r>
          </a:p>
          <a:p>
            <a:pPr marL="0" indent="0">
              <a:spcBef>
                <a:spcPts val="0"/>
              </a:spcBef>
              <a:spcAft>
                <a:spcPts val="0"/>
              </a:spcAft>
              <a:buNone/>
            </a:pPr>
            <a:r>
              <a:rPr lang="es-ES" sz="1800" b="1" dirty="0">
                <a:solidFill>
                  <a:srgbClr val="7F0055"/>
                </a:solidFill>
                <a:latin typeface="Courier New" panose="02070309020205020404" pitchFamily="49" charset="0"/>
              </a:rPr>
              <a:t>else</a:t>
            </a:r>
            <a:r>
              <a:rPr lang="es-ES" dirty="0">
                <a:solidFill>
                  <a:srgbClr val="000000"/>
                </a:solidFill>
                <a:effectLst/>
                <a:latin typeface="Courier New" panose="02070309020205020404" pitchFamily="49" charset="0"/>
              </a:rPr>
              <a:t>{</a:t>
            </a:r>
          </a:p>
          <a:p>
            <a:pPr marL="0" marR="0" indent="0">
              <a:spcBef>
                <a:spcPts val="0"/>
              </a:spcBef>
              <a:spcAft>
                <a:spcPts val="0"/>
              </a:spcAft>
              <a:buNone/>
            </a:pPr>
            <a:r>
              <a:rPr lang="es-ES" dirty="0">
                <a:solidFill>
                  <a:srgbClr val="000000"/>
                </a:solidFill>
                <a:latin typeface="Courier New" panose="02070309020205020404" pitchFamily="49" charset="0"/>
              </a:rPr>
              <a:t>      System.</a:t>
            </a:r>
            <a:r>
              <a:rPr lang="es-ES" b="1" i="1" dirty="0">
                <a:solidFill>
                  <a:srgbClr val="0000C0"/>
                </a:solidFill>
                <a:latin typeface="Courier New" panose="02070309020205020404" pitchFamily="49" charset="0"/>
              </a:rPr>
              <a:t>out</a:t>
            </a:r>
            <a:r>
              <a:rPr lang="es-ES" dirty="0">
                <a:solidFill>
                  <a:srgbClr val="000000"/>
                </a:solidFill>
                <a:latin typeface="Courier New" panose="02070309020205020404" pitchFamily="49" charset="0"/>
              </a:rPr>
              <a:t>.println(</a:t>
            </a:r>
            <a:r>
              <a:rPr lang="es-ES" dirty="0">
                <a:solidFill>
                  <a:srgbClr val="2A00FF"/>
                </a:solidFill>
                <a:latin typeface="Courier New" panose="02070309020205020404" pitchFamily="49" charset="0"/>
              </a:rPr>
              <a:t>"i2 vale: "+ i2 +" i1 vale: "+ i1</a:t>
            </a:r>
            <a:r>
              <a:rPr lang="es-ES" dirty="0">
                <a:solidFill>
                  <a:srgbClr val="000000"/>
                </a:solidFill>
                <a:latin typeface="Courier New" panose="02070309020205020404" pitchFamily="49" charset="0"/>
              </a:rPr>
              <a:t>);</a:t>
            </a:r>
            <a:endParaRPr lang="es-ES" dirty="0">
              <a:solidFill>
                <a:srgbClr val="000000"/>
              </a:solidFill>
              <a:effectLst/>
              <a:latin typeface="Courier New" panose="02070309020205020404" pitchFamily="49" charset="0"/>
            </a:endParaRPr>
          </a:p>
          <a:p>
            <a:pPr marL="109728" lvl="1" indent="0">
              <a:spcBef>
                <a:spcPts val="0"/>
              </a:spcBef>
              <a:spcAft>
                <a:spcPts val="0"/>
              </a:spcAft>
              <a:buNone/>
            </a:pPr>
            <a:r>
              <a:rPr lang="es-ES" dirty="0">
                <a:solidFill>
                  <a:srgbClr val="000000"/>
                </a:solidFill>
                <a:effectLst/>
                <a:latin typeface="Courier New" panose="02070309020205020404" pitchFamily="49" charset="0"/>
              </a:rPr>
              <a:t>}</a:t>
            </a:r>
          </a:p>
          <a:p>
            <a:pPr marL="0" marR="0">
              <a:spcBef>
                <a:spcPts val="0"/>
              </a:spcBef>
              <a:spcAft>
                <a:spcPts val="0"/>
              </a:spcAft>
            </a:pPr>
            <a:endParaRPr lang="es-ES" sz="1800" dirty="0">
              <a:solidFill>
                <a:srgbClr val="000000"/>
              </a:solidFill>
              <a:effectLst/>
              <a:latin typeface="Courier New" panose="02070309020205020404" pitchFamily="49" charset="0"/>
            </a:endParaRPr>
          </a:p>
          <a:p>
            <a:pPr lvl="1"/>
            <a:endParaRPr lang="es-ES" dirty="0"/>
          </a:p>
          <a:p>
            <a:pPr lvl="1"/>
            <a:endParaRPr lang="es-ES" dirty="0"/>
          </a:p>
        </p:txBody>
      </p:sp>
    </p:spTree>
    <p:extLst>
      <p:ext uri="{BB962C8B-B14F-4D97-AF65-F5344CB8AC3E}">
        <p14:creationId xmlns:p14="http://schemas.microsoft.com/office/powerpoint/2010/main" val="40725398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1E09D-268B-1D8B-A5D8-403ACED3DFE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78F38D-CA74-E3C5-C33B-297730FBC110}"/>
              </a:ext>
            </a:extLst>
          </p:cNvPr>
          <p:cNvSpPr>
            <a:spLocks noGrp="1"/>
          </p:cNvSpPr>
          <p:nvPr>
            <p:ph type="title"/>
          </p:nvPr>
        </p:nvSpPr>
        <p:spPr/>
        <p:txBody>
          <a:bodyPr/>
          <a:lstStyle/>
          <a:p>
            <a:r>
              <a:rPr lang="es-ES" dirty="0"/>
              <a:t>Operador ternario</a:t>
            </a:r>
          </a:p>
        </p:txBody>
      </p:sp>
      <p:sp>
        <p:nvSpPr>
          <p:cNvPr id="3" name="Marcador de contenido 2">
            <a:extLst>
              <a:ext uri="{FF2B5EF4-FFF2-40B4-BE49-F238E27FC236}">
                <a16:creationId xmlns:a16="http://schemas.microsoft.com/office/drawing/2014/main" id="{FC3282DF-5184-5018-71E0-2672D7DB6602}"/>
              </a:ext>
            </a:extLst>
          </p:cNvPr>
          <p:cNvSpPr>
            <a:spLocks noGrp="1"/>
          </p:cNvSpPr>
          <p:nvPr>
            <p:ph idx="1"/>
          </p:nvPr>
        </p:nvSpPr>
        <p:spPr>
          <a:xfrm>
            <a:off x="2589212" y="2133600"/>
            <a:ext cx="8915400" cy="5052204"/>
          </a:xfrm>
        </p:spPr>
        <p:txBody>
          <a:bodyPr>
            <a:normAutofit lnSpcReduction="10000"/>
          </a:bodyPr>
          <a:lstStyle/>
          <a:p>
            <a:r>
              <a:rPr lang="es-ES" sz="1900" dirty="0"/>
              <a:t>Operador ternario</a:t>
            </a:r>
          </a:p>
          <a:p>
            <a:endParaRPr lang="es-ES" sz="1900" dirty="0"/>
          </a:p>
          <a:p>
            <a:pPr marL="201168" lvl="1" indent="0">
              <a:lnSpc>
                <a:spcPct val="120000"/>
              </a:lnSpc>
              <a:spcBef>
                <a:spcPts val="0"/>
              </a:spcBef>
              <a:buNone/>
            </a:pPr>
            <a:r>
              <a:rPr lang="es-ES" sz="1900" b="1" dirty="0" err="1">
                <a:solidFill>
                  <a:srgbClr val="7F0055"/>
                </a:solidFill>
                <a:latin typeface="Courier New" panose="02070309020205020404" pitchFamily="49" charset="0"/>
              </a:rPr>
              <a:t>int</a:t>
            </a:r>
            <a:r>
              <a:rPr lang="es-ES" sz="1900" dirty="0">
                <a:solidFill>
                  <a:srgbClr val="000000"/>
                </a:solidFill>
                <a:latin typeface="Courier New" panose="02070309020205020404" pitchFamily="49" charset="0"/>
              </a:rPr>
              <a:t> </a:t>
            </a:r>
            <a:r>
              <a:rPr lang="es-ES" sz="1900" dirty="0">
                <a:solidFill>
                  <a:srgbClr val="6A3E3E"/>
                </a:solidFill>
                <a:latin typeface="Courier New" panose="02070309020205020404" pitchFamily="49" charset="0"/>
              </a:rPr>
              <a:t>i1</a:t>
            </a:r>
            <a:r>
              <a:rPr lang="es-ES" sz="1900" dirty="0">
                <a:solidFill>
                  <a:srgbClr val="000000"/>
                </a:solidFill>
                <a:latin typeface="Courier New" panose="02070309020205020404" pitchFamily="49" charset="0"/>
              </a:rPr>
              <a:t> = 55;</a:t>
            </a:r>
          </a:p>
          <a:p>
            <a:pPr marL="201168" lvl="1" indent="0">
              <a:lnSpc>
                <a:spcPct val="120000"/>
              </a:lnSpc>
              <a:spcBef>
                <a:spcPts val="0"/>
              </a:spcBef>
              <a:buNone/>
            </a:pPr>
            <a:r>
              <a:rPr lang="es-ES" sz="1900" b="1" dirty="0" err="1">
                <a:solidFill>
                  <a:srgbClr val="7F0055"/>
                </a:solidFill>
                <a:latin typeface="Courier New" panose="02070309020205020404" pitchFamily="49" charset="0"/>
              </a:rPr>
              <a:t>int</a:t>
            </a:r>
            <a:r>
              <a:rPr lang="es-ES" sz="1900" dirty="0">
                <a:solidFill>
                  <a:srgbClr val="000000"/>
                </a:solidFill>
                <a:latin typeface="Courier New" panose="02070309020205020404" pitchFamily="49" charset="0"/>
              </a:rPr>
              <a:t> </a:t>
            </a:r>
            <a:r>
              <a:rPr lang="es-ES" sz="1900" dirty="0">
                <a:solidFill>
                  <a:srgbClr val="6A3E3E"/>
                </a:solidFill>
                <a:latin typeface="Courier New" panose="02070309020205020404" pitchFamily="49" charset="0"/>
              </a:rPr>
              <a:t>resultado</a:t>
            </a:r>
            <a:r>
              <a:rPr lang="es-ES" sz="1900" dirty="0">
                <a:solidFill>
                  <a:srgbClr val="000000"/>
                </a:solidFill>
                <a:latin typeface="Courier New" panose="02070309020205020404" pitchFamily="49" charset="0"/>
              </a:rPr>
              <a:t> = 0;</a:t>
            </a:r>
          </a:p>
          <a:p>
            <a:pPr marL="201168" lvl="1" indent="0">
              <a:lnSpc>
                <a:spcPct val="120000"/>
              </a:lnSpc>
              <a:spcBef>
                <a:spcPts val="0"/>
              </a:spcBef>
              <a:buNone/>
            </a:pPr>
            <a:r>
              <a:rPr lang="es-ES" sz="1900" dirty="0">
                <a:solidFill>
                  <a:srgbClr val="6A3E3E"/>
                </a:solidFill>
                <a:latin typeface="Courier New" panose="02070309020205020404" pitchFamily="49" charset="0"/>
              </a:rPr>
              <a:t>resultado</a:t>
            </a:r>
            <a:r>
              <a:rPr lang="es-ES" sz="1900" dirty="0">
                <a:solidFill>
                  <a:srgbClr val="000000"/>
                </a:solidFill>
                <a:latin typeface="Courier New" panose="02070309020205020404" pitchFamily="49" charset="0"/>
              </a:rPr>
              <a:t> = (i1&lt;50)? 7 : 88;</a:t>
            </a:r>
          </a:p>
          <a:p>
            <a:pPr marL="201168" lvl="1" indent="0">
              <a:lnSpc>
                <a:spcPct val="120000"/>
              </a:lnSpc>
              <a:spcBef>
                <a:spcPts val="0"/>
              </a:spcBef>
              <a:buNone/>
            </a:pPr>
            <a:endParaRPr lang="es-ES" sz="2600" dirty="0"/>
          </a:p>
          <a:p>
            <a:r>
              <a:rPr lang="es-ES" sz="1900" dirty="0"/>
              <a:t>Con </a:t>
            </a:r>
            <a:r>
              <a:rPr lang="es-ES" sz="1900" dirty="0" err="1"/>
              <a:t>if-else</a:t>
            </a:r>
            <a:endParaRPr lang="es-ES" sz="1900" dirty="0"/>
          </a:p>
          <a:p>
            <a:endParaRPr lang="es-ES" sz="1900" dirty="0"/>
          </a:p>
          <a:p>
            <a:pPr marL="0" marR="0" indent="0">
              <a:lnSpc>
                <a:spcPct val="120000"/>
              </a:lnSpc>
              <a:spcBef>
                <a:spcPts val="0"/>
              </a:spcBef>
              <a:spcAft>
                <a:spcPts val="0"/>
              </a:spcAft>
              <a:buNone/>
            </a:pPr>
            <a:r>
              <a:rPr lang="es-ES" b="1" dirty="0">
                <a:solidFill>
                  <a:srgbClr val="7F0055"/>
                </a:solidFill>
                <a:effectLst/>
                <a:latin typeface="Courier New" panose="02070309020205020404" pitchFamily="49" charset="0"/>
              </a:rPr>
              <a:t>int</a:t>
            </a:r>
            <a:r>
              <a:rPr lang="es-ES" dirty="0">
                <a:solidFill>
                  <a:srgbClr val="000000"/>
                </a:solidFill>
                <a:effectLst/>
                <a:latin typeface="Courier New" panose="02070309020205020404" pitchFamily="49" charset="0"/>
              </a:rPr>
              <a:t> </a:t>
            </a:r>
            <a:r>
              <a:rPr lang="es-ES" dirty="0">
                <a:solidFill>
                  <a:srgbClr val="6A3E3E"/>
                </a:solidFill>
                <a:effectLst/>
                <a:latin typeface="Courier New" panose="02070309020205020404" pitchFamily="49" charset="0"/>
              </a:rPr>
              <a:t>i1</a:t>
            </a:r>
            <a:r>
              <a:rPr lang="es-ES" dirty="0">
                <a:solidFill>
                  <a:srgbClr val="000000"/>
                </a:solidFill>
                <a:effectLst/>
                <a:latin typeface="Courier New" panose="02070309020205020404" pitchFamily="49" charset="0"/>
              </a:rPr>
              <a:t> = 55; </a:t>
            </a:r>
            <a:r>
              <a:rPr lang="es-ES" b="1" dirty="0" err="1">
                <a:solidFill>
                  <a:srgbClr val="7F0055"/>
                </a:solidFill>
                <a:latin typeface="Courier New" panose="02070309020205020404" pitchFamily="49" charset="0"/>
              </a:rPr>
              <a:t>int</a:t>
            </a:r>
            <a:r>
              <a:rPr lang="es-ES" dirty="0">
                <a:solidFill>
                  <a:srgbClr val="000000"/>
                </a:solidFill>
                <a:latin typeface="Courier New" panose="02070309020205020404" pitchFamily="49" charset="0"/>
              </a:rPr>
              <a:t> </a:t>
            </a:r>
            <a:r>
              <a:rPr lang="es-ES" dirty="0">
                <a:solidFill>
                  <a:srgbClr val="6A3E3E"/>
                </a:solidFill>
                <a:latin typeface="Courier New" panose="02070309020205020404" pitchFamily="49" charset="0"/>
              </a:rPr>
              <a:t>resultado</a:t>
            </a:r>
            <a:r>
              <a:rPr lang="es-ES" dirty="0">
                <a:solidFill>
                  <a:srgbClr val="000000"/>
                </a:solidFill>
                <a:latin typeface="Courier New" panose="02070309020205020404" pitchFamily="49" charset="0"/>
              </a:rPr>
              <a:t> = 0;</a:t>
            </a:r>
            <a:endParaRPr lang="es-ES" dirty="0">
              <a:solidFill>
                <a:srgbClr val="000000"/>
              </a:solidFill>
              <a:effectLst/>
              <a:latin typeface="Courier New" panose="02070309020205020404" pitchFamily="49" charset="0"/>
            </a:endParaRPr>
          </a:p>
          <a:p>
            <a:pPr marL="0" marR="0" indent="0">
              <a:lnSpc>
                <a:spcPct val="120000"/>
              </a:lnSpc>
              <a:spcBef>
                <a:spcPts val="0"/>
              </a:spcBef>
              <a:spcAft>
                <a:spcPts val="0"/>
              </a:spcAft>
              <a:buNone/>
            </a:pPr>
            <a:r>
              <a:rPr lang="es-ES" b="1" dirty="0">
                <a:solidFill>
                  <a:srgbClr val="7F0055"/>
                </a:solidFill>
                <a:effectLst/>
                <a:latin typeface="Courier New" panose="02070309020205020404" pitchFamily="49" charset="0"/>
              </a:rPr>
              <a:t>if</a:t>
            </a:r>
            <a:r>
              <a:rPr lang="es-ES" dirty="0">
                <a:solidFill>
                  <a:srgbClr val="000000"/>
                </a:solidFill>
                <a:effectLst/>
                <a:latin typeface="Courier New" panose="02070309020205020404" pitchFamily="49" charset="0"/>
              </a:rPr>
              <a:t> (</a:t>
            </a:r>
            <a:r>
              <a:rPr lang="es-ES" dirty="0">
                <a:solidFill>
                  <a:srgbClr val="6A3E3E"/>
                </a:solidFill>
                <a:latin typeface="Courier New" panose="02070309020205020404" pitchFamily="49" charset="0"/>
              </a:rPr>
              <a:t>i1</a:t>
            </a:r>
            <a:r>
              <a:rPr lang="es-ES" dirty="0">
                <a:solidFill>
                  <a:srgbClr val="000000"/>
                </a:solidFill>
                <a:latin typeface="Courier New" panose="02070309020205020404" pitchFamily="49" charset="0"/>
              </a:rPr>
              <a:t>&lt;50</a:t>
            </a:r>
            <a:r>
              <a:rPr lang="es-ES" dirty="0">
                <a:solidFill>
                  <a:srgbClr val="000000"/>
                </a:solidFill>
                <a:effectLst/>
                <a:latin typeface="Courier New" panose="02070309020205020404" pitchFamily="49" charset="0"/>
              </a:rPr>
              <a:t>){</a:t>
            </a:r>
          </a:p>
          <a:p>
            <a:pPr marL="0" marR="0" indent="0">
              <a:lnSpc>
                <a:spcPct val="120000"/>
              </a:lnSpc>
              <a:spcBef>
                <a:spcPts val="0"/>
              </a:spcBef>
              <a:spcAft>
                <a:spcPts val="0"/>
              </a:spcAft>
              <a:buNone/>
            </a:pPr>
            <a:r>
              <a:rPr lang="es-ES" dirty="0">
                <a:solidFill>
                  <a:srgbClr val="6A3E3E"/>
                </a:solidFill>
                <a:latin typeface="Courier New" panose="02070309020205020404" pitchFamily="49" charset="0"/>
              </a:rPr>
              <a:t>     resultado</a:t>
            </a:r>
            <a:r>
              <a:rPr lang="es-ES" dirty="0">
                <a:solidFill>
                  <a:srgbClr val="000000"/>
                </a:solidFill>
                <a:latin typeface="Courier New" panose="02070309020205020404" pitchFamily="49" charset="0"/>
              </a:rPr>
              <a:t> = 7;</a:t>
            </a:r>
          </a:p>
          <a:p>
            <a:pPr marL="0" indent="0">
              <a:lnSpc>
                <a:spcPct val="120000"/>
              </a:lnSpc>
              <a:spcBef>
                <a:spcPts val="0"/>
              </a:spcBef>
              <a:spcAft>
                <a:spcPts val="0"/>
              </a:spcAft>
              <a:buNone/>
            </a:pPr>
            <a:r>
              <a:rPr lang="es-ES" b="1" dirty="0">
                <a:solidFill>
                  <a:srgbClr val="7F0055"/>
                </a:solidFill>
                <a:latin typeface="Courier New" panose="02070309020205020404" pitchFamily="49" charset="0"/>
              </a:rPr>
              <a:t>}else</a:t>
            </a:r>
            <a:r>
              <a:rPr lang="es-ES" dirty="0">
                <a:solidFill>
                  <a:srgbClr val="000000"/>
                </a:solidFill>
                <a:effectLst/>
                <a:latin typeface="Courier New" panose="02070309020205020404" pitchFamily="49" charset="0"/>
              </a:rPr>
              <a:t>{</a:t>
            </a:r>
          </a:p>
          <a:p>
            <a:pPr marL="0" marR="0" indent="0">
              <a:lnSpc>
                <a:spcPct val="120000"/>
              </a:lnSpc>
              <a:spcBef>
                <a:spcPts val="0"/>
              </a:spcBef>
              <a:spcAft>
                <a:spcPts val="0"/>
              </a:spcAft>
              <a:buNone/>
            </a:pPr>
            <a:r>
              <a:rPr lang="es-ES" dirty="0">
                <a:solidFill>
                  <a:srgbClr val="000000"/>
                </a:solidFill>
                <a:latin typeface="Courier New" panose="02070309020205020404" pitchFamily="49" charset="0"/>
              </a:rPr>
              <a:t>      </a:t>
            </a:r>
            <a:r>
              <a:rPr lang="es-ES" dirty="0">
                <a:solidFill>
                  <a:srgbClr val="6A3E3E"/>
                </a:solidFill>
                <a:latin typeface="Courier New" panose="02070309020205020404" pitchFamily="49" charset="0"/>
              </a:rPr>
              <a:t>resultado</a:t>
            </a:r>
            <a:r>
              <a:rPr lang="es-ES" dirty="0">
                <a:solidFill>
                  <a:srgbClr val="000000"/>
                </a:solidFill>
                <a:latin typeface="Courier New" panose="02070309020205020404" pitchFamily="49" charset="0"/>
              </a:rPr>
              <a:t> = 88; </a:t>
            </a:r>
          </a:p>
          <a:p>
            <a:pPr marL="0" marR="0" indent="0">
              <a:lnSpc>
                <a:spcPct val="120000"/>
              </a:lnSpc>
              <a:spcBef>
                <a:spcPts val="0"/>
              </a:spcBef>
              <a:spcAft>
                <a:spcPts val="0"/>
              </a:spcAft>
              <a:buNone/>
            </a:pPr>
            <a:r>
              <a:rPr lang="es-ES" sz="1800" dirty="0">
                <a:solidFill>
                  <a:srgbClr val="000000"/>
                </a:solidFill>
                <a:effectLst/>
                <a:latin typeface="Courier New" panose="02070309020205020404" pitchFamily="49" charset="0"/>
              </a:rPr>
              <a:t>}</a:t>
            </a:r>
          </a:p>
          <a:p>
            <a:pPr marL="0" marR="0">
              <a:spcBef>
                <a:spcPts val="0"/>
              </a:spcBef>
              <a:spcAft>
                <a:spcPts val="0"/>
              </a:spcAft>
            </a:pPr>
            <a:endParaRPr lang="es-ES" sz="1800" dirty="0">
              <a:solidFill>
                <a:srgbClr val="000000"/>
              </a:solidFill>
              <a:effectLst/>
              <a:latin typeface="Courier New" panose="02070309020205020404" pitchFamily="49" charset="0"/>
            </a:endParaRPr>
          </a:p>
          <a:p>
            <a:pPr lvl="1"/>
            <a:endParaRPr lang="es-ES" dirty="0"/>
          </a:p>
          <a:p>
            <a:pPr lvl="1"/>
            <a:endParaRPr lang="es-ES" dirty="0"/>
          </a:p>
        </p:txBody>
      </p:sp>
    </p:spTree>
    <p:extLst>
      <p:ext uri="{BB962C8B-B14F-4D97-AF65-F5344CB8AC3E}">
        <p14:creationId xmlns:p14="http://schemas.microsoft.com/office/powerpoint/2010/main" val="40289648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if - else anidados</a:t>
            </a:r>
          </a:p>
        </p:txBody>
      </p:sp>
      <p:sp>
        <p:nvSpPr>
          <p:cNvPr id="3" name="Marcador de contenido 2"/>
          <p:cNvSpPr>
            <a:spLocks noGrp="1"/>
          </p:cNvSpPr>
          <p:nvPr>
            <p:ph idx="1"/>
          </p:nvPr>
        </p:nvSpPr>
        <p:spPr/>
        <p:txBody>
          <a:bodyPr>
            <a:normAutofit/>
          </a:bodyPr>
          <a:lstStyle/>
          <a:p>
            <a:pPr lvl="1"/>
            <a:endParaRPr lang="es-ES" dirty="0"/>
          </a:p>
          <a:p>
            <a:r>
              <a:rPr lang="es-ES" dirty="0"/>
              <a:t>Sintaxis:</a:t>
            </a:r>
          </a:p>
          <a:p>
            <a:pPr marL="0" indent="0">
              <a:buNone/>
            </a:pPr>
            <a:r>
              <a:rPr lang="es-ES" dirty="0"/>
              <a:t>     if (condicion1) {</a:t>
            </a:r>
            <a:br>
              <a:rPr lang="es-ES" dirty="0"/>
            </a:br>
            <a:r>
              <a:rPr lang="es-ES" dirty="0"/>
              <a:t>           sentencias;</a:t>
            </a:r>
            <a:br>
              <a:rPr lang="es-ES" dirty="0"/>
            </a:br>
            <a:r>
              <a:rPr lang="es-ES" dirty="0"/>
              <a:t>      } else if (condicion2) {</a:t>
            </a:r>
            <a:br>
              <a:rPr lang="es-ES" dirty="0"/>
            </a:br>
            <a:r>
              <a:rPr lang="es-ES" dirty="0"/>
              <a:t>           sentencias;</a:t>
            </a:r>
            <a:br>
              <a:rPr lang="es-ES" dirty="0"/>
            </a:br>
            <a:r>
              <a:rPr lang="es-ES" dirty="0"/>
              <a:t>      } else if (condicion3) {</a:t>
            </a:r>
            <a:br>
              <a:rPr lang="es-ES" dirty="0"/>
            </a:br>
            <a:r>
              <a:rPr lang="es-ES" dirty="0"/>
              <a:t>           sentencias;</a:t>
            </a:r>
            <a:br>
              <a:rPr lang="es-ES" dirty="0"/>
            </a:br>
            <a:r>
              <a:rPr lang="es-ES" dirty="0"/>
              <a:t>      } else{</a:t>
            </a:r>
            <a:br>
              <a:rPr lang="es-ES" dirty="0"/>
            </a:br>
            <a:r>
              <a:rPr lang="es-ES" dirty="0"/>
              <a:t>          sentencia;</a:t>
            </a:r>
            <a:br>
              <a:rPr lang="es-ES" dirty="0"/>
            </a:br>
            <a:r>
              <a:rPr lang="es-ES" dirty="0"/>
              <a:t>}</a:t>
            </a:r>
            <a:br>
              <a:rPr lang="es-ES" dirty="0"/>
            </a:br>
            <a:endParaRPr lang="es-ES" dirty="0"/>
          </a:p>
        </p:txBody>
      </p:sp>
    </p:spTree>
    <p:extLst>
      <p:ext uri="{BB962C8B-B14F-4D97-AF65-F5344CB8AC3E}">
        <p14:creationId xmlns:p14="http://schemas.microsoft.com/office/powerpoint/2010/main" val="1978879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D9FA3-8F83-1BD8-B738-3220B4E45B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858169-BDE8-A1E0-62B4-26233FE755DA}"/>
              </a:ext>
            </a:extLst>
          </p:cNvPr>
          <p:cNvSpPr>
            <a:spLocks noGrp="1"/>
          </p:cNvSpPr>
          <p:nvPr>
            <p:ph type="title"/>
          </p:nvPr>
        </p:nvSpPr>
        <p:spPr/>
        <p:txBody>
          <a:bodyPr/>
          <a:lstStyle/>
          <a:p>
            <a:r>
              <a:rPr lang="es-ES" dirty="0"/>
              <a:t>if - else anidados</a:t>
            </a:r>
          </a:p>
        </p:txBody>
      </p:sp>
      <p:sp>
        <p:nvSpPr>
          <p:cNvPr id="3" name="Marcador de contenido 2">
            <a:extLst>
              <a:ext uri="{FF2B5EF4-FFF2-40B4-BE49-F238E27FC236}">
                <a16:creationId xmlns:a16="http://schemas.microsoft.com/office/drawing/2014/main" id="{50413D5C-1011-056C-FAAA-0887B846E6D4}"/>
              </a:ext>
            </a:extLst>
          </p:cNvPr>
          <p:cNvSpPr>
            <a:spLocks noGrp="1"/>
          </p:cNvSpPr>
          <p:nvPr>
            <p:ph idx="1"/>
          </p:nvPr>
        </p:nvSpPr>
        <p:spPr/>
        <p:txBody>
          <a:bodyPr/>
          <a:lstStyle/>
          <a:p>
            <a:pPr lvl="1"/>
            <a:r>
              <a:rPr lang="es-ES" dirty="0"/>
              <a:t>Evalúa varias expresiones booleanas en orden, en cuanto se cumple una como true, ejecutará el código entre llaves de ese bloque. Si todas son false, se ejecutará el código presente en el bloque else.</a:t>
            </a:r>
          </a:p>
          <a:p>
            <a:pPr lvl="1"/>
            <a:endParaRPr lang="es-ES" dirty="0"/>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suma</a:t>
            </a:r>
            <a:r>
              <a:rPr lang="es-ES" sz="1800" dirty="0">
                <a:solidFill>
                  <a:srgbClr val="000000"/>
                </a:solidFill>
                <a:effectLst/>
                <a:latin typeface="Courier New" panose="02070309020205020404" pitchFamily="49" charset="0"/>
              </a:rPr>
              <a:t> = 10;</a:t>
            </a:r>
          </a:p>
          <a:p>
            <a:pPr marL="0" marR="0" indent="0">
              <a:spcBef>
                <a:spcPts val="0"/>
              </a:spcBef>
              <a:spcAft>
                <a:spcPts val="0"/>
              </a:spcAft>
              <a:buNone/>
            </a:pPr>
            <a:r>
              <a:rPr lang="es-ES" sz="1800" b="1" dirty="0">
                <a:solidFill>
                  <a:srgbClr val="7F0055"/>
                </a:solidFill>
                <a:effectLst/>
                <a:latin typeface="Courier New" panose="02070309020205020404" pitchFamily="49" charset="0"/>
              </a:rPr>
              <a:t>if</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suma</a:t>
            </a:r>
            <a:r>
              <a:rPr lang="es-ES" sz="1800" dirty="0">
                <a:solidFill>
                  <a:srgbClr val="000000"/>
                </a:solidFill>
                <a:effectLst/>
                <a:latin typeface="Courier New" panose="02070309020205020404" pitchFamily="49" charset="0"/>
              </a:rPr>
              <a:t>&gt;10)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"El resultado es mayor que 10"</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a:t>
            </a:r>
            <a:r>
              <a:rPr lang="es-ES" sz="1800" b="1" dirty="0">
                <a:solidFill>
                  <a:srgbClr val="7F0055"/>
                </a:solidFill>
                <a:effectLst/>
                <a:latin typeface="Courier New" panose="02070309020205020404" pitchFamily="49" charset="0"/>
              </a:rPr>
              <a:t>else</a:t>
            </a:r>
            <a:r>
              <a:rPr lang="es-ES" sz="1800" dirty="0">
                <a:solidFill>
                  <a:srgbClr val="000000"/>
                </a:solidFill>
                <a:effectLst/>
                <a:latin typeface="Courier New" panose="02070309020205020404" pitchFamily="49" charset="0"/>
              </a:rPr>
              <a:t> </a:t>
            </a:r>
            <a:r>
              <a:rPr lang="es-ES" sz="1800" b="1" dirty="0">
                <a:solidFill>
                  <a:srgbClr val="7F0055"/>
                </a:solidFill>
                <a:effectLst/>
                <a:latin typeface="Courier New" panose="02070309020205020404" pitchFamily="49" charset="0"/>
              </a:rPr>
              <a:t>if</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suma</a:t>
            </a:r>
            <a:r>
              <a:rPr lang="es-ES" sz="1800" dirty="0">
                <a:solidFill>
                  <a:srgbClr val="000000"/>
                </a:solidFill>
                <a:effectLst/>
                <a:latin typeface="Courier New" panose="02070309020205020404" pitchFamily="49" charset="0"/>
              </a:rPr>
              <a:t> == 10 ){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"El resultado es igual a 10"</a:t>
            </a:r>
            <a:r>
              <a:rPr lang="es-ES" sz="1800" dirty="0">
                <a:solidFill>
                  <a:srgbClr val="000000"/>
                </a:solidFill>
                <a:effectLst/>
                <a:latin typeface="Courier New" panose="02070309020205020404" pitchFamily="49" charset="0"/>
              </a:rPr>
              <a:t>); </a:t>
            </a:r>
          </a:p>
          <a:p>
            <a:pPr marL="0" marR="0" indent="0">
              <a:spcBef>
                <a:spcPts val="0"/>
              </a:spcBef>
              <a:spcAft>
                <a:spcPts val="0"/>
              </a:spcAft>
              <a:buNone/>
            </a:pPr>
            <a:r>
              <a:rPr lang="es-ES" sz="1800" dirty="0">
                <a:solidFill>
                  <a:srgbClr val="000000"/>
                </a:solidFill>
                <a:effectLst/>
                <a:latin typeface="Courier New" panose="02070309020205020404" pitchFamily="49" charset="0"/>
              </a:rPr>
              <a:t>}</a:t>
            </a:r>
            <a:r>
              <a:rPr lang="es-ES" sz="1800" b="1" dirty="0">
                <a:solidFill>
                  <a:srgbClr val="7F0055"/>
                </a:solidFill>
                <a:effectLst/>
                <a:latin typeface="Courier New" panose="02070309020205020404" pitchFamily="49" charset="0"/>
              </a:rPr>
              <a:t>else</a:t>
            </a:r>
            <a:r>
              <a:rPr lang="es-ES" sz="1800" dirty="0">
                <a:solidFill>
                  <a:srgbClr val="000000"/>
                </a:solidFill>
                <a:effectLst/>
                <a:latin typeface="Courier New" panose="02070309020205020404" pitchFamily="49" charset="0"/>
              </a:rPr>
              <a:t>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"El resultado es menor que 10"</a:t>
            </a:r>
            <a:r>
              <a:rPr lang="es-ES" sz="1800" dirty="0">
                <a:solidFill>
                  <a:srgbClr val="000000"/>
                </a:solidFill>
                <a:effectLst/>
                <a:latin typeface="Courier New" panose="02070309020205020404" pitchFamily="49" charset="0"/>
              </a:rPr>
              <a:t>); </a:t>
            </a:r>
          </a:p>
        </p:txBody>
      </p:sp>
    </p:spTree>
    <p:extLst>
      <p:ext uri="{BB962C8B-B14F-4D97-AF65-F5344CB8AC3E}">
        <p14:creationId xmlns:p14="http://schemas.microsoft.com/office/powerpoint/2010/main" val="1997199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60100-FC52-BFE7-1924-5E9C0D093CFE}"/>
            </a:ext>
          </a:extLst>
        </p:cNvPr>
        <p:cNvGrpSpPr/>
        <p:nvPr/>
      </p:nvGrpSpPr>
      <p:grpSpPr>
        <a:xfrm>
          <a:off x="0" y="0"/>
          <a:ext cx="0" cy="0"/>
          <a:chOff x="0" y="0"/>
          <a:chExt cx="0" cy="0"/>
        </a:xfrm>
      </p:grpSpPr>
      <p:cxnSp>
        <p:nvCxnSpPr>
          <p:cNvPr id="50" name="Conector recto de flecha 49">
            <a:extLst>
              <a:ext uri="{FF2B5EF4-FFF2-40B4-BE49-F238E27FC236}">
                <a16:creationId xmlns:a16="http://schemas.microsoft.com/office/drawing/2014/main" id="{CAFAB8C1-260A-F882-F612-332CBC355709}"/>
              </a:ext>
            </a:extLst>
          </p:cNvPr>
          <p:cNvCxnSpPr>
            <a:cxnSpLocks/>
          </p:cNvCxnSpPr>
          <p:nvPr/>
        </p:nvCxnSpPr>
        <p:spPr>
          <a:xfrm flipH="1">
            <a:off x="9288461" y="4566423"/>
            <a:ext cx="13583" cy="14401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222BAEA-12B6-C47B-CD31-87BE4F04063A}"/>
              </a:ext>
            </a:extLst>
          </p:cNvPr>
          <p:cNvSpPr>
            <a:spLocks noGrp="1"/>
          </p:cNvSpPr>
          <p:nvPr>
            <p:ph type="title"/>
          </p:nvPr>
        </p:nvSpPr>
        <p:spPr/>
        <p:txBody>
          <a:bodyPr/>
          <a:lstStyle/>
          <a:p>
            <a:r>
              <a:rPr lang="es-ES" dirty="0"/>
              <a:t>if - else anidados– diagrama de flujo </a:t>
            </a:r>
          </a:p>
        </p:txBody>
      </p:sp>
      <p:sp>
        <p:nvSpPr>
          <p:cNvPr id="3" name="Marcador de contenido 2">
            <a:extLst>
              <a:ext uri="{FF2B5EF4-FFF2-40B4-BE49-F238E27FC236}">
                <a16:creationId xmlns:a16="http://schemas.microsoft.com/office/drawing/2014/main" id="{AF628290-2C08-864F-B4CC-8A717B539FB1}"/>
              </a:ext>
            </a:extLst>
          </p:cNvPr>
          <p:cNvSpPr>
            <a:spLocks noGrp="1"/>
          </p:cNvSpPr>
          <p:nvPr>
            <p:ph idx="1"/>
          </p:nvPr>
        </p:nvSpPr>
        <p:spPr/>
        <p:txBody>
          <a:bodyPr/>
          <a:lstStyle/>
          <a:p>
            <a:pPr lvl="1"/>
            <a:endParaRPr lang="es-ES" dirty="0"/>
          </a:p>
          <a:p>
            <a:pPr marL="201168" lvl="1" indent="0">
              <a:buNone/>
            </a:pPr>
            <a:endParaRPr lang="es-ES" dirty="0"/>
          </a:p>
        </p:txBody>
      </p:sp>
      <p:sp>
        <p:nvSpPr>
          <p:cNvPr id="4" name="Diagrama de flujo: decisión 3">
            <a:extLst>
              <a:ext uri="{FF2B5EF4-FFF2-40B4-BE49-F238E27FC236}">
                <a16:creationId xmlns:a16="http://schemas.microsoft.com/office/drawing/2014/main" id="{56F73811-0A7A-C0C3-C748-F6FDABEB08DD}"/>
              </a:ext>
            </a:extLst>
          </p:cNvPr>
          <p:cNvSpPr/>
          <p:nvPr/>
        </p:nvSpPr>
        <p:spPr>
          <a:xfrm>
            <a:off x="3631720" y="2480017"/>
            <a:ext cx="1319841" cy="974785"/>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sz="1600" dirty="0"/>
          </a:p>
        </p:txBody>
      </p:sp>
      <p:sp>
        <p:nvSpPr>
          <p:cNvPr id="6" name="CuadroTexto 5">
            <a:extLst>
              <a:ext uri="{FF2B5EF4-FFF2-40B4-BE49-F238E27FC236}">
                <a16:creationId xmlns:a16="http://schemas.microsoft.com/office/drawing/2014/main" id="{2E5E3491-D462-3EA6-ABC7-8291F68121F2}"/>
              </a:ext>
            </a:extLst>
          </p:cNvPr>
          <p:cNvSpPr txBox="1"/>
          <p:nvPr/>
        </p:nvSpPr>
        <p:spPr>
          <a:xfrm>
            <a:off x="3691558" y="2756310"/>
            <a:ext cx="1483743" cy="307777"/>
          </a:xfrm>
          <a:prstGeom prst="rect">
            <a:avLst/>
          </a:prstGeom>
          <a:noFill/>
        </p:spPr>
        <p:txBody>
          <a:bodyPr wrap="square" rtlCol="0">
            <a:spAutoFit/>
          </a:bodyPr>
          <a:lstStyle/>
          <a:p>
            <a:r>
              <a:rPr lang="es-ES" sz="1400" dirty="0"/>
              <a:t>condición1</a:t>
            </a:r>
            <a:endParaRPr lang="es-ES" dirty="0"/>
          </a:p>
        </p:txBody>
      </p:sp>
      <p:cxnSp>
        <p:nvCxnSpPr>
          <p:cNvPr id="8" name="Conector recto de flecha 7">
            <a:extLst>
              <a:ext uri="{FF2B5EF4-FFF2-40B4-BE49-F238E27FC236}">
                <a16:creationId xmlns:a16="http://schemas.microsoft.com/office/drawing/2014/main" id="{31117E8F-B6C6-3F9A-5A7F-65412F362373}"/>
              </a:ext>
            </a:extLst>
          </p:cNvPr>
          <p:cNvCxnSpPr>
            <a:cxnSpLocks/>
          </p:cNvCxnSpPr>
          <p:nvPr/>
        </p:nvCxnSpPr>
        <p:spPr>
          <a:xfrm>
            <a:off x="4291641" y="2165071"/>
            <a:ext cx="0" cy="3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00452E24-944F-6C4B-217D-ADADDA0E9F65}"/>
              </a:ext>
            </a:extLst>
          </p:cNvPr>
          <p:cNvCxnSpPr>
            <a:cxnSpLocks/>
          </p:cNvCxnSpPr>
          <p:nvPr/>
        </p:nvCxnSpPr>
        <p:spPr>
          <a:xfrm>
            <a:off x="4283449" y="5982220"/>
            <a:ext cx="0" cy="33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82A04A21-0007-9A6C-7CB6-9866815E3E57}"/>
              </a:ext>
            </a:extLst>
          </p:cNvPr>
          <p:cNvCxnSpPr>
            <a:cxnSpLocks/>
          </p:cNvCxnSpPr>
          <p:nvPr/>
        </p:nvCxnSpPr>
        <p:spPr>
          <a:xfrm flipH="1">
            <a:off x="4958935" y="2971801"/>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412BD7F2-6619-0355-51F8-FFE6B973809C}"/>
              </a:ext>
            </a:extLst>
          </p:cNvPr>
          <p:cNvCxnSpPr>
            <a:cxnSpLocks/>
          </p:cNvCxnSpPr>
          <p:nvPr/>
        </p:nvCxnSpPr>
        <p:spPr>
          <a:xfrm flipH="1" flipV="1">
            <a:off x="4287615" y="5982220"/>
            <a:ext cx="5020862" cy="1136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66BD2149-2D83-24AF-3818-219CD7308A89}"/>
              </a:ext>
            </a:extLst>
          </p:cNvPr>
          <p:cNvSpPr txBox="1"/>
          <p:nvPr/>
        </p:nvSpPr>
        <p:spPr>
          <a:xfrm>
            <a:off x="4979227" y="2609843"/>
            <a:ext cx="1483743" cy="307777"/>
          </a:xfrm>
          <a:prstGeom prst="rect">
            <a:avLst/>
          </a:prstGeom>
          <a:noFill/>
        </p:spPr>
        <p:txBody>
          <a:bodyPr wrap="square" rtlCol="0">
            <a:spAutoFit/>
          </a:bodyPr>
          <a:lstStyle/>
          <a:p>
            <a:r>
              <a:rPr lang="es-ES" sz="1400" dirty="0"/>
              <a:t>falsa</a:t>
            </a:r>
            <a:endParaRPr lang="es-ES" dirty="0"/>
          </a:p>
        </p:txBody>
      </p:sp>
      <p:sp>
        <p:nvSpPr>
          <p:cNvPr id="28" name="CuadroTexto 27">
            <a:extLst>
              <a:ext uri="{FF2B5EF4-FFF2-40B4-BE49-F238E27FC236}">
                <a16:creationId xmlns:a16="http://schemas.microsoft.com/office/drawing/2014/main" id="{B862C4DC-761B-C9B2-B13C-E3F487A04E8F}"/>
              </a:ext>
            </a:extLst>
          </p:cNvPr>
          <p:cNvSpPr txBox="1"/>
          <p:nvPr/>
        </p:nvSpPr>
        <p:spPr>
          <a:xfrm>
            <a:off x="2464171" y="2618383"/>
            <a:ext cx="1483743" cy="307777"/>
          </a:xfrm>
          <a:prstGeom prst="rect">
            <a:avLst/>
          </a:prstGeom>
          <a:noFill/>
        </p:spPr>
        <p:txBody>
          <a:bodyPr wrap="square" rtlCol="0">
            <a:spAutoFit/>
          </a:bodyPr>
          <a:lstStyle/>
          <a:p>
            <a:r>
              <a:rPr lang="es-ES" sz="1400" dirty="0"/>
              <a:t>verdadera</a:t>
            </a:r>
            <a:endParaRPr lang="es-ES" dirty="0"/>
          </a:p>
        </p:txBody>
      </p:sp>
      <p:cxnSp>
        <p:nvCxnSpPr>
          <p:cNvPr id="9" name="Conector recto de flecha 8">
            <a:extLst>
              <a:ext uri="{FF2B5EF4-FFF2-40B4-BE49-F238E27FC236}">
                <a16:creationId xmlns:a16="http://schemas.microsoft.com/office/drawing/2014/main" id="{CAFAB8C1-260A-F882-F612-332CBC355709}"/>
              </a:ext>
            </a:extLst>
          </p:cNvPr>
          <p:cNvCxnSpPr>
            <a:cxnSpLocks/>
          </p:cNvCxnSpPr>
          <p:nvPr/>
        </p:nvCxnSpPr>
        <p:spPr>
          <a:xfrm flipH="1">
            <a:off x="2594009" y="2970708"/>
            <a:ext cx="3350" cy="301888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F6452956-664D-C837-8151-06B677CABC50}"/>
              </a:ext>
            </a:extLst>
          </p:cNvPr>
          <p:cNvCxnSpPr>
            <a:cxnSpLocks/>
          </p:cNvCxnSpPr>
          <p:nvPr/>
        </p:nvCxnSpPr>
        <p:spPr>
          <a:xfrm flipH="1">
            <a:off x="2594009" y="5982220"/>
            <a:ext cx="1693606" cy="73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B1CEF7A8-2272-B95E-2EF7-D3C4DD7A3725}"/>
              </a:ext>
            </a:extLst>
          </p:cNvPr>
          <p:cNvCxnSpPr>
            <a:cxnSpLocks/>
          </p:cNvCxnSpPr>
          <p:nvPr/>
        </p:nvCxnSpPr>
        <p:spPr>
          <a:xfrm flipH="1">
            <a:off x="2594009" y="2963895"/>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Diagrama de flujo: proceso 4">
            <a:extLst>
              <a:ext uri="{FF2B5EF4-FFF2-40B4-BE49-F238E27FC236}">
                <a16:creationId xmlns:a16="http://schemas.microsoft.com/office/drawing/2014/main" id="{4E7E8C08-A014-2422-0AB2-09CAC63ADF3C}"/>
              </a:ext>
            </a:extLst>
          </p:cNvPr>
          <p:cNvSpPr/>
          <p:nvPr/>
        </p:nvSpPr>
        <p:spPr>
          <a:xfrm>
            <a:off x="2108200" y="3739300"/>
            <a:ext cx="1169416" cy="864805"/>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t>Bloque de sentencias verdadero</a:t>
            </a:r>
          </a:p>
        </p:txBody>
      </p:sp>
      <p:sp>
        <p:nvSpPr>
          <p:cNvPr id="22" name="Diagrama de flujo: decisión 3">
            <a:extLst>
              <a:ext uri="{FF2B5EF4-FFF2-40B4-BE49-F238E27FC236}">
                <a16:creationId xmlns:a16="http://schemas.microsoft.com/office/drawing/2014/main" id="{56F73811-0A7A-C0C3-C748-F6FDABEB08DD}"/>
              </a:ext>
            </a:extLst>
          </p:cNvPr>
          <p:cNvSpPr/>
          <p:nvPr/>
        </p:nvSpPr>
        <p:spPr>
          <a:xfrm>
            <a:off x="5317533" y="3294121"/>
            <a:ext cx="1319841" cy="974785"/>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sz="1600" dirty="0"/>
          </a:p>
        </p:txBody>
      </p:sp>
      <p:sp>
        <p:nvSpPr>
          <p:cNvPr id="15" name="Diagrama de flujo: proceso 14">
            <a:extLst>
              <a:ext uri="{FF2B5EF4-FFF2-40B4-BE49-F238E27FC236}">
                <a16:creationId xmlns:a16="http://schemas.microsoft.com/office/drawing/2014/main" id="{6D66D491-B4FE-AAB6-A01F-AB14346B1C51}"/>
              </a:ext>
            </a:extLst>
          </p:cNvPr>
          <p:cNvSpPr/>
          <p:nvPr/>
        </p:nvSpPr>
        <p:spPr>
          <a:xfrm>
            <a:off x="8607147" y="4899243"/>
            <a:ext cx="1217638" cy="814104"/>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t>Bloque de </a:t>
            </a:r>
            <a:r>
              <a:rPr lang="es-ES" sz="1200" dirty="0"/>
              <a:t>sentencias</a:t>
            </a:r>
            <a:r>
              <a:rPr lang="es-ES" dirty="0"/>
              <a:t> </a:t>
            </a:r>
            <a:r>
              <a:rPr lang="es-ES" sz="1400" dirty="0"/>
              <a:t>falso</a:t>
            </a:r>
            <a:endParaRPr lang="es-ES" dirty="0"/>
          </a:p>
        </p:txBody>
      </p:sp>
      <p:sp>
        <p:nvSpPr>
          <p:cNvPr id="23" name="CuadroTexto 22">
            <a:extLst>
              <a:ext uri="{FF2B5EF4-FFF2-40B4-BE49-F238E27FC236}">
                <a16:creationId xmlns:a16="http://schemas.microsoft.com/office/drawing/2014/main" id="{2E5E3491-D462-3EA6-ABC7-8291F68121F2}"/>
              </a:ext>
            </a:extLst>
          </p:cNvPr>
          <p:cNvSpPr txBox="1"/>
          <p:nvPr/>
        </p:nvSpPr>
        <p:spPr>
          <a:xfrm>
            <a:off x="5360437" y="3570414"/>
            <a:ext cx="1483743" cy="307777"/>
          </a:xfrm>
          <a:prstGeom prst="rect">
            <a:avLst/>
          </a:prstGeom>
          <a:noFill/>
        </p:spPr>
        <p:txBody>
          <a:bodyPr wrap="square" rtlCol="0">
            <a:spAutoFit/>
          </a:bodyPr>
          <a:lstStyle/>
          <a:p>
            <a:r>
              <a:rPr lang="es-ES" sz="1400" dirty="0"/>
              <a:t>condición2</a:t>
            </a:r>
            <a:endParaRPr lang="es-ES" dirty="0"/>
          </a:p>
        </p:txBody>
      </p:sp>
      <p:cxnSp>
        <p:nvCxnSpPr>
          <p:cNvPr id="25" name="Conector recto de flecha 24">
            <a:extLst>
              <a:ext uri="{FF2B5EF4-FFF2-40B4-BE49-F238E27FC236}">
                <a16:creationId xmlns:a16="http://schemas.microsoft.com/office/drawing/2014/main" id="{31117E8F-B6C6-3F9A-5A7F-65412F362373}"/>
              </a:ext>
            </a:extLst>
          </p:cNvPr>
          <p:cNvCxnSpPr>
            <a:cxnSpLocks/>
          </p:cNvCxnSpPr>
          <p:nvPr/>
        </p:nvCxnSpPr>
        <p:spPr>
          <a:xfrm>
            <a:off x="5977454" y="2979175"/>
            <a:ext cx="0" cy="3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82A04A21-0007-9A6C-7CB6-9866815E3E57}"/>
              </a:ext>
            </a:extLst>
          </p:cNvPr>
          <p:cNvCxnSpPr>
            <a:cxnSpLocks/>
          </p:cNvCxnSpPr>
          <p:nvPr/>
        </p:nvCxnSpPr>
        <p:spPr>
          <a:xfrm flipH="1">
            <a:off x="6644748" y="3785905"/>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CAFAB8C1-260A-F882-F612-332CBC355709}"/>
              </a:ext>
            </a:extLst>
          </p:cNvPr>
          <p:cNvCxnSpPr>
            <a:cxnSpLocks/>
          </p:cNvCxnSpPr>
          <p:nvPr/>
        </p:nvCxnSpPr>
        <p:spPr>
          <a:xfrm flipH="1">
            <a:off x="4284528" y="3779022"/>
            <a:ext cx="47563" cy="218845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Diagrama de flujo: proceso 4">
            <a:extLst>
              <a:ext uri="{FF2B5EF4-FFF2-40B4-BE49-F238E27FC236}">
                <a16:creationId xmlns:a16="http://schemas.microsoft.com/office/drawing/2014/main" id="{4E7E8C08-A014-2422-0AB2-09CAC63ADF3C}"/>
              </a:ext>
            </a:extLst>
          </p:cNvPr>
          <p:cNvSpPr/>
          <p:nvPr/>
        </p:nvSpPr>
        <p:spPr>
          <a:xfrm>
            <a:off x="3886207" y="4052570"/>
            <a:ext cx="1169416" cy="864805"/>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t>Bloque de sentencias verdadero</a:t>
            </a:r>
          </a:p>
        </p:txBody>
      </p:sp>
      <p:cxnSp>
        <p:nvCxnSpPr>
          <p:cNvPr id="30" name="Conector recto de flecha 29">
            <a:extLst>
              <a:ext uri="{FF2B5EF4-FFF2-40B4-BE49-F238E27FC236}">
                <a16:creationId xmlns:a16="http://schemas.microsoft.com/office/drawing/2014/main" id="{B1CEF7A8-2272-B95E-2EF7-D3C4DD7A3725}"/>
              </a:ext>
            </a:extLst>
          </p:cNvPr>
          <p:cNvCxnSpPr>
            <a:cxnSpLocks/>
          </p:cNvCxnSpPr>
          <p:nvPr/>
        </p:nvCxnSpPr>
        <p:spPr>
          <a:xfrm flipH="1">
            <a:off x="4332091" y="3781513"/>
            <a:ext cx="981018" cy="439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B862C4DC-761B-C9B2-B13C-E3F487A04E8F}"/>
              </a:ext>
            </a:extLst>
          </p:cNvPr>
          <p:cNvSpPr txBox="1"/>
          <p:nvPr/>
        </p:nvSpPr>
        <p:spPr>
          <a:xfrm>
            <a:off x="4293602" y="3457342"/>
            <a:ext cx="1483743" cy="307777"/>
          </a:xfrm>
          <a:prstGeom prst="rect">
            <a:avLst/>
          </a:prstGeom>
          <a:noFill/>
        </p:spPr>
        <p:txBody>
          <a:bodyPr wrap="square" rtlCol="0">
            <a:spAutoFit/>
          </a:bodyPr>
          <a:lstStyle/>
          <a:p>
            <a:r>
              <a:rPr lang="es-ES" sz="1400" dirty="0"/>
              <a:t>verdadera</a:t>
            </a:r>
            <a:endParaRPr lang="es-ES" dirty="0"/>
          </a:p>
        </p:txBody>
      </p:sp>
      <p:sp>
        <p:nvSpPr>
          <p:cNvPr id="36" name="CuadroTexto 35">
            <a:extLst>
              <a:ext uri="{FF2B5EF4-FFF2-40B4-BE49-F238E27FC236}">
                <a16:creationId xmlns:a16="http://schemas.microsoft.com/office/drawing/2014/main" id="{66BD2149-2D83-24AF-3818-219CD7308A89}"/>
              </a:ext>
            </a:extLst>
          </p:cNvPr>
          <p:cNvSpPr txBox="1"/>
          <p:nvPr/>
        </p:nvSpPr>
        <p:spPr>
          <a:xfrm>
            <a:off x="6646211" y="3396488"/>
            <a:ext cx="1483743" cy="307777"/>
          </a:xfrm>
          <a:prstGeom prst="rect">
            <a:avLst/>
          </a:prstGeom>
          <a:noFill/>
        </p:spPr>
        <p:txBody>
          <a:bodyPr wrap="square" rtlCol="0">
            <a:spAutoFit/>
          </a:bodyPr>
          <a:lstStyle/>
          <a:p>
            <a:r>
              <a:rPr lang="es-ES" sz="1400" dirty="0"/>
              <a:t>falsa</a:t>
            </a:r>
            <a:endParaRPr lang="es-ES" dirty="0"/>
          </a:p>
        </p:txBody>
      </p:sp>
      <p:cxnSp>
        <p:nvCxnSpPr>
          <p:cNvPr id="37" name="Conector recto de flecha 36">
            <a:extLst>
              <a:ext uri="{FF2B5EF4-FFF2-40B4-BE49-F238E27FC236}">
                <a16:creationId xmlns:a16="http://schemas.microsoft.com/office/drawing/2014/main" id="{31117E8F-B6C6-3F9A-5A7F-65412F362373}"/>
              </a:ext>
            </a:extLst>
          </p:cNvPr>
          <p:cNvCxnSpPr>
            <a:cxnSpLocks/>
          </p:cNvCxnSpPr>
          <p:nvPr/>
        </p:nvCxnSpPr>
        <p:spPr>
          <a:xfrm>
            <a:off x="7662330" y="3791976"/>
            <a:ext cx="0" cy="3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Diagrama de flujo: decisión 3">
            <a:extLst>
              <a:ext uri="{FF2B5EF4-FFF2-40B4-BE49-F238E27FC236}">
                <a16:creationId xmlns:a16="http://schemas.microsoft.com/office/drawing/2014/main" id="{56F73811-0A7A-C0C3-C748-F6FDABEB08DD}"/>
              </a:ext>
            </a:extLst>
          </p:cNvPr>
          <p:cNvSpPr/>
          <p:nvPr/>
        </p:nvSpPr>
        <p:spPr>
          <a:xfrm>
            <a:off x="6985468" y="4056124"/>
            <a:ext cx="1319841" cy="974785"/>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sz="1600" dirty="0"/>
          </a:p>
        </p:txBody>
      </p:sp>
      <p:sp>
        <p:nvSpPr>
          <p:cNvPr id="39" name="CuadroTexto 38">
            <a:extLst>
              <a:ext uri="{FF2B5EF4-FFF2-40B4-BE49-F238E27FC236}">
                <a16:creationId xmlns:a16="http://schemas.microsoft.com/office/drawing/2014/main" id="{2E5E3491-D462-3EA6-ABC7-8291F68121F2}"/>
              </a:ext>
            </a:extLst>
          </p:cNvPr>
          <p:cNvSpPr txBox="1"/>
          <p:nvPr/>
        </p:nvSpPr>
        <p:spPr>
          <a:xfrm>
            <a:off x="7028372" y="4332417"/>
            <a:ext cx="1483743" cy="307777"/>
          </a:xfrm>
          <a:prstGeom prst="rect">
            <a:avLst/>
          </a:prstGeom>
          <a:noFill/>
        </p:spPr>
        <p:txBody>
          <a:bodyPr wrap="square" rtlCol="0">
            <a:spAutoFit/>
          </a:bodyPr>
          <a:lstStyle/>
          <a:p>
            <a:r>
              <a:rPr lang="es-ES" sz="1400" dirty="0"/>
              <a:t>condición3</a:t>
            </a:r>
            <a:endParaRPr lang="es-ES" dirty="0"/>
          </a:p>
        </p:txBody>
      </p:sp>
      <p:cxnSp>
        <p:nvCxnSpPr>
          <p:cNvPr id="40" name="Conector recto de flecha 39">
            <a:extLst>
              <a:ext uri="{FF2B5EF4-FFF2-40B4-BE49-F238E27FC236}">
                <a16:creationId xmlns:a16="http://schemas.microsoft.com/office/drawing/2014/main" id="{CAFAB8C1-260A-F882-F612-332CBC355709}"/>
              </a:ext>
            </a:extLst>
          </p:cNvPr>
          <p:cNvCxnSpPr>
            <a:cxnSpLocks/>
          </p:cNvCxnSpPr>
          <p:nvPr/>
        </p:nvCxnSpPr>
        <p:spPr>
          <a:xfrm flipH="1">
            <a:off x="5918718" y="4549492"/>
            <a:ext cx="13583" cy="14401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Diagrama de flujo: proceso 4">
            <a:extLst>
              <a:ext uri="{FF2B5EF4-FFF2-40B4-BE49-F238E27FC236}">
                <a16:creationId xmlns:a16="http://schemas.microsoft.com/office/drawing/2014/main" id="{4E7E8C08-A014-2422-0AB2-09CAC63ADF3C}"/>
              </a:ext>
            </a:extLst>
          </p:cNvPr>
          <p:cNvSpPr/>
          <p:nvPr/>
        </p:nvSpPr>
        <p:spPr>
          <a:xfrm>
            <a:off x="5334010" y="4899243"/>
            <a:ext cx="1169416" cy="864805"/>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t>Bloque de sentencias verdadero</a:t>
            </a:r>
          </a:p>
        </p:txBody>
      </p:sp>
      <p:sp>
        <p:nvSpPr>
          <p:cNvPr id="42" name="CuadroTexto 41">
            <a:extLst>
              <a:ext uri="{FF2B5EF4-FFF2-40B4-BE49-F238E27FC236}">
                <a16:creationId xmlns:a16="http://schemas.microsoft.com/office/drawing/2014/main" id="{B862C4DC-761B-C9B2-B13C-E3F487A04E8F}"/>
              </a:ext>
            </a:extLst>
          </p:cNvPr>
          <p:cNvSpPr txBox="1"/>
          <p:nvPr/>
        </p:nvSpPr>
        <p:spPr>
          <a:xfrm>
            <a:off x="5885344" y="4261680"/>
            <a:ext cx="1483743" cy="307777"/>
          </a:xfrm>
          <a:prstGeom prst="rect">
            <a:avLst/>
          </a:prstGeom>
          <a:noFill/>
        </p:spPr>
        <p:txBody>
          <a:bodyPr wrap="square" rtlCol="0">
            <a:spAutoFit/>
          </a:bodyPr>
          <a:lstStyle/>
          <a:p>
            <a:r>
              <a:rPr lang="es-ES" sz="1400" dirty="0"/>
              <a:t>verdadera</a:t>
            </a:r>
            <a:endParaRPr lang="es-ES" dirty="0"/>
          </a:p>
        </p:txBody>
      </p:sp>
      <p:cxnSp>
        <p:nvCxnSpPr>
          <p:cNvPr id="43" name="Conector recto de flecha 42">
            <a:extLst>
              <a:ext uri="{FF2B5EF4-FFF2-40B4-BE49-F238E27FC236}">
                <a16:creationId xmlns:a16="http://schemas.microsoft.com/office/drawing/2014/main" id="{B1CEF7A8-2272-B95E-2EF7-D3C4DD7A3725}"/>
              </a:ext>
            </a:extLst>
          </p:cNvPr>
          <p:cNvCxnSpPr>
            <a:cxnSpLocks/>
          </p:cNvCxnSpPr>
          <p:nvPr/>
        </p:nvCxnSpPr>
        <p:spPr>
          <a:xfrm flipH="1">
            <a:off x="5955282" y="4555635"/>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82A04A21-0007-9A6C-7CB6-9866815E3E57}"/>
              </a:ext>
            </a:extLst>
          </p:cNvPr>
          <p:cNvCxnSpPr>
            <a:cxnSpLocks/>
          </p:cNvCxnSpPr>
          <p:nvPr/>
        </p:nvCxnSpPr>
        <p:spPr>
          <a:xfrm flipH="1">
            <a:off x="8278817" y="4547914"/>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66BD2149-2D83-24AF-3818-219CD7308A89}"/>
              </a:ext>
            </a:extLst>
          </p:cNvPr>
          <p:cNvSpPr txBox="1"/>
          <p:nvPr/>
        </p:nvSpPr>
        <p:spPr>
          <a:xfrm>
            <a:off x="8280280" y="4183898"/>
            <a:ext cx="1483743" cy="307777"/>
          </a:xfrm>
          <a:prstGeom prst="rect">
            <a:avLst/>
          </a:prstGeom>
          <a:noFill/>
        </p:spPr>
        <p:txBody>
          <a:bodyPr wrap="square" rtlCol="0">
            <a:spAutoFit/>
          </a:bodyPr>
          <a:lstStyle/>
          <a:p>
            <a:r>
              <a:rPr lang="es-ES" sz="1400" dirty="0"/>
              <a:t>falsa</a:t>
            </a:r>
            <a:endParaRPr lang="es-ES" dirty="0"/>
          </a:p>
        </p:txBody>
      </p:sp>
    </p:spTree>
    <p:extLst>
      <p:ext uri="{BB962C8B-B14F-4D97-AF65-F5344CB8AC3E}">
        <p14:creationId xmlns:p14="http://schemas.microsoft.com/office/powerpoint/2010/main" val="26437291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D9FA3-8F83-1BD8-B738-3220B4E45B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858169-BDE8-A1E0-62B4-26233FE755DA}"/>
              </a:ext>
            </a:extLst>
          </p:cNvPr>
          <p:cNvSpPr>
            <a:spLocks noGrp="1"/>
          </p:cNvSpPr>
          <p:nvPr>
            <p:ph type="title"/>
          </p:nvPr>
        </p:nvSpPr>
        <p:spPr/>
        <p:txBody>
          <a:bodyPr/>
          <a:lstStyle/>
          <a:p>
            <a:r>
              <a:rPr lang="es-ES" dirty="0"/>
              <a:t>if - else anidados</a:t>
            </a:r>
          </a:p>
        </p:txBody>
      </p:sp>
      <p:sp>
        <p:nvSpPr>
          <p:cNvPr id="3" name="Marcador de contenido 2">
            <a:extLst>
              <a:ext uri="{FF2B5EF4-FFF2-40B4-BE49-F238E27FC236}">
                <a16:creationId xmlns:a16="http://schemas.microsoft.com/office/drawing/2014/main" id="{50413D5C-1011-056C-FAAA-0887B846E6D4}"/>
              </a:ext>
            </a:extLst>
          </p:cNvPr>
          <p:cNvSpPr>
            <a:spLocks noGrp="1"/>
          </p:cNvSpPr>
          <p:nvPr>
            <p:ph idx="1"/>
          </p:nvPr>
        </p:nvSpPr>
        <p:spPr/>
        <p:txBody>
          <a:bodyPr>
            <a:normAutofit/>
          </a:bodyPr>
          <a:lstStyle/>
          <a:p>
            <a:pPr lvl="1"/>
            <a:endParaRPr lang="es-ES" dirty="0"/>
          </a:p>
          <a:p>
            <a:pPr lvl="1"/>
            <a:r>
              <a:rPr lang="es-ES" dirty="0"/>
              <a:t>Ejercicio. ¿Salida?</a:t>
            </a:r>
          </a:p>
          <a:p>
            <a:pPr lvl="1"/>
            <a:endParaRPr lang="es-ES" dirty="0"/>
          </a:p>
          <a:p>
            <a:pPr marL="0" indent="0">
              <a:spcBef>
                <a:spcPts val="0"/>
              </a:spcBef>
              <a:spcAft>
                <a:spcPts val="0"/>
              </a:spcAft>
              <a:buNone/>
            </a:pPr>
            <a:r>
              <a:rPr lang="es-ES" sz="1800" b="1" dirty="0">
                <a:solidFill>
                  <a:srgbClr val="7F0055"/>
                </a:solidFill>
                <a:latin typeface="Courier New" panose="02070309020205020404" pitchFamily="49" charset="0"/>
              </a:rPr>
              <a:t>int</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suma1</a:t>
            </a:r>
            <a:r>
              <a:rPr lang="es-ES" sz="1800" dirty="0">
                <a:solidFill>
                  <a:srgbClr val="000000"/>
                </a:solidFill>
                <a:latin typeface="Courier New" panose="02070309020205020404" pitchFamily="49" charset="0"/>
              </a:rPr>
              <a:t> = 20;</a:t>
            </a:r>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suma2</a:t>
            </a:r>
            <a:r>
              <a:rPr lang="es-ES" sz="1800" dirty="0">
                <a:solidFill>
                  <a:srgbClr val="000000"/>
                </a:solidFill>
                <a:effectLst/>
                <a:latin typeface="Courier New" panose="02070309020205020404" pitchFamily="49" charset="0"/>
              </a:rPr>
              <a:t> = 10;</a:t>
            </a:r>
          </a:p>
          <a:p>
            <a:pPr marL="0" marR="0" indent="0">
              <a:spcBef>
                <a:spcPts val="0"/>
              </a:spcBef>
              <a:spcAft>
                <a:spcPts val="0"/>
              </a:spcAft>
              <a:buNone/>
            </a:pPr>
            <a:r>
              <a:rPr lang="es-ES" sz="1800" b="1" dirty="0">
                <a:solidFill>
                  <a:srgbClr val="7F0055"/>
                </a:solidFill>
                <a:effectLst/>
                <a:latin typeface="Courier New" panose="02070309020205020404" pitchFamily="49" charset="0"/>
              </a:rPr>
              <a:t>if</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suma1</a:t>
            </a:r>
            <a:r>
              <a:rPr lang="es-ES" sz="1800" dirty="0">
                <a:solidFill>
                  <a:srgbClr val="000000"/>
                </a:solidFill>
                <a:effectLst/>
                <a:latin typeface="Courier New" panose="02070309020205020404" pitchFamily="49" charset="0"/>
              </a:rPr>
              <a:t>&gt;10) </a:t>
            </a:r>
          </a:p>
          <a:p>
            <a:pPr marL="0" indent="0">
              <a:spcBef>
                <a:spcPts val="0"/>
              </a:spcBef>
              <a:spcAft>
                <a:spcPts val="0"/>
              </a:spcAft>
              <a:buNone/>
            </a:pPr>
            <a:r>
              <a:rPr lang="es-ES" sz="1800" b="1" dirty="0">
                <a:solidFill>
                  <a:srgbClr val="7F0055"/>
                </a:solidFill>
                <a:latin typeface="Courier New" panose="02070309020205020404" pitchFamily="49" charset="0"/>
              </a:rPr>
              <a:t>     if</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suma2</a:t>
            </a:r>
            <a:r>
              <a:rPr lang="es-ES" sz="1800" dirty="0">
                <a:solidFill>
                  <a:srgbClr val="000000"/>
                </a:solidFill>
                <a:latin typeface="Courier New" panose="02070309020205020404" pitchFamily="49" charset="0"/>
              </a:rPr>
              <a:t>&gt;3) </a:t>
            </a:r>
            <a:endParaRPr lang="es-ES" sz="1800" dirty="0">
              <a:solidFill>
                <a:srgbClr val="000000"/>
              </a:solidFill>
              <a:effectLst/>
              <a:latin typeface="Courier New" panose="02070309020205020404" pitchFamily="49" charset="0"/>
            </a:endParaRP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latin typeface="Courier New" panose="02070309020205020404" pitchFamily="49" charset="0"/>
              </a:rPr>
              <a:t>.println(</a:t>
            </a:r>
            <a:r>
              <a:rPr lang="es-ES" sz="1800" dirty="0">
                <a:solidFill>
                  <a:srgbClr val="2A00FF"/>
                </a:solidFill>
                <a:latin typeface="Courier New" panose="02070309020205020404" pitchFamily="49" charset="0"/>
              </a:rPr>
              <a:t>"suma2 mayor que 3"</a:t>
            </a:r>
            <a:r>
              <a:rPr lang="es-ES" sz="1800" dirty="0">
                <a:solidFill>
                  <a:srgbClr val="000000"/>
                </a:solidFill>
                <a:latin typeface="Courier New" panose="02070309020205020404" pitchFamily="49" charset="0"/>
              </a:rPr>
              <a:t>); </a:t>
            </a:r>
            <a:endParaRPr lang="es-ES" sz="1800" dirty="0">
              <a:solidFill>
                <a:srgbClr val="000000"/>
              </a:solidFill>
              <a:effectLst/>
              <a:latin typeface="Courier New" panose="02070309020205020404" pitchFamily="49" charset="0"/>
            </a:endParaRPr>
          </a:p>
          <a:p>
            <a:pPr marL="0" marR="0" indent="0">
              <a:spcBef>
                <a:spcPts val="0"/>
              </a:spcBef>
              <a:spcAft>
                <a:spcPts val="0"/>
              </a:spcAft>
              <a:buNone/>
            </a:pPr>
            <a:r>
              <a:rPr lang="es-ES" sz="1800" b="1" dirty="0">
                <a:solidFill>
                  <a:srgbClr val="7F0055"/>
                </a:solidFill>
                <a:effectLst/>
                <a:latin typeface="Courier New" panose="02070309020205020404" pitchFamily="49" charset="0"/>
              </a:rPr>
              <a:t>else</a:t>
            </a:r>
            <a:r>
              <a:rPr lang="es-ES" sz="1800" dirty="0">
                <a:solidFill>
                  <a:srgbClr val="000000"/>
                </a:solidFill>
                <a:effectLst/>
                <a:latin typeface="Courier New" panose="02070309020205020404" pitchFamily="49" charset="0"/>
              </a:rPr>
              <a:t>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latin typeface="Courier New" panose="02070309020205020404" pitchFamily="49" charset="0"/>
              </a:rPr>
              <a:t>"suma1 mayor que 10</a:t>
            </a:r>
            <a:r>
              <a:rPr lang="es-ES" sz="1800" dirty="0">
                <a:solidFill>
                  <a:srgbClr val="2A00FF"/>
                </a:solidFill>
                <a:effectLst/>
                <a:latin typeface="Courier New" panose="02070309020205020404" pitchFamily="49" charset="0"/>
              </a:rPr>
              <a:t>"</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 </a:t>
            </a:r>
          </a:p>
          <a:p>
            <a:pPr lvl="1"/>
            <a:endParaRPr lang="es-ES" dirty="0"/>
          </a:p>
          <a:p>
            <a:pPr lvl="1"/>
            <a:endParaRPr lang="es-ES" dirty="0"/>
          </a:p>
        </p:txBody>
      </p:sp>
    </p:spTree>
    <p:extLst>
      <p:ext uri="{BB962C8B-B14F-4D97-AF65-F5344CB8AC3E}">
        <p14:creationId xmlns:p14="http://schemas.microsoft.com/office/powerpoint/2010/main" val="1967862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D9FA3-8F83-1BD8-B738-3220B4E45B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858169-BDE8-A1E0-62B4-26233FE755DA}"/>
              </a:ext>
            </a:extLst>
          </p:cNvPr>
          <p:cNvSpPr>
            <a:spLocks noGrp="1"/>
          </p:cNvSpPr>
          <p:nvPr>
            <p:ph type="title"/>
          </p:nvPr>
        </p:nvSpPr>
        <p:spPr/>
        <p:txBody>
          <a:bodyPr/>
          <a:lstStyle/>
          <a:p>
            <a:r>
              <a:rPr lang="es-ES" dirty="0"/>
              <a:t>if - else anidados</a:t>
            </a:r>
          </a:p>
        </p:txBody>
      </p:sp>
      <p:sp>
        <p:nvSpPr>
          <p:cNvPr id="3" name="Marcador de contenido 2">
            <a:extLst>
              <a:ext uri="{FF2B5EF4-FFF2-40B4-BE49-F238E27FC236}">
                <a16:creationId xmlns:a16="http://schemas.microsoft.com/office/drawing/2014/main" id="{50413D5C-1011-056C-FAAA-0887B846E6D4}"/>
              </a:ext>
            </a:extLst>
          </p:cNvPr>
          <p:cNvSpPr>
            <a:spLocks noGrp="1"/>
          </p:cNvSpPr>
          <p:nvPr>
            <p:ph idx="1"/>
          </p:nvPr>
        </p:nvSpPr>
        <p:spPr/>
        <p:txBody>
          <a:bodyPr>
            <a:normAutofit/>
          </a:bodyPr>
          <a:lstStyle/>
          <a:p>
            <a:pPr lvl="1"/>
            <a:endParaRPr lang="es-ES" dirty="0"/>
          </a:p>
          <a:p>
            <a:pPr lvl="1"/>
            <a:r>
              <a:rPr lang="es-ES" dirty="0"/>
              <a:t>Ejercicio. ¿Solución?</a:t>
            </a:r>
          </a:p>
          <a:p>
            <a:pPr lvl="1"/>
            <a:endParaRPr lang="es-ES" dirty="0"/>
          </a:p>
          <a:p>
            <a:pPr marL="0" indent="0">
              <a:spcBef>
                <a:spcPts val="0"/>
              </a:spcBef>
              <a:spcAft>
                <a:spcPts val="0"/>
              </a:spcAft>
              <a:buNone/>
            </a:pPr>
            <a:r>
              <a:rPr lang="es-ES" sz="1800" b="1" dirty="0">
                <a:solidFill>
                  <a:srgbClr val="7F0055"/>
                </a:solidFill>
                <a:latin typeface="Courier New" panose="02070309020205020404" pitchFamily="49" charset="0"/>
              </a:rPr>
              <a:t>int</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suma1</a:t>
            </a:r>
            <a:r>
              <a:rPr lang="es-ES" sz="1800" dirty="0">
                <a:solidFill>
                  <a:srgbClr val="000000"/>
                </a:solidFill>
                <a:latin typeface="Courier New" panose="02070309020205020404" pitchFamily="49" charset="0"/>
              </a:rPr>
              <a:t> = 20;</a:t>
            </a:r>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suma2</a:t>
            </a:r>
            <a:r>
              <a:rPr lang="es-ES" sz="1800" dirty="0">
                <a:solidFill>
                  <a:srgbClr val="000000"/>
                </a:solidFill>
                <a:effectLst/>
                <a:latin typeface="Courier New" panose="02070309020205020404" pitchFamily="49" charset="0"/>
              </a:rPr>
              <a:t> = 10;</a:t>
            </a:r>
          </a:p>
          <a:p>
            <a:pPr marL="0" marR="0" indent="0">
              <a:spcBef>
                <a:spcPts val="0"/>
              </a:spcBef>
              <a:spcAft>
                <a:spcPts val="0"/>
              </a:spcAft>
              <a:buNone/>
            </a:pPr>
            <a:r>
              <a:rPr lang="es-ES" sz="1800" b="1" dirty="0">
                <a:solidFill>
                  <a:srgbClr val="7F0055"/>
                </a:solidFill>
                <a:effectLst/>
                <a:latin typeface="Courier New" panose="02070309020205020404" pitchFamily="49" charset="0"/>
              </a:rPr>
              <a:t>if</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suma1</a:t>
            </a:r>
            <a:r>
              <a:rPr lang="es-ES" sz="1800" dirty="0">
                <a:solidFill>
                  <a:srgbClr val="000000"/>
                </a:solidFill>
                <a:effectLst/>
                <a:latin typeface="Courier New" panose="02070309020205020404" pitchFamily="49" charset="0"/>
              </a:rPr>
              <a:t>&gt;10)</a:t>
            </a:r>
            <a:r>
              <a:rPr lang="es-ES" sz="1800" dirty="0">
                <a:solidFill>
                  <a:srgbClr val="000000"/>
                </a:solidFill>
                <a:latin typeface="Courier New" panose="02070309020205020404" pitchFamily="49" charset="0"/>
              </a:rPr>
              <a:t> {</a:t>
            </a:r>
            <a:r>
              <a:rPr lang="es-ES" sz="1800" dirty="0">
                <a:solidFill>
                  <a:srgbClr val="000000"/>
                </a:solidFill>
                <a:effectLst/>
                <a:latin typeface="Courier New" panose="02070309020205020404" pitchFamily="49" charset="0"/>
              </a:rPr>
              <a:t> </a:t>
            </a:r>
          </a:p>
          <a:p>
            <a:pPr marL="0" indent="0">
              <a:spcBef>
                <a:spcPts val="0"/>
              </a:spcBef>
              <a:spcAft>
                <a:spcPts val="0"/>
              </a:spcAft>
              <a:buNone/>
            </a:pPr>
            <a:r>
              <a:rPr lang="es-ES" sz="1800" b="1" dirty="0">
                <a:solidFill>
                  <a:srgbClr val="7F0055"/>
                </a:solidFill>
                <a:latin typeface="Courier New" panose="02070309020205020404" pitchFamily="49" charset="0"/>
              </a:rPr>
              <a:t>     if</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suma2</a:t>
            </a:r>
            <a:r>
              <a:rPr lang="es-ES" sz="1800" dirty="0">
                <a:solidFill>
                  <a:srgbClr val="000000"/>
                </a:solidFill>
                <a:latin typeface="Courier New" panose="02070309020205020404" pitchFamily="49" charset="0"/>
              </a:rPr>
              <a:t>&gt;3) </a:t>
            </a:r>
            <a:endParaRPr lang="es-ES" sz="1800" dirty="0">
              <a:solidFill>
                <a:srgbClr val="000000"/>
              </a:solidFill>
              <a:effectLst/>
              <a:latin typeface="Courier New" panose="02070309020205020404" pitchFamily="49" charset="0"/>
            </a:endParaRP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a:t>
            </a:r>
            <a:r>
              <a:rPr lang="es-ES" sz="1800" dirty="0">
                <a:solidFill>
                  <a:srgbClr val="2A00FF"/>
                </a:solidFill>
                <a:latin typeface="Courier New" panose="02070309020205020404" pitchFamily="49" charset="0"/>
              </a:rPr>
              <a:t>suma2 mayor que 3 </a:t>
            </a:r>
            <a:r>
              <a:rPr lang="es-ES" sz="1800" dirty="0">
                <a:solidFill>
                  <a:srgbClr val="2A00FF"/>
                </a:solidFill>
                <a:effectLst/>
                <a:latin typeface="Courier New" panose="02070309020205020404" pitchFamily="49" charset="0"/>
              </a:rPr>
              <a:t>"</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latin typeface="Courier New" panose="02070309020205020404" pitchFamily="49" charset="0"/>
              </a:rPr>
              <a:t>}</a:t>
            </a:r>
            <a:r>
              <a:rPr lang="es-ES" sz="1800" b="1" dirty="0">
                <a:solidFill>
                  <a:srgbClr val="7F0055"/>
                </a:solidFill>
                <a:effectLst/>
                <a:latin typeface="Courier New" panose="02070309020205020404" pitchFamily="49" charset="0"/>
              </a:rPr>
              <a:t>else</a:t>
            </a:r>
            <a:r>
              <a:rPr lang="es-ES" sz="1800" dirty="0">
                <a:solidFill>
                  <a:srgbClr val="000000"/>
                </a:solidFill>
                <a:effectLst/>
                <a:latin typeface="Courier New" panose="02070309020205020404" pitchFamily="49" charset="0"/>
              </a:rPr>
              <a:t> {</a:t>
            </a:r>
          </a:p>
          <a:p>
            <a:pPr marL="0" marR="0" indent="0">
              <a:spcBef>
                <a:spcPts val="0"/>
              </a:spcBef>
              <a:spcAft>
                <a:spcPts val="0"/>
              </a:spcAft>
              <a:buNone/>
            </a:pPr>
            <a:r>
              <a:rPr lang="es-ES" sz="1800" dirty="0">
                <a:solidFill>
                  <a:srgbClr val="000000"/>
                </a:solidFill>
                <a:effectLst/>
                <a:latin typeface="Courier New" panose="02070309020205020404" pitchFamily="49" charset="0"/>
              </a:rPr>
              <a:t>     </a:t>
            </a:r>
            <a:r>
              <a:rPr lang="es-ES" sz="1800" dirty="0" err="1">
                <a:solidFill>
                  <a:srgbClr val="000000"/>
                </a:solidFill>
                <a:effectLst/>
                <a:latin typeface="Courier New" panose="02070309020205020404" pitchFamily="49" charset="0"/>
              </a:rPr>
              <a:t>System.</a:t>
            </a:r>
            <a:r>
              <a:rPr lang="es-ES" sz="1800" b="1" i="1" dirty="0" err="1">
                <a:solidFill>
                  <a:srgbClr val="0000C0"/>
                </a:solidFill>
                <a:effectLst/>
                <a:latin typeface="Courier New" panose="02070309020205020404" pitchFamily="49" charset="0"/>
              </a:rPr>
              <a:t>out</a:t>
            </a:r>
            <a:r>
              <a:rPr lang="es-ES" sz="1800" dirty="0" err="1">
                <a:solidFill>
                  <a:srgbClr val="000000"/>
                </a:solidFill>
                <a:effectLst/>
                <a:latin typeface="Courier New" panose="02070309020205020404" pitchFamily="49" charset="0"/>
              </a:rPr>
              <a:t>.println</a:t>
            </a:r>
            <a:r>
              <a:rPr lang="es-ES" sz="1800" dirty="0">
                <a:solidFill>
                  <a:srgbClr val="000000"/>
                </a:solidFill>
                <a:effectLst/>
                <a:latin typeface="Courier New" panose="02070309020205020404" pitchFamily="49" charset="0"/>
              </a:rPr>
              <a:t>(</a:t>
            </a:r>
            <a:r>
              <a:rPr lang="es-ES" sz="1800" dirty="0">
                <a:solidFill>
                  <a:srgbClr val="2A00FF"/>
                </a:solidFill>
                <a:effectLst/>
                <a:latin typeface="Courier New" panose="02070309020205020404" pitchFamily="49" charset="0"/>
              </a:rPr>
              <a:t>"</a:t>
            </a:r>
            <a:r>
              <a:rPr lang="es-ES" sz="1800" dirty="0">
                <a:solidFill>
                  <a:srgbClr val="2A00FF"/>
                </a:solidFill>
                <a:latin typeface="Courier New" panose="02070309020205020404" pitchFamily="49" charset="0"/>
              </a:rPr>
              <a:t>suma1 mayor que 10 </a:t>
            </a:r>
            <a:r>
              <a:rPr lang="es-ES" sz="1800" dirty="0">
                <a:solidFill>
                  <a:srgbClr val="2A00FF"/>
                </a:solidFill>
                <a:effectLst/>
                <a:latin typeface="Courier New" panose="02070309020205020404" pitchFamily="49" charset="0"/>
              </a:rPr>
              <a:t>"</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latin typeface="Courier New" panose="02070309020205020404" pitchFamily="49" charset="0"/>
              </a:rPr>
              <a:t>}</a:t>
            </a:r>
            <a:r>
              <a:rPr lang="es-ES" sz="1800" dirty="0">
                <a:solidFill>
                  <a:srgbClr val="000000"/>
                </a:solidFill>
                <a:effectLst/>
                <a:latin typeface="Courier New" panose="02070309020205020404" pitchFamily="49" charset="0"/>
              </a:rPr>
              <a:t> </a:t>
            </a:r>
          </a:p>
          <a:p>
            <a:pPr marL="201168" lvl="1" indent="0">
              <a:buNone/>
            </a:pPr>
            <a:endParaRPr lang="es-ES" dirty="0"/>
          </a:p>
          <a:p>
            <a:pPr lvl="1"/>
            <a:endParaRPr lang="es-ES" dirty="0"/>
          </a:p>
        </p:txBody>
      </p:sp>
    </p:spTree>
    <p:extLst>
      <p:ext uri="{BB962C8B-B14F-4D97-AF65-F5344CB8AC3E}">
        <p14:creationId xmlns:p14="http://schemas.microsoft.com/office/powerpoint/2010/main" val="6522460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57267-9A77-2D21-7204-1E72B375DA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CD695D-2B46-5634-4E65-9CE2A9892404}"/>
              </a:ext>
            </a:extLst>
          </p:cNvPr>
          <p:cNvSpPr>
            <a:spLocks noGrp="1"/>
          </p:cNvSpPr>
          <p:nvPr>
            <p:ph type="title"/>
          </p:nvPr>
        </p:nvSpPr>
        <p:spPr/>
        <p:txBody>
          <a:bodyPr/>
          <a:lstStyle/>
          <a:p>
            <a:r>
              <a:rPr lang="es-ES" dirty="0"/>
              <a:t> Sentencia switch</a:t>
            </a:r>
          </a:p>
        </p:txBody>
      </p:sp>
      <p:sp>
        <p:nvSpPr>
          <p:cNvPr id="3" name="Marcador de contenido 2">
            <a:extLst>
              <a:ext uri="{FF2B5EF4-FFF2-40B4-BE49-F238E27FC236}">
                <a16:creationId xmlns:a16="http://schemas.microsoft.com/office/drawing/2014/main" id="{D297D7B2-EE0C-8B41-7C58-5FBCBC7CCD5C}"/>
              </a:ext>
            </a:extLst>
          </p:cNvPr>
          <p:cNvSpPr>
            <a:spLocks noGrp="1"/>
          </p:cNvSpPr>
          <p:nvPr>
            <p:ph idx="1"/>
          </p:nvPr>
        </p:nvSpPr>
        <p:spPr/>
        <p:txBody>
          <a:bodyPr/>
          <a:lstStyle/>
          <a:p>
            <a:pPr lvl="1"/>
            <a:endParaRPr lang="es-ES" dirty="0"/>
          </a:p>
          <a:p>
            <a:pPr lvl="1"/>
            <a:r>
              <a:rPr lang="es-ES" dirty="0"/>
              <a:t>Permite comparar una variable contra una serie de valores constantes. </a:t>
            </a:r>
          </a:p>
          <a:p>
            <a:pPr lvl="1"/>
            <a:r>
              <a:rPr lang="es-ES" dirty="0"/>
              <a:t>Los casos se evalúan en orden, como una cascada. </a:t>
            </a:r>
          </a:p>
          <a:p>
            <a:pPr lvl="1"/>
            <a:r>
              <a:rPr lang="es-ES" dirty="0"/>
              <a:t>Si ninguno de los casos se cumple y existe una cláusula “default” se ejecutará el código dentro de esta cláusula. Si no existe, simplemente no se ejecutará ningún código. </a:t>
            </a:r>
          </a:p>
          <a:p>
            <a:pPr lvl="1"/>
            <a:r>
              <a:rPr lang="es-ES" dirty="0"/>
              <a:t>Con “break” salimos de la estructura, dejando de evaluar los otros casos</a:t>
            </a:r>
          </a:p>
          <a:p>
            <a:pPr lvl="1"/>
            <a:endParaRPr lang="es-ES" dirty="0"/>
          </a:p>
          <a:p>
            <a:pPr lvl="1"/>
            <a:endParaRPr lang="es-ES" dirty="0"/>
          </a:p>
          <a:p>
            <a:pPr lvl="1"/>
            <a:endParaRPr lang="es-ES" dirty="0"/>
          </a:p>
        </p:txBody>
      </p:sp>
    </p:spTree>
    <p:extLst>
      <p:ext uri="{BB962C8B-B14F-4D97-AF65-F5344CB8AC3E}">
        <p14:creationId xmlns:p14="http://schemas.microsoft.com/office/powerpoint/2010/main" val="11350820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F52C0-3CD0-8BFF-4033-9849278AD61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ECE5FE6-1291-714E-9F44-6C1C232D88CF}"/>
              </a:ext>
            </a:extLst>
          </p:cNvPr>
          <p:cNvSpPr>
            <a:spLocks noGrp="1"/>
          </p:cNvSpPr>
          <p:nvPr>
            <p:ph type="title"/>
          </p:nvPr>
        </p:nvSpPr>
        <p:spPr/>
        <p:txBody>
          <a:bodyPr/>
          <a:lstStyle/>
          <a:p>
            <a:r>
              <a:rPr lang="es-ES" dirty="0"/>
              <a:t> Sentencia switch</a:t>
            </a:r>
          </a:p>
        </p:txBody>
      </p:sp>
      <p:sp>
        <p:nvSpPr>
          <p:cNvPr id="3" name="Marcador de contenido 2">
            <a:extLst>
              <a:ext uri="{FF2B5EF4-FFF2-40B4-BE49-F238E27FC236}">
                <a16:creationId xmlns:a16="http://schemas.microsoft.com/office/drawing/2014/main" id="{3A9A8F8D-7E4E-2372-7EBC-D11763E71D2B}"/>
              </a:ext>
            </a:extLst>
          </p:cNvPr>
          <p:cNvSpPr>
            <a:spLocks noGrp="1"/>
          </p:cNvSpPr>
          <p:nvPr>
            <p:ph idx="1"/>
          </p:nvPr>
        </p:nvSpPr>
        <p:spPr/>
        <p:txBody>
          <a:bodyPr>
            <a:normAutofit fontScale="92500" lnSpcReduction="20000"/>
          </a:bodyPr>
          <a:lstStyle/>
          <a:p>
            <a:pPr marL="201168" lvl="1" indent="0">
              <a:buNone/>
            </a:pPr>
            <a:r>
              <a:rPr lang="es-ES" dirty="0" err="1"/>
              <a:t>int</a:t>
            </a:r>
            <a:r>
              <a:rPr lang="es-ES" dirty="0"/>
              <a:t> mes = 1;</a:t>
            </a:r>
          </a:p>
          <a:p>
            <a:pPr marL="201168" lvl="1" indent="0">
              <a:buNone/>
            </a:pPr>
            <a:r>
              <a:rPr lang="es-ES" dirty="0"/>
              <a:t>switch (mes) {</a:t>
            </a:r>
          </a:p>
          <a:p>
            <a:pPr marL="201168" lvl="1" indent="0">
              <a:buNone/>
            </a:pPr>
            <a:r>
              <a:rPr lang="es-ES" dirty="0"/>
              <a:t>      case 1: </a:t>
            </a:r>
          </a:p>
          <a:p>
            <a:pPr marL="201168" lvl="1" indent="0">
              <a:buNone/>
            </a:pPr>
            <a:r>
              <a:rPr lang="es-ES" dirty="0"/>
              <a:t>          </a:t>
            </a:r>
            <a:r>
              <a:rPr lang="es-ES" dirty="0" err="1"/>
              <a:t>System.out.println</a:t>
            </a:r>
            <a:r>
              <a:rPr lang="es-ES" dirty="0"/>
              <a:t>(“Enero”);</a:t>
            </a:r>
          </a:p>
          <a:p>
            <a:pPr marL="201168" lvl="1" indent="0">
              <a:buNone/>
            </a:pPr>
            <a:r>
              <a:rPr lang="es-ES" dirty="0"/>
              <a:t>          break;</a:t>
            </a:r>
          </a:p>
          <a:p>
            <a:pPr marL="201168" lvl="1" indent="0">
              <a:buNone/>
            </a:pPr>
            <a:r>
              <a:rPr lang="es-ES" dirty="0"/>
              <a:t>      case 2: </a:t>
            </a:r>
          </a:p>
          <a:p>
            <a:pPr marL="201168" lvl="1" indent="0">
              <a:buNone/>
            </a:pPr>
            <a:r>
              <a:rPr lang="es-ES" dirty="0"/>
              <a:t>          </a:t>
            </a:r>
            <a:r>
              <a:rPr lang="es-ES" dirty="0" err="1"/>
              <a:t>System.out.println</a:t>
            </a:r>
            <a:r>
              <a:rPr lang="es-ES" dirty="0"/>
              <a:t>(“Febrero”);</a:t>
            </a:r>
          </a:p>
          <a:p>
            <a:pPr marL="201168" lvl="1" indent="0">
              <a:buNone/>
            </a:pPr>
            <a:r>
              <a:rPr lang="es-ES" dirty="0"/>
              <a:t>          break;</a:t>
            </a:r>
          </a:p>
          <a:p>
            <a:pPr marL="201168" lvl="1" indent="0">
              <a:buNone/>
            </a:pPr>
            <a:r>
              <a:rPr lang="es-ES" dirty="0"/>
              <a:t>            //  el resto de los meses </a:t>
            </a:r>
          </a:p>
          <a:p>
            <a:pPr marL="201168" lvl="1" indent="0">
              <a:buNone/>
            </a:pPr>
            <a:r>
              <a:rPr lang="es-ES" dirty="0"/>
              <a:t>      default: </a:t>
            </a:r>
          </a:p>
          <a:p>
            <a:pPr marL="201168" lvl="1" indent="0">
              <a:buNone/>
            </a:pPr>
            <a:r>
              <a:rPr lang="es-ES" dirty="0"/>
              <a:t>          </a:t>
            </a:r>
            <a:r>
              <a:rPr lang="es-ES" dirty="0" err="1"/>
              <a:t>System.out.println</a:t>
            </a:r>
            <a:r>
              <a:rPr lang="es-ES" dirty="0"/>
              <a:t>(“El mes no existe”);</a:t>
            </a:r>
          </a:p>
          <a:p>
            <a:pPr marL="201168" lvl="1" indent="0">
              <a:buNone/>
            </a:pPr>
            <a:r>
              <a:rPr lang="es-ES" dirty="0"/>
              <a:t>}</a:t>
            </a:r>
          </a:p>
          <a:p>
            <a:pPr lvl="1"/>
            <a:endParaRPr lang="es-ES" dirty="0"/>
          </a:p>
          <a:p>
            <a:pPr lvl="1"/>
            <a:endParaRPr lang="es-ES" dirty="0"/>
          </a:p>
        </p:txBody>
      </p:sp>
    </p:spTree>
    <p:extLst>
      <p:ext uri="{BB962C8B-B14F-4D97-AF65-F5344CB8AC3E}">
        <p14:creationId xmlns:p14="http://schemas.microsoft.com/office/powerpoint/2010/main" val="3014391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93F132-78C9-98CB-42D8-309A215933EA}"/>
              </a:ext>
            </a:extLst>
          </p:cNvPr>
          <p:cNvSpPr>
            <a:spLocks noGrp="1"/>
          </p:cNvSpPr>
          <p:nvPr>
            <p:ph type="title"/>
          </p:nvPr>
        </p:nvSpPr>
        <p:spPr/>
        <p:txBody>
          <a:bodyPr/>
          <a:lstStyle/>
          <a:p>
            <a:r>
              <a:rPr lang="es-ES"/>
              <a:t>Java</a:t>
            </a:r>
            <a:endParaRPr lang="es-ES" dirty="0"/>
          </a:p>
        </p:txBody>
      </p:sp>
      <p:graphicFrame>
        <p:nvGraphicFramePr>
          <p:cNvPr id="4" name="Marcador de contenido 3">
            <a:extLst>
              <a:ext uri="{FF2B5EF4-FFF2-40B4-BE49-F238E27FC236}">
                <a16:creationId xmlns:a16="http://schemas.microsoft.com/office/drawing/2014/main" id="{148A482E-6FDB-04B1-F03E-75D50D926982}"/>
              </a:ext>
            </a:extLst>
          </p:cNvPr>
          <p:cNvGraphicFramePr>
            <a:graphicFrameLocks noGrp="1"/>
          </p:cNvGraphicFramePr>
          <p:nvPr>
            <p:ph idx="1"/>
            <p:extLst>
              <p:ext uri="{D42A27DB-BD31-4B8C-83A1-F6EECF244321}">
                <p14:modId xmlns:p14="http://schemas.microsoft.com/office/powerpoint/2010/main" val="2800326088"/>
              </p:ext>
            </p:extLst>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93793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A9B89-A1A1-C3DC-0BEB-5D19A71710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77879E-FEBB-5299-B9DD-DEC9B951B4E2}"/>
              </a:ext>
            </a:extLst>
          </p:cNvPr>
          <p:cNvSpPr>
            <a:spLocks noGrp="1"/>
          </p:cNvSpPr>
          <p:nvPr>
            <p:ph type="title"/>
          </p:nvPr>
        </p:nvSpPr>
        <p:spPr/>
        <p:txBody>
          <a:bodyPr/>
          <a:lstStyle/>
          <a:p>
            <a:r>
              <a:rPr lang="es-ES" dirty="0"/>
              <a:t> Sentencia switch</a:t>
            </a:r>
          </a:p>
        </p:txBody>
      </p:sp>
      <p:sp>
        <p:nvSpPr>
          <p:cNvPr id="3" name="Marcador de contenido 2">
            <a:extLst>
              <a:ext uri="{FF2B5EF4-FFF2-40B4-BE49-F238E27FC236}">
                <a16:creationId xmlns:a16="http://schemas.microsoft.com/office/drawing/2014/main" id="{B33A2EC6-6A8B-41D4-A307-4A28E832E5C7}"/>
              </a:ext>
            </a:extLst>
          </p:cNvPr>
          <p:cNvSpPr>
            <a:spLocks noGrp="1"/>
          </p:cNvSpPr>
          <p:nvPr>
            <p:ph idx="1"/>
          </p:nvPr>
        </p:nvSpPr>
        <p:spPr/>
        <p:txBody>
          <a:bodyPr>
            <a:normAutofit/>
          </a:bodyPr>
          <a:lstStyle/>
          <a:p>
            <a:pPr lvl="1"/>
            <a:endParaRPr lang="es-ES" dirty="0"/>
          </a:p>
          <a:p>
            <a:pPr marL="201168" lvl="1" indent="0">
              <a:buNone/>
            </a:pPr>
            <a:r>
              <a:rPr lang="es-ES" dirty="0"/>
              <a:t>switch (variable) {</a:t>
            </a:r>
          </a:p>
          <a:p>
            <a:pPr marL="201168" lvl="1" indent="0">
              <a:buNone/>
            </a:pPr>
            <a:r>
              <a:rPr lang="es-ES" dirty="0"/>
              <a:t>      ….</a:t>
            </a:r>
          </a:p>
          <a:p>
            <a:pPr marL="201168" lvl="1" indent="0">
              <a:buNone/>
            </a:pPr>
            <a:r>
              <a:rPr lang="es-ES" dirty="0"/>
              <a:t>}</a:t>
            </a:r>
          </a:p>
          <a:p>
            <a:pPr lvl="1"/>
            <a:endParaRPr lang="es-ES" dirty="0"/>
          </a:p>
          <a:p>
            <a:pPr lvl="1"/>
            <a:r>
              <a:rPr lang="es-ES" dirty="0"/>
              <a:t>variable puede ser de los tipos:</a:t>
            </a:r>
          </a:p>
          <a:p>
            <a:pPr lvl="2"/>
            <a:r>
              <a:rPr lang="es-ES" dirty="0"/>
              <a:t>entero</a:t>
            </a:r>
          </a:p>
          <a:p>
            <a:pPr lvl="2"/>
            <a:r>
              <a:rPr lang="es-ES" dirty="0"/>
              <a:t>character </a:t>
            </a:r>
          </a:p>
          <a:p>
            <a:pPr lvl="2"/>
            <a:r>
              <a:rPr lang="es-ES" dirty="0"/>
              <a:t>String</a:t>
            </a:r>
          </a:p>
          <a:p>
            <a:pPr lvl="2"/>
            <a:r>
              <a:rPr lang="es-ES" dirty="0"/>
              <a:t>enum</a:t>
            </a:r>
          </a:p>
        </p:txBody>
      </p:sp>
    </p:spTree>
    <p:extLst>
      <p:ext uri="{BB962C8B-B14F-4D97-AF65-F5344CB8AC3E}">
        <p14:creationId xmlns:p14="http://schemas.microsoft.com/office/powerpoint/2010/main" val="32218905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BCD11-4118-49D3-A393-D289AFD7E6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1F19F18-0964-3CEE-0487-853BAF4F47EF}"/>
              </a:ext>
            </a:extLst>
          </p:cNvPr>
          <p:cNvSpPr>
            <a:spLocks noGrp="1"/>
          </p:cNvSpPr>
          <p:nvPr>
            <p:ph type="title"/>
          </p:nvPr>
        </p:nvSpPr>
        <p:spPr/>
        <p:txBody>
          <a:bodyPr/>
          <a:lstStyle/>
          <a:p>
            <a:r>
              <a:rPr lang="es-ES" dirty="0"/>
              <a:t> Sentencia switch</a:t>
            </a:r>
          </a:p>
        </p:txBody>
      </p:sp>
      <p:sp>
        <p:nvSpPr>
          <p:cNvPr id="3" name="Marcador de contenido 2">
            <a:extLst>
              <a:ext uri="{FF2B5EF4-FFF2-40B4-BE49-F238E27FC236}">
                <a16:creationId xmlns:a16="http://schemas.microsoft.com/office/drawing/2014/main" id="{FC14C22B-DFF9-C9F6-8927-FCA1FE325A08}"/>
              </a:ext>
            </a:extLst>
          </p:cNvPr>
          <p:cNvSpPr>
            <a:spLocks noGrp="1"/>
          </p:cNvSpPr>
          <p:nvPr>
            <p:ph idx="1"/>
          </p:nvPr>
        </p:nvSpPr>
        <p:spPr>
          <a:xfrm>
            <a:off x="2589212" y="1388853"/>
            <a:ext cx="8915400" cy="5469147"/>
          </a:xfrm>
        </p:spPr>
        <p:txBody>
          <a:bodyPr>
            <a:normAutofit fontScale="92500" lnSpcReduction="10000"/>
          </a:bodyPr>
          <a:lstStyle/>
          <a:p>
            <a:pPr marL="201168" lvl="1" indent="0">
              <a:buNone/>
            </a:pPr>
            <a:r>
              <a:rPr lang="es-ES" dirty="0"/>
              <a:t>int mes = 5;</a:t>
            </a:r>
          </a:p>
          <a:p>
            <a:pPr marL="201168" lvl="1" indent="0">
              <a:buNone/>
            </a:pPr>
            <a:r>
              <a:rPr lang="es-ES" dirty="0"/>
              <a:t>switch (mes) {</a:t>
            </a:r>
          </a:p>
          <a:p>
            <a:pPr marL="201168" lvl="1" indent="0">
              <a:buNone/>
            </a:pPr>
            <a:r>
              <a:rPr lang="es-ES" dirty="0"/>
              <a:t>      case 1: </a:t>
            </a:r>
          </a:p>
          <a:p>
            <a:pPr marL="201168" lvl="1" indent="0">
              <a:buNone/>
            </a:pPr>
            <a:r>
              <a:rPr lang="es-ES" dirty="0"/>
              <a:t>      case 2: </a:t>
            </a:r>
          </a:p>
          <a:p>
            <a:pPr marL="201168" lvl="1" indent="0">
              <a:buNone/>
            </a:pPr>
            <a:r>
              <a:rPr lang="es-ES" dirty="0"/>
              <a:t>      case 3: </a:t>
            </a:r>
          </a:p>
          <a:p>
            <a:pPr marL="201168" lvl="1" indent="0">
              <a:buNone/>
            </a:pPr>
            <a:r>
              <a:rPr lang="es-ES" dirty="0"/>
              <a:t>          System.out.println(“Primer Trimestre”);</a:t>
            </a:r>
          </a:p>
          <a:p>
            <a:pPr marL="201168" lvl="1" indent="0">
              <a:buNone/>
            </a:pPr>
            <a:r>
              <a:rPr lang="es-ES" dirty="0"/>
              <a:t>          break;</a:t>
            </a:r>
          </a:p>
          <a:p>
            <a:pPr marL="201168" lvl="1" indent="0">
              <a:buNone/>
            </a:pPr>
            <a:r>
              <a:rPr lang="es-ES" dirty="0"/>
              <a:t>      case 4: </a:t>
            </a:r>
          </a:p>
          <a:p>
            <a:pPr marL="201168" lvl="1" indent="0">
              <a:buNone/>
            </a:pPr>
            <a:r>
              <a:rPr lang="es-ES" dirty="0"/>
              <a:t>      case 5: </a:t>
            </a:r>
          </a:p>
          <a:p>
            <a:pPr marL="201168" lvl="1" indent="0">
              <a:buNone/>
            </a:pPr>
            <a:r>
              <a:rPr lang="es-ES" dirty="0"/>
              <a:t>      case 6: </a:t>
            </a:r>
          </a:p>
          <a:p>
            <a:pPr marL="201168" lvl="1" indent="0">
              <a:buNone/>
            </a:pPr>
            <a:r>
              <a:rPr lang="es-ES" dirty="0"/>
              <a:t>          System.out.println(“Segundo Trimestre”);</a:t>
            </a:r>
          </a:p>
          <a:p>
            <a:pPr marL="201168" lvl="1" indent="0">
              <a:buNone/>
            </a:pPr>
            <a:r>
              <a:rPr lang="es-ES" dirty="0"/>
              <a:t>          break;  </a:t>
            </a:r>
          </a:p>
          <a:p>
            <a:pPr marL="201168" lvl="1" indent="0">
              <a:buNone/>
            </a:pPr>
            <a:r>
              <a:rPr lang="es-ES" dirty="0"/>
              <a:t>          //  el resto de los meses </a:t>
            </a:r>
          </a:p>
          <a:p>
            <a:pPr marL="201168" lvl="1" indent="0">
              <a:buNone/>
            </a:pPr>
            <a:r>
              <a:rPr lang="es-ES" dirty="0"/>
              <a:t>      default: </a:t>
            </a:r>
          </a:p>
          <a:p>
            <a:pPr marL="201168" lvl="1" indent="0">
              <a:buNone/>
            </a:pPr>
            <a:r>
              <a:rPr lang="es-ES" dirty="0"/>
              <a:t>          System.out.println(“El mes no existe”);</a:t>
            </a:r>
          </a:p>
          <a:p>
            <a:pPr marL="201168" lvl="1" indent="0">
              <a:buNone/>
            </a:pPr>
            <a:r>
              <a:rPr lang="es-ES" dirty="0"/>
              <a:t>}</a:t>
            </a:r>
          </a:p>
          <a:p>
            <a:pPr lvl="1"/>
            <a:endParaRPr lang="es-ES" dirty="0"/>
          </a:p>
          <a:p>
            <a:pPr lvl="1"/>
            <a:endParaRPr lang="es-ES" dirty="0"/>
          </a:p>
        </p:txBody>
      </p:sp>
    </p:spTree>
    <p:extLst>
      <p:ext uri="{BB962C8B-B14F-4D97-AF65-F5344CB8AC3E}">
        <p14:creationId xmlns:p14="http://schemas.microsoft.com/office/powerpoint/2010/main" val="1087802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613A-0F66-DADE-1922-2E8BF32D63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EF3A183-4B64-9347-E8ED-E9528F52AFA3}"/>
              </a:ext>
            </a:extLst>
          </p:cNvPr>
          <p:cNvSpPr>
            <a:spLocks noGrp="1"/>
          </p:cNvSpPr>
          <p:nvPr>
            <p:ph type="title"/>
          </p:nvPr>
        </p:nvSpPr>
        <p:spPr/>
        <p:txBody>
          <a:bodyPr/>
          <a:lstStyle/>
          <a:p>
            <a:r>
              <a:rPr lang="es-ES" dirty="0"/>
              <a:t> Sentencia switch</a:t>
            </a:r>
          </a:p>
        </p:txBody>
      </p:sp>
      <p:sp>
        <p:nvSpPr>
          <p:cNvPr id="3" name="Marcador de contenido 2">
            <a:extLst>
              <a:ext uri="{FF2B5EF4-FFF2-40B4-BE49-F238E27FC236}">
                <a16:creationId xmlns:a16="http://schemas.microsoft.com/office/drawing/2014/main" id="{4A1F88C8-FB25-A597-6B3E-49E66BA4CD1F}"/>
              </a:ext>
            </a:extLst>
          </p:cNvPr>
          <p:cNvSpPr>
            <a:spLocks noGrp="1"/>
          </p:cNvSpPr>
          <p:nvPr>
            <p:ph idx="1"/>
          </p:nvPr>
        </p:nvSpPr>
        <p:spPr>
          <a:xfrm>
            <a:off x="2831188" y="1558548"/>
            <a:ext cx="9090517" cy="4725663"/>
          </a:xfrm>
        </p:spPr>
        <p:txBody>
          <a:bodyPr>
            <a:normAutofit fontScale="92500" lnSpcReduction="20000"/>
          </a:bodyPr>
          <a:lstStyle/>
          <a:p>
            <a:pPr marL="0" marR="0" indent="0">
              <a:spcBef>
                <a:spcPts val="0"/>
              </a:spcBef>
              <a:spcAft>
                <a:spcPts val="0"/>
              </a:spcAft>
              <a:buNone/>
            </a:pPr>
            <a:r>
              <a:rPr lang="es-ES" sz="1900" b="1" dirty="0">
                <a:solidFill>
                  <a:srgbClr val="7F0055"/>
                </a:solidFill>
                <a:effectLst/>
                <a:latin typeface="Courier New" panose="02070309020205020404" pitchFamily="49" charset="0"/>
              </a:rPr>
              <a:t>int</a:t>
            </a:r>
            <a:r>
              <a:rPr lang="es-ES" sz="1900" dirty="0">
                <a:solidFill>
                  <a:srgbClr val="000000"/>
                </a:solidFill>
                <a:effectLst/>
                <a:latin typeface="Courier New" panose="02070309020205020404" pitchFamily="49" charset="0"/>
              </a:rPr>
              <a:t> </a:t>
            </a:r>
            <a:r>
              <a:rPr lang="es-ES" sz="1900" dirty="0">
                <a:solidFill>
                  <a:srgbClr val="6A3E3E"/>
                </a:solidFill>
                <a:effectLst/>
                <a:latin typeface="Courier New" panose="02070309020205020404" pitchFamily="49" charset="0"/>
              </a:rPr>
              <a:t>a</a:t>
            </a:r>
            <a:r>
              <a:rPr lang="es-ES" sz="1900" dirty="0">
                <a:solidFill>
                  <a:srgbClr val="000000"/>
                </a:solidFill>
                <a:effectLst/>
                <a:latin typeface="Courier New" panose="02070309020205020404" pitchFamily="49" charset="0"/>
              </a:rPr>
              <a:t> = 1; </a:t>
            </a:r>
            <a:r>
              <a:rPr lang="es-ES" sz="1900" b="1" dirty="0">
                <a:solidFill>
                  <a:srgbClr val="7F0055"/>
                </a:solidFill>
                <a:effectLst/>
                <a:latin typeface="Courier New" panose="02070309020205020404" pitchFamily="49" charset="0"/>
              </a:rPr>
              <a:t>int</a:t>
            </a:r>
            <a:r>
              <a:rPr lang="es-ES" sz="1900" dirty="0">
                <a:solidFill>
                  <a:srgbClr val="000000"/>
                </a:solidFill>
                <a:effectLst/>
                <a:latin typeface="Courier New" panose="02070309020205020404" pitchFamily="49" charset="0"/>
              </a:rPr>
              <a:t> </a:t>
            </a:r>
            <a:r>
              <a:rPr lang="es-ES" sz="1900" dirty="0">
                <a:solidFill>
                  <a:srgbClr val="6A3E3E"/>
                </a:solidFill>
                <a:effectLst/>
                <a:latin typeface="Courier New" panose="02070309020205020404" pitchFamily="49" charset="0"/>
              </a:rPr>
              <a:t>b</a:t>
            </a:r>
            <a:r>
              <a:rPr lang="es-ES" sz="1900" dirty="0">
                <a:solidFill>
                  <a:srgbClr val="000000"/>
                </a:solidFill>
                <a:effectLst/>
                <a:latin typeface="Courier New" panose="02070309020205020404" pitchFamily="49" charset="0"/>
              </a:rPr>
              <a:t> = 1;</a:t>
            </a:r>
          </a:p>
          <a:p>
            <a:pPr marL="0" marR="0" indent="0">
              <a:spcBef>
                <a:spcPts val="0"/>
              </a:spcBef>
              <a:spcAft>
                <a:spcPts val="0"/>
              </a:spcAft>
              <a:buNone/>
            </a:pPr>
            <a:r>
              <a:rPr lang="es-ES" sz="1900" b="1" dirty="0">
                <a:solidFill>
                  <a:srgbClr val="7F0055"/>
                </a:solidFill>
                <a:effectLst/>
                <a:latin typeface="Courier New" panose="02070309020205020404" pitchFamily="49" charset="0"/>
              </a:rPr>
              <a:t>char</a:t>
            </a:r>
            <a:r>
              <a:rPr lang="es-ES" sz="1900" dirty="0">
                <a:solidFill>
                  <a:srgbClr val="000000"/>
                </a:solidFill>
                <a:effectLst/>
                <a:latin typeface="Courier New" panose="02070309020205020404" pitchFamily="49" charset="0"/>
              </a:rPr>
              <a:t> </a:t>
            </a:r>
            <a:r>
              <a:rPr lang="es-ES" sz="1900" dirty="0">
                <a:solidFill>
                  <a:srgbClr val="6A3E3E"/>
                </a:solidFill>
                <a:effectLst/>
                <a:latin typeface="Courier New" panose="02070309020205020404" pitchFamily="49" charset="0"/>
              </a:rPr>
              <a:t>op</a:t>
            </a:r>
            <a:r>
              <a:rPr lang="es-ES" sz="1900" dirty="0">
                <a:solidFill>
                  <a:srgbClr val="000000"/>
                </a:solidFill>
                <a:effectLst/>
                <a:latin typeface="Courier New" panose="02070309020205020404" pitchFamily="49" charset="0"/>
              </a:rPr>
              <a:t> = </a:t>
            </a:r>
            <a:r>
              <a:rPr lang="es-ES" sz="1900" dirty="0">
                <a:solidFill>
                  <a:srgbClr val="2A00FF"/>
                </a:solidFill>
                <a:effectLst/>
                <a:latin typeface="Courier New" panose="02070309020205020404" pitchFamily="49" charset="0"/>
              </a:rPr>
              <a:t>‘/’</a:t>
            </a:r>
            <a:r>
              <a:rPr lang="es-ES" sz="1900" dirty="0">
                <a:solidFill>
                  <a:srgbClr val="000000"/>
                </a:solidFill>
                <a:effectLst/>
                <a:latin typeface="Courier New" panose="02070309020205020404" pitchFamily="49" charset="0"/>
              </a:rPr>
              <a:t>;</a:t>
            </a:r>
            <a:endParaRPr lang="es-ES" sz="1900" dirty="0">
              <a:solidFill>
                <a:srgbClr val="000000"/>
              </a:solidFill>
              <a:latin typeface="Courier New" panose="02070309020205020404" pitchFamily="49" charset="0"/>
            </a:endParaRPr>
          </a:p>
          <a:p>
            <a:pPr marL="0" marR="0" indent="0">
              <a:spcBef>
                <a:spcPts val="0"/>
              </a:spcBef>
              <a:spcAft>
                <a:spcPts val="0"/>
              </a:spcAft>
              <a:buNone/>
            </a:pPr>
            <a:r>
              <a:rPr lang="es-ES" sz="1900" dirty="0" err="1">
                <a:solidFill>
                  <a:srgbClr val="000000"/>
                </a:solidFill>
                <a:effectLst/>
                <a:latin typeface="Courier New" panose="02070309020205020404" pitchFamily="49" charset="0"/>
              </a:rPr>
              <a:t>System.</a:t>
            </a:r>
            <a:r>
              <a:rPr lang="es-ES" sz="1900" b="1" i="1" dirty="0" err="1">
                <a:solidFill>
                  <a:srgbClr val="0000C0"/>
                </a:solidFill>
                <a:effectLst/>
                <a:latin typeface="Courier New" panose="02070309020205020404" pitchFamily="49" charset="0"/>
              </a:rPr>
              <a:t>out</a:t>
            </a:r>
            <a:r>
              <a:rPr lang="es-ES" sz="1900" dirty="0" err="1">
                <a:solidFill>
                  <a:srgbClr val="000000"/>
                </a:solidFill>
                <a:effectLst/>
                <a:latin typeface="Courier New" panose="02070309020205020404" pitchFamily="49" charset="0"/>
              </a:rPr>
              <a:t>.print</a:t>
            </a:r>
            <a:r>
              <a:rPr lang="es-ES" sz="1900" dirty="0">
                <a:solidFill>
                  <a:srgbClr val="000000"/>
                </a:solidFill>
                <a:effectLst/>
                <a:latin typeface="Courier New" panose="02070309020205020404" pitchFamily="49" charset="0"/>
              </a:rPr>
              <a:t>(</a:t>
            </a:r>
            <a:r>
              <a:rPr lang="es-ES" sz="1900" dirty="0">
                <a:solidFill>
                  <a:srgbClr val="2A00FF"/>
                </a:solidFill>
                <a:effectLst/>
                <a:latin typeface="Courier New" panose="02070309020205020404" pitchFamily="49" charset="0"/>
              </a:rPr>
              <a:t>"El resultado es : "</a:t>
            </a:r>
            <a:r>
              <a:rPr lang="es-ES" sz="1900" dirty="0">
                <a:solidFill>
                  <a:srgbClr val="000000"/>
                </a:solidFill>
                <a:effectLst/>
                <a:latin typeface="Courier New" panose="02070309020205020404" pitchFamily="49" charset="0"/>
              </a:rPr>
              <a:t>);</a:t>
            </a:r>
          </a:p>
          <a:p>
            <a:pPr marL="109728" lvl="1" indent="0">
              <a:spcBef>
                <a:spcPts val="0"/>
              </a:spcBef>
              <a:spcAft>
                <a:spcPts val="0"/>
              </a:spcAft>
              <a:buNone/>
            </a:pPr>
            <a:endParaRPr lang="es-ES" sz="1900" dirty="0">
              <a:solidFill>
                <a:srgbClr val="000000"/>
              </a:solidFill>
              <a:effectLst/>
              <a:latin typeface="Courier New" panose="02070309020205020404" pitchFamily="49" charset="0"/>
            </a:endParaRPr>
          </a:p>
          <a:p>
            <a:pPr marL="0" marR="0" indent="0">
              <a:spcBef>
                <a:spcPts val="0"/>
              </a:spcBef>
              <a:spcAft>
                <a:spcPts val="0"/>
              </a:spcAft>
              <a:buNone/>
            </a:pPr>
            <a:r>
              <a:rPr lang="es-ES" sz="1900" b="1" dirty="0">
                <a:solidFill>
                  <a:srgbClr val="7F0055"/>
                </a:solidFill>
                <a:effectLst/>
                <a:latin typeface="Courier New" panose="02070309020205020404" pitchFamily="49" charset="0"/>
              </a:rPr>
              <a:t>switch</a:t>
            </a:r>
            <a:r>
              <a:rPr lang="es-ES" sz="1900" dirty="0">
                <a:solidFill>
                  <a:srgbClr val="000000"/>
                </a:solidFill>
                <a:effectLst/>
                <a:latin typeface="Courier New" panose="02070309020205020404" pitchFamily="49" charset="0"/>
              </a:rPr>
              <a:t> ( </a:t>
            </a:r>
            <a:r>
              <a:rPr lang="es-ES" sz="1900" dirty="0">
                <a:solidFill>
                  <a:srgbClr val="6A3E3E"/>
                </a:solidFill>
                <a:effectLst/>
                <a:latin typeface="Courier New" panose="02070309020205020404" pitchFamily="49" charset="0"/>
              </a:rPr>
              <a:t>op</a:t>
            </a:r>
            <a:r>
              <a:rPr lang="es-ES" sz="1900" dirty="0">
                <a:solidFill>
                  <a:srgbClr val="000000"/>
                </a:solidFill>
                <a:effectLst/>
                <a:latin typeface="Courier New" panose="02070309020205020404" pitchFamily="49" charset="0"/>
              </a:rPr>
              <a:t> ) {</a:t>
            </a:r>
          </a:p>
          <a:p>
            <a:pPr marL="0" marR="0" indent="0">
              <a:spcBef>
                <a:spcPts val="0"/>
              </a:spcBef>
              <a:spcAft>
                <a:spcPts val="0"/>
              </a:spcAft>
              <a:buNone/>
            </a:pPr>
            <a:r>
              <a:rPr lang="es-ES" sz="1900" b="1" dirty="0">
                <a:solidFill>
                  <a:srgbClr val="7F0055"/>
                </a:solidFill>
                <a:effectLst/>
                <a:latin typeface="Courier New" panose="02070309020205020404" pitchFamily="49" charset="0"/>
              </a:rPr>
              <a:t>case</a:t>
            </a:r>
            <a:r>
              <a:rPr lang="es-ES" sz="1900" dirty="0">
                <a:solidFill>
                  <a:srgbClr val="000000"/>
                </a:solidFill>
                <a:effectLst/>
                <a:latin typeface="Courier New" panose="02070309020205020404" pitchFamily="49" charset="0"/>
              </a:rPr>
              <a:t> </a:t>
            </a:r>
            <a:r>
              <a:rPr lang="es-ES" sz="1900" dirty="0">
                <a:solidFill>
                  <a:srgbClr val="2A00FF"/>
                </a:solidFill>
                <a:effectLst/>
                <a:latin typeface="Courier New" panose="02070309020205020404" pitchFamily="49" charset="0"/>
              </a:rPr>
              <a:t>'+’</a:t>
            </a:r>
            <a:r>
              <a:rPr lang="es-ES" sz="1900" dirty="0">
                <a:solidFill>
                  <a:srgbClr val="000000"/>
                </a:solidFill>
                <a:effectLst/>
                <a:latin typeface="Courier New" panose="02070309020205020404" pitchFamily="49" charset="0"/>
              </a:rPr>
              <a:t>:</a:t>
            </a:r>
          </a:p>
          <a:p>
            <a:pPr marL="109728" lvl="1" indent="0">
              <a:spcBef>
                <a:spcPts val="0"/>
              </a:spcBef>
              <a:spcAft>
                <a:spcPts val="0"/>
              </a:spcAft>
              <a:buNone/>
            </a:pPr>
            <a:r>
              <a:rPr lang="es-ES" sz="1900" dirty="0">
                <a:solidFill>
                  <a:srgbClr val="000000"/>
                </a:solidFill>
                <a:effectLst/>
                <a:latin typeface="Courier New" panose="02070309020205020404" pitchFamily="49" charset="0"/>
              </a:rPr>
              <a:t>      System.</a:t>
            </a:r>
            <a:r>
              <a:rPr lang="es-ES" sz="1900" b="1" i="1" dirty="0">
                <a:solidFill>
                  <a:srgbClr val="0000C0"/>
                </a:solidFill>
                <a:effectLst/>
                <a:latin typeface="Courier New" panose="02070309020205020404" pitchFamily="49" charset="0"/>
              </a:rPr>
              <a:t>out</a:t>
            </a:r>
            <a:r>
              <a:rPr lang="es-ES" sz="1900" dirty="0">
                <a:solidFill>
                  <a:srgbClr val="000000"/>
                </a:solidFill>
                <a:effectLst/>
                <a:latin typeface="Courier New" panose="02070309020205020404" pitchFamily="49" charset="0"/>
              </a:rPr>
              <a:t>.println( </a:t>
            </a:r>
            <a:r>
              <a:rPr lang="es-ES" sz="1900" dirty="0">
                <a:solidFill>
                  <a:srgbClr val="6A3E3E"/>
                </a:solidFill>
                <a:effectLst/>
                <a:latin typeface="Courier New" panose="02070309020205020404" pitchFamily="49" charset="0"/>
              </a:rPr>
              <a:t>a</a:t>
            </a:r>
            <a:r>
              <a:rPr lang="es-ES" sz="1900" dirty="0">
                <a:solidFill>
                  <a:srgbClr val="000000"/>
                </a:solidFill>
                <a:effectLst/>
                <a:latin typeface="Courier New" panose="02070309020205020404" pitchFamily="49" charset="0"/>
              </a:rPr>
              <a:t> + </a:t>
            </a:r>
            <a:r>
              <a:rPr lang="es-ES" sz="1900" dirty="0">
                <a:solidFill>
                  <a:srgbClr val="6A3E3E"/>
                </a:solidFill>
                <a:effectLst/>
                <a:latin typeface="Courier New" panose="02070309020205020404" pitchFamily="49" charset="0"/>
              </a:rPr>
              <a:t>b</a:t>
            </a:r>
            <a:r>
              <a:rPr lang="es-ES" sz="1900" dirty="0">
                <a:solidFill>
                  <a:srgbClr val="000000"/>
                </a:solidFill>
                <a:effectLst/>
                <a:latin typeface="Courier New" panose="02070309020205020404" pitchFamily="49" charset="0"/>
              </a:rPr>
              <a:t> );</a:t>
            </a:r>
          </a:p>
          <a:p>
            <a:pPr marL="0" marR="0" indent="0">
              <a:spcBef>
                <a:spcPts val="0"/>
              </a:spcBef>
              <a:spcAft>
                <a:spcPts val="0"/>
              </a:spcAft>
              <a:buNone/>
            </a:pPr>
            <a:r>
              <a:rPr lang="es-ES" sz="1900" b="1" dirty="0">
                <a:solidFill>
                  <a:srgbClr val="7F0055"/>
                </a:solidFill>
                <a:effectLst/>
                <a:latin typeface="Courier New" panose="02070309020205020404" pitchFamily="49" charset="0"/>
              </a:rPr>
              <a:t>      break</a:t>
            </a:r>
            <a:r>
              <a:rPr lang="es-ES" sz="1900" dirty="0">
                <a:solidFill>
                  <a:srgbClr val="000000"/>
                </a:solidFill>
                <a:effectLst/>
                <a:latin typeface="Courier New" panose="02070309020205020404" pitchFamily="49" charset="0"/>
              </a:rPr>
              <a:t>;</a:t>
            </a:r>
          </a:p>
          <a:p>
            <a:pPr marL="0" marR="0" indent="0">
              <a:spcBef>
                <a:spcPts val="0"/>
              </a:spcBef>
              <a:spcAft>
                <a:spcPts val="0"/>
              </a:spcAft>
              <a:buNone/>
            </a:pPr>
            <a:r>
              <a:rPr lang="es-ES" sz="1900" b="1" dirty="0">
                <a:solidFill>
                  <a:srgbClr val="7F0055"/>
                </a:solidFill>
                <a:effectLst/>
                <a:latin typeface="Courier New" panose="02070309020205020404" pitchFamily="49" charset="0"/>
              </a:rPr>
              <a:t>case</a:t>
            </a:r>
            <a:r>
              <a:rPr lang="es-ES" sz="1900" dirty="0">
                <a:solidFill>
                  <a:srgbClr val="000000"/>
                </a:solidFill>
                <a:effectLst/>
                <a:latin typeface="Courier New" panose="02070309020205020404" pitchFamily="49" charset="0"/>
              </a:rPr>
              <a:t> </a:t>
            </a:r>
            <a:r>
              <a:rPr lang="es-ES" sz="1900" dirty="0">
                <a:solidFill>
                  <a:srgbClr val="2A00FF"/>
                </a:solidFill>
                <a:effectLst/>
                <a:latin typeface="Courier New" panose="02070309020205020404" pitchFamily="49" charset="0"/>
              </a:rPr>
              <a:t>'-’</a:t>
            </a:r>
            <a:r>
              <a:rPr lang="es-ES" sz="1900" dirty="0">
                <a:solidFill>
                  <a:srgbClr val="000000"/>
                </a:solidFill>
                <a:effectLst/>
                <a:latin typeface="Courier New" panose="02070309020205020404" pitchFamily="49" charset="0"/>
              </a:rPr>
              <a:t>:</a:t>
            </a:r>
          </a:p>
          <a:p>
            <a:pPr marL="0" marR="0" indent="0">
              <a:spcBef>
                <a:spcPts val="0"/>
              </a:spcBef>
              <a:spcAft>
                <a:spcPts val="0"/>
              </a:spcAft>
              <a:buNone/>
            </a:pPr>
            <a:r>
              <a:rPr lang="es-ES" sz="1900" dirty="0">
                <a:solidFill>
                  <a:srgbClr val="000000"/>
                </a:solidFill>
                <a:effectLst/>
                <a:latin typeface="Courier New" panose="02070309020205020404" pitchFamily="49" charset="0"/>
              </a:rPr>
              <a:t>      System.</a:t>
            </a:r>
            <a:r>
              <a:rPr lang="es-ES" sz="1900" b="1" i="1" dirty="0">
                <a:solidFill>
                  <a:srgbClr val="0000C0"/>
                </a:solidFill>
                <a:effectLst/>
                <a:latin typeface="Courier New" panose="02070309020205020404" pitchFamily="49" charset="0"/>
              </a:rPr>
              <a:t>out</a:t>
            </a:r>
            <a:r>
              <a:rPr lang="es-ES" sz="1900" dirty="0">
                <a:solidFill>
                  <a:srgbClr val="000000"/>
                </a:solidFill>
                <a:effectLst/>
                <a:latin typeface="Courier New" panose="02070309020205020404" pitchFamily="49" charset="0"/>
              </a:rPr>
              <a:t>.println( </a:t>
            </a:r>
            <a:r>
              <a:rPr lang="es-ES" sz="1900" dirty="0">
                <a:solidFill>
                  <a:srgbClr val="6A3E3E"/>
                </a:solidFill>
                <a:effectLst/>
                <a:latin typeface="Courier New" panose="02070309020205020404" pitchFamily="49" charset="0"/>
              </a:rPr>
              <a:t>a</a:t>
            </a:r>
            <a:r>
              <a:rPr lang="es-ES" sz="1900" dirty="0">
                <a:solidFill>
                  <a:srgbClr val="000000"/>
                </a:solidFill>
                <a:effectLst/>
                <a:latin typeface="Courier New" panose="02070309020205020404" pitchFamily="49" charset="0"/>
              </a:rPr>
              <a:t> - </a:t>
            </a:r>
            <a:r>
              <a:rPr lang="es-ES" sz="1900" dirty="0">
                <a:solidFill>
                  <a:srgbClr val="6A3E3E"/>
                </a:solidFill>
                <a:effectLst/>
                <a:latin typeface="Courier New" panose="02070309020205020404" pitchFamily="49" charset="0"/>
              </a:rPr>
              <a:t>b</a:t>
            </a:r>
            <a:r>
              <a:rPr lang="es-ES" sz="1900" dirty="0">
                <a:solidFill>
                  <a:srgbClr val="000000"/>
                </a:solidFill>
                <a:effectLst/>
                <a:latin typeface="Courier New" panose="02070309020205020404" pitchFamily="49" charset="0"/>
              </a:rPr>
              <a:t> );</a:t>
            </a:r>
          </a:p>
          <a:p>
            <a:pPr marL="0" marR="0" indent="0">
              <a:spcBef>
                <a:spcPts val="0"/>
              </a:spcBef>
              <a:spcAft>
                <a:spcPts val="0"/>
              </a:spcAft>
              <a:buNone/>
            </a:pPr>
            <a:r>
              <a:rPr lang="es-ES" sz="1900" b="1" dirty="0">
                <a:solidFill>
                  <a:srgbClr val="7F0055"/>
                </a:solidFill>
                <a:effectLst/>
                <a:latin typeface="Courier New" panose="02070309020205020404" pitchFamily="49" charset="0"/>
              </a:rPr>
              <a:t>      break</a:t>
            </a:r>
            <a:r>
              <a:rPr lang="es-ES" sz="1900" dirty="0">
                <a:solidFill>
                  <a:srgbClr val="000000"/>
                </a:solidFill>
                <a:effectLst/>
                <a:latin typeface="Courier New" panose="02070309020205020404" pitchFamily="49" charset="0"/>
              </a:rPr>
              <a:t>;</a:t>
            </a:r>
          </a:p>
          <a:p>
            <a:pPr marL="0" marR="0" indent="0">
              <a:spcBef>
                <a:spcPts val="0"/>
              </a:spcBef>
              <a:spcAft>
                <a:spcPts val="0"/>
              </a:spcAft>
              <a:buNone/>
            </a:pPr>
            <a:r>
              <a:rPr lang="es-ES" sz="1900" b="1" dirty="0">
                <a:solidFill>
                  <a:srgbClr val="7F0055"/>
                </a:solidFill>
                <a:effectLst/>
                <a:latin typeface="Courier New" panose="02070309020205020404" pitchFamily="49" charset="0"/>
              </a:rPr>
              <a:t>case</a:t>
            </a:r>
            <a:r>
              <a:rPr lang="es-ES" sz="1900" dirty="0">
                <a:solidFill>
                  <a:srgbClr val="000000"/>
                </a:solidFill>
                <a:effectLst/>
                <a:latin typeface="Courier New" panose="02070309020205020404" pitchFamily="49" charset="0"/>
              </a:rPr>
              <a:t> </a:t>
            </a:r>
            <a:r>
              <a:rPr lang="es-ES" sz="1900" dirty="0">
                <a:solidFill>
                  <a:srgbClr val="2A00FF"/>
                </a:solidFill>
                <a:effectLst/>
                <a:latin typeface="Courier New" panose="02070309020205020404" pitchFamily="49" charset="0"/>
              </a:rPr>
              <a:t>'*’</a:t>
            </a:r>
            <a:r>
              <a:rPr lang="es-ES" sz="1900" dirty="0">
                <a:solidFill>
                  <a:srgbClr val="000000"/>
                </a:solidFill>
                <a:effectLst/>
                <a:latin typeface="Courier New" panose="02070309020205020404" pitchFamily="49" charset="0"/>
              </a:rPr>
              <a:t>:</a:t>
            </a:r>
          </a:p>
          <a:p>
            <a:pPr marL="0" marR="0" indent="0">
              <a:spcBef>
                <a:spcPts val="0"/>
              </a:spcBef>
              <a:spcAft>
                <a:spcPts val="0"/>
              </a:spcAft>
              <a:buNone/>
            </a:pPr>
            <a:r>
              <a:rPr lang="es-ES" sz="1900" dirty="0">
                <a:solidFill>
                  <a:srgbClr val="000000"/>
                </a:solidFill>
                <a:effectLst/>
                <a:latin typeface="Courier New" panose="02070309020205020404" pitchFamily="49" charset="0"/>
              </a:rPr>
              <a:t>      System.</a:t>
            </a:r>
            <a:r>
              <a:rPr lang="es-ES" sz="1900" b="1" i="1" dirty="0">
                <a:solidFill>
                  <a:srgbClr val="0000C0"/>
                </a:solidFill>
                <a:effectLst/>
                <a:latin typeface="Courier New" panose="02070309020205020404" pitchFamily="49" charset="0"/>
              </a:rPr>
              <a:t>out</a:t>
            </a:r>
            <a:r>
              <a:rPr lang="es-ES" sz="1900" dirty="0">
                <a:solidFill>
                  <a:srgbClr val="000000"/>
                </a:solidFill>
                <a:effectLst/>
                <a:latin typeface="Courier New" panose="02070309020205020404" pitchFamily="49" charset="0"/>
              </a:rPr>
              <a:t>.println( </a:t>
            </a:r>
            <a:r>
              <a:rPr lang="es-ES" sz="1900" dirty="0">
                <a:solidFill>
                  <a:srgbClr val="6A3E3E"/>
                </a:solidFill>
                <a:effectLst/>
                <a:latin typeface="Courier New" panose="02070309020205020404" pitchFamily="49" charset="0"/>
              </a:rPr>
              <a:t>a</a:t>
            </a:r>
            <a:r>
              <a:rPr lang="es-ES" sz="1900" dirty="0">
                <a:solidFill>
                  <a:srgbClr val="000000"/>
                </a:solidFill>
                <a:effectLst/>
                <a:latin typeface="Courier New" panose="02070309020205020404" pitchFamily="49" charset="0"/>
              </a:rPr>
              <a:t> * </a:t>
            </a:r>
            <a:r>
              <a:rPr lang="es-ES" sz="1900" dirty="0">
                <a:solidFill>
                  <a:srgbClr val="6A3E3E"/>
                </a:solidFill>
                <a:effectLst/>
                <a:latin typeface="Courier New" panose="02070309020205020404" pitchFamily="49" charset="0"/>
              </a:rPr>
              <a:t>b</a:t>
            </a:r>
            <a:r>
              <a:rPr lang="es-ES" sz="1900" dirty="0">
                <a:solidFill>
                  <a:srgbClr val="000000"/>
                </a:solidFill>
                <a:effectLst/>
                <a:latin typeface="Courier New" panose="02070309020205020404" pitchFamily="49" charset="0"/>
              </a:rPr>
              <a:t> );</a:t>
            </a:r>
          </a:p>
          <a:p>
            <a:pPr marL="0" marR="0" indent="0">
              <a:spcBef>
                <a:spcPts val="0"/>
              </a:spcBef>
              <a:spcAft>
                <a:spcPts val="0"/>
              </a:spcAft>
              <a:buNone/>
            </a:pPr>
            <a:r>
              <a:rPr lang="es-ES" sz="1900" b="1" dirty="0">
                <a:solidFill>
                  <a:srgbClr val="7F0055"/>
                </a:solidFill>
                <a:effectLst/>
                <a:latin typeface="Courier New" panose="02070309020205020404" pitchFamily="49" charset="0"/>
              </a:rPr>
              <a:t>      break</a:t>
            </a:r>
            <a:r>
              <a:rPr lang="es-ES" sz="1900" dirty="0">
                <a:solidFill>
                  <a:srgbClr val="000000"/>
                </a:solidFill>
                <a:effectLst/>
                <a:latin typeface="Courier New" panose="02070309020205020404" pitchFamily="49" charset="0"/>
              </a:rPr>
              <a:t>;</a:t>
            </a:r>
          </a:p>
          <a:p>
            <a:pPr marL="0" marR="0" indent="0">
              <a:spcBef>
                <a:spcPts val="0"/>
              </a:spcBef>
              <a:spcAft>
                <a:spcPts val="0"/>
              </a:spcAft>
              <a:buNone/>
            </a:pPr>
            <a:r>
              <a:rPr lang="es-ES" sz="1900" b="1" dirty="0">
                <a:solidFill>
                  <a:srgbClr val="7F0055"/>
                </a:solidFill>
                <a:effectLst/>
                <a:latin typeface="Courier New" panose="02070309020205020404" pitchFamily="49" charset="0"/>
              </a:rPr>
              <a:t>case</a:t>
            </a:r>
            <a:r>
              <a:rPr lang="es-ES" sz="1900" dirty="0">
                <a:solidFill>
                  <a:srgbClr val="000000"/>
                </a:solidFill>
                <a:effectLst/>
                <a:latin typeface="Courier New" panose="02070309020205020404" pitchFamily="49" charset="0"/>
              </a:rPr>
              <a:t> </a:t>
            </a:r>
            <a:r>
              <a:rPr lang="es-ES" sz="1900" dirty="0">
                <a:solidFill>
                  <a:srgbClr val="2A00FF"/>
                </a:solidFill>
                <a:effectLst/>
                <a:latin typeface="Courier New" panose="02070309020205020404" pitchFamily="49" charset="0"/>
              </a:rPr>
              <a:t>'/’</a:t>
            </a:r>
            <a:r>
              <a:rPr lang="es-ES" sz="1900" dirty="0">
                <a:solidFill>
                  <a:srgbClr val="000000"/>
                </a:solidFill>
                <a:effectLst/>
                <a:latin typeface="Courier New" panose="02070309020205020404" pitchFamily="49" charset="0"/>
              </a:rPr>
              <a:t>:</a:t>
            </a:r>
          </a:p>
          <a:p>
            <a:pPr marL="0" marR="0" indent="0">
              <a:spcBef>
                <a:spcPts val="0"/>
              </a:spcBef>
              <a:spcAft>
                <a:spcPts val="0"/>
              </a:spcAft>
              <a:buNone/>
            </a:pPr>
            <a:r>
              <a:rPr lang="es-ES" sz="1900" dirty="0">
                <a:solidFill>
                  <a:srgbClr val="000000"/>
                </a:solidFill>
                <a:effectLst/>
                <a:latin typeface="Courier New" panose="02070309020205020404" pitchFamily="49" charset="0"/>
              </a:rPr>
              <a:t>      System.</a:t>
            </a:r>
            <a:r>
              <a:rPr lang="es-ES" sz="1900" b="1" i="1" dirty="0">
                <a:solidFill>
                  <a:srgbClr val="0000C0"/>
                </a:solidFill>
                <a:effectLst/>
                <a:latin typeface="Courier New" panose="02070309020205020404" pitchFamily="49" charset="0"/>
              </a:rPr>
              <a:t>out</a:t>
            </a:r>
            <a:r>
              <a:rPr lang="es-ES" sz="1900" dirty="0">
                <a:solidFill>
                  <a:srgbClr val="000000"/>
                </a:solidFill>
                <a:effectLst/>
                <a:latin typeface="Courier New" panose="02070309020205020404" pitchFamily="49" charset="0"/>
              </a:rPr>
              <a:t>.println( </a:t>
            </a:r>
            <a:r>
              <a:rPr lang="es-ES" sz="1900" dirty="0">
                <a:solidFill>
                  <a:srgbClr val="6A3E3E"/>
                </a:solidFill>
                <a:effectLst/>
                <a:latin typeface="Courier New" panose="02070309020205020404" pitchFamily="49" charset="0"/>
              </a:rPr>
              <a:t>a</a:t>
            </a:r>
            <a:r>
              <a:rPr lang="es-ES" sz="1900" dirty="0">
                <a:solidFill>
                  <a:srgbClr val="000000"/>
                </a:solidFill>
                <a:effectLst/>
                <a:latin typeface="Courier New" panose="02070309020205020404" pitchFamily="49" charset="0"/>
              </a:rPr>
              <a:t> / </a:t>
            </a:r>
            <a:r>
              <a:rPr lang="es-ES" sz="1900" dirty="0">
                <a:solidFill>
                  <a:srgbClr val="6A3E3E"/>
                </a:solidFill>
                <a:effectLst/>
                <a:latin typeface="Courier New" panose="02070309020205020404" pitchFamily="49" charset="0"/>
              </a:rPr>
              <a:t>b</a:t>
            </a:r>
            <a:r>
              <a:rPr lang="es-ES" sz="1900" dirty="0">
                <a:solidFill>
                  <a:srgbClr val="000000"/>
                </a:solidFill>
                <a:effectLst/>
                <a:latin typeface="Courier New" panose="02070309020205020404" pitchFamily="49" charset="0"/>
              </a:rPr>
              <a:t> );</a:t>
            </a:r>
          </a:p>
          <a:p>
            <a:pPr marL="0" marR="0" indent="0">
              <a:spcBef>
                <a:spcPts val="0"/>
              </a:spcBef>
              <a:spcAft>
                <a:spcPts val="0"/>
              </a:spcAft>
              <a:buNone/>
            </a:pPr>
            <a:r>
              <a:rPr lang="es-ES" sz="1900" b="1" dirty="0">
                <a:solidFill>
                  <a:srgbClr val="7F0055"/>
                </a:solidFill>
                <a:effectLst/>
                <a:latin typeface="Courier New" panose="02070309020205020404" pitchFamily="49" charset="0"/>
              </a:rPr>
              <a:t>      break</a:t>
            </a:r>
            <a:r>
              <a:rPr lang="es-ES" sz="1900" dirty="0">
                <a:solidFill>
                  <a:srgbClr val="000000"/>
                </a:solidFill>
                <a:effectLst/>
                <a:latin typeface="Courier New" panose="02070309020205020404" pitchFamily="49" charset="0"/>
              </a:rPr>
              <a:t>;</a:t>
            </a:r>
          </a:p>
          <a:p>
            <a:pPr marL="0" marR="0" indent="0">
              <a:spcBef>
                <a:spcPts val="0"/>
              </a:spcBef>
              <a:spcAft>
                <a:spcPts val="0"/>
              </a:spcAft>
              <a:buNone/>
            </a:pPr>
            <a:r>
              <a:rPr lang="es-ES" sz="1900" b="1" dirty="0">
                <a:solidFill>
                  <a:srgbClr val="7F0055"/>
                </a:solidFill>
                <a:effectLst/>
                <a:latin typeface="Courier New" panose="02070309020205020404" pitchFamily="49" charset="0"/>
              </a:rPr>
              <a:t>default</a:t>
            </a:r>
            <a:r>
              <a:rPr lang="es-ES" sz="1900" dirty="0">
                <a:solidFill>
                  <a:srgbClr val="000000"/>
                </a:solidFill>
                <a:effectLst/>
                <a:latin typeface="Courier New" panose="02070309020205020404" pitchFamily="49" charset="0"/>
              </a:rPr>
              <a:t>:</a:t>
            </a:r>
          </a:p>
          <a:p>
            <a:pPr marL="0" marR="0" indent="0">
              <a:spcBef>
                <a:spcPts val="0"/>
              </a:spcBef>
              <a:spcAft>
                <a:spcPts val="0"/>
              </a:spcAft>
              <a:buNone/>
            </a:pPr>
            <a:r>
              <a:rPr lang="es-ES" sz="1900" dirty="0">
                <a:solidFill>
                  <a:srgbClr val="000000"/>
                </a:solidFill>
                <a:effectLst/>
                <a:latin typeface="Courier New" panose="02070309020205020404" pitchFamily="49" charset="0"/>
              </a:rPr>
              <a:t>      System.</a:t>
            </a:r>
            <a:r>
              <a:rPr lang="es-ES" sz="1900" b="1" i="1" dirty="0">
                <a:solidFill>
                  <a:srgbClr val="0000C0"/>
                </a:solidFill>
                <a:effectLst/>
                <a:latin typeface="Courier New" panose="02070309020205020404" pitchFamily="49" charset="0"/>
              </a:rPr>
              <a:t>out</a:t>
            </a:r>
            <a:r>
              <a:rPr lang="es-ES" sz="1900" dirty="0">
                <a:solidFill>
                  <a:srgbClr val="000000"/>
                </a:solidFill>
                <a:effectLst/>
                <a:latin typeface="Courier New" panose="02070309020205020404" pitchFamily="49" charset="0"/>
              </a:rPr>
              <a:t>.println(</a:t>
            </a:r>
            <a:r>
              <a:rPr lang="es-ES" sz="1900" dirty="0">
                <a:solidFill>
                  <a:srgbClr val="2A00FF"/>
                </a:solidFill>
                <a:effectLst/>
                <a:latin typeface="Courier New" panose="02070309020205020404" pitchFamily="49" charset="0"/>
              </a:rPr>
              <a:t>"error"</a:t>
            </a:r>
            <a:r>
              <a:rPr lang="es-ES" sz="1900" dirty="0">
                <a:solidFill>
                  <a:srgbClr val="000000"/>
                </a:solidFill>
                <a:effectLst/>
                <a:latin typeface="Courier New" panose="02070309020205020404" pitchFamily="49" charset="0"/>
              </a:rPr>
              <a:t> );</a:t>
            </a:r>
          </a:p>
          <a:p>
            <a:pPr marL="0" marR="0" indent="0">
              <a:spcBef>
                <a:spcPts val="0"/>
              </a:spcBef>
              <a:spcAft>
                <a:spcPts val="0"/>
              </a:spcAft>
              <a:buNone/>
            </a:pPr>
            <a:r>
              <a:rPr lang="es-ES" sz="1900" dirty="0">
                <a:solidFill>
                  <a:srgbClr val="000000"/>
                </a:solidFill>
                <a:effectLst/>
                <a:latin typeface="Courier New" panose="02070309020205020404" pitchFamily="49" charset="0"/>
              </a:rPr>
              <a:t>}</a:t>
            </a:r>
          </a:p>
          <a:p>
            <a:pPr lvl="1"/>
            <a:endParaRPr lang="es-ES" dirty="0"/>
          </a:p>
        </p:txBody>
      </p:sp>
    </p:spTree>
    <p:extLst>
      <p:ext uri="{BB962C8B-B14F-4D97-AF65-F5344CB8AC3E}">
        <p14:creationId xmlns:p14="http://schemas.microsoft.com/office/powerpoint/2010/main" val="12313534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8299F-9DBC-2EBF-2FE5-33D82A4EE8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CF5A1B-F06A-FAA1-270A-D29C7425EEC2}"/>
              </a:ext>
            </a:extLst>
          </p:cNvPr>
          <p:cNvSpPr>
            <a:spLocks noGrp="1"/>
          </p:cNvSpPr>
          <p:nvPr>
            <p:ph type="title"/>
          </p:nvPr>
        </p:nvSpPr>
        <p:spPr/>
        <p:txBody>
          <a:bodyPr/>
          <a:lstStyle/>
          <a:p>
            <a:r>
              <a:rPr lang="es-ES" dirty="0"/>
              <a:t> Sentencia switch</a:t>
            </a:r>
          </a:p>
        </p:txBody>
      </p:sp>
      <p:sp>
        <p:nvSpPr>
          <p:cNvPr id="3" name="Marcador de contenido 2">
            <a:extLst>
              <a:ext uri="{FF2B5EF4-FFF2-40B4-BE49-F238E27FC236}">
                <a16:creationId xmlns:a16="http://schemas.microsoft.com/office/drawing/2014/main" id="{3A78A9BA-4AF4-2FB0-64E6-F60096475621}"/>
              </a:ext>
            </a:extLst>
          </p:cNvPr>
          <p:cNvSpPr>
            <a:spLocks noGrp="1"/>
          </p:cNvSpPr>
          <p:nvPr>
            <p:ph idx="1"/>
          </p:nvPr>
        </p:nvSpPr>
        <p:spPr>
          <a:xfrm>
            <a:off x="2287724" y="1569688"/>
            <a:ext cx="10742295" cy="4725663"/>
          </a:xfrm>
        </p:spPr>
        <p:txBody>
          <a:bodyPr>
            <a:normAutofit/>
          </a:bodyPr>
          <a:lstStyle/>
          <a:p>
            <a:pPr lvl="1"/>
            <a:r>
              <a:rPr lang="es-ES" dirty="0"/>
              <a:t>¿Qué salida genera el siguiente código?</a:t>
            </a:r>
          </a:p>
          <a:p>
            <a:pPr marL="201168" lvl="1" indent="0">
              <a:buNone/>
            </a:pPr>
            <a:endParaRPr lang="es-ES" dirty="0"/>
          </a:p>
        </p:txBody>
      </p:sp>
      <p:sp>
        <p:nvSpPr>
          <p:cNvPr id="5" name="CuadroTexto 4">
            <a:extLst>
              <a:ext uri="{FF2B5EF4-FFF2-40B4-BE49-F238E27FC236}">
                <a16:creationId xmlns:a16="http://schemas.microsoft.com/office/drawing/2014/main" id="{1834FB52-309D-C126-F6A1-CD1EBA60AAF9}"/>
              </a:ext>
            </a:extLst>
          </p:cNvPr>
          <p:cNvSpPr txBox="1"/>
          <p:nvPr/>
        </p:nvSpPr>
        <p:spPr>
          <a:xfrm>
            <a:off x="2845848" y="2269436"/>
            <a:ext cx="6276975" cy="3827859"/>
          </a:xfrm>
          <a:prstGeom prst="rect">
            <a:avLst/>
          </a:prstGeom>
          <a:noFill/>
        </p:spPr>
        <p:txBody>
          <a:bodyPr wrap="square">
            <a:spAutoFit/>
          </a:bodyPr>
          <a:lstStyle/>
          <a:p>
            <a:pPr marL="0" marR="0">
              <a:spcBef>
                <a:spcPts val="0"/>
              </a:spcBef>
              <a:spcAft>
                <a:spcPts val="0"/>
              </a:spcAft>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j</a:t>
            </a:r>
            <a:r>
              <a:rPr lang="es-ES" sz="1800" dirty="0">
                <a:solidFill>
                  <a:srgbClr val="000000"/>
                </a:solidFill>
                <a:effectLst/>
                <a:latin typeface="Courier New" panose="02070309020205020404" pitchFamily="49" charset="0"/>
              </a:rPr>
              <a:t> = 3;</a:t>
            </a:r>
          </a:p>
          <a:p>
            <a:pPr marL="0" marR="0">
              <a:spcBef>
                <a:spcPts val="0"/>
              </a:spcBef>
              <a:spcAft>
                <a:spcPts val="0"/>
              </a:spcAft>
            </a:pPr>
            <a:r>
              <a:rPr lang="es-ES" sz="1800" b="1" dirty="0">
                <a:solidFill>
                  <a:srgbClr val="7F0055"/>
                </a:solidFill>
                <a:effectLst/>
                <a:latin typeface="Courier New" panose="02070309020205020404" pitchFamily="49" charset="0"/>
              </a:rPr>
              <a:t>switch</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j</a:t>
            </a:r>
            <a:r>
              <a:rPr lang="es-ES" sz="1800" dirty="0">
                <a:solidFill>
                  <a:srgbClr val="000000"/>
                </a:solidFill>
                <a:effectLst/>
                <a:latin typeface="Courier New" panose="02070309020205020404" pitchFamily="49" charset="0"/>
              </a:rPr>
              <a:t>) {</a:t>
            </a:r>
          </a:p>
          <a:p>
            <a:pPr marL="0" marR="0">
              <a:spcBef>
                <a:spcPts val="0"/>
              </a:spcBef>
              <a:spcAft>
                <a:spcPts val="0"/>
              </a:spcAft>
            </a:pPr>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5:</a:t>
            </a:r>
          </a:p>
          <a:p>
            <a:pPr marL="0" marR="0">
              <a:spcBef>
                <a:spcPts val="0"/>
              </a:spcBef>
              <a:spcAft>
                <a:spcPts val="0"/>
              </a:spcAft>
            </a:pPr>
            <a:r>
              <a:rPr lang="es-ES" sz="1800" dirty="0">
                <a:solidFill>
                  <a:srgbClr val="000000"/>
                </a:solidFill>
                <a:effectLst/>
                <a:latin typeface="Courier New" panose="02070309020205020404" pitchFamily="49" charset="0"/>
              </a:rPr>
              <a:t>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a:t>
            </a:r>
            <a:r>
              <a:rPr lang="es-ES" sz="1800" dirty="0">
                <a:solidFill>
                  <a:srgbClr val="000000"/>
                </a:solidFill>
                <a:effectLst/>
                <a:latin typeface="Courier New" panose="02070309020205020404" pitchFamily="49" charset="0"/>
              </a:rPr>
              <a:t>);</a:t>
            </a:r>
          </a:p>
          <a:p>
            <a:pPr marL="0" marR="0">
              <a:spcBef>
                <a:spcPts val="0"/>
              </a:spcBef>
              <a:spcAft>
                <a:spcPts val="0"/>
              </a:spcAft>
            </a:pPr>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4:</a:t>
            </a:r>
          </a:p>
          <a:p>
            <a:pPr marL="0" marR="0">
              <a:spcBef>
                <a:spcPts val="0"/>
              </a:spcBef>
              <a:spcAft>
                <a:spcPts val="0"/>
              </a:spcAft>
            </a:pPr>
            <a:r>
              <a:rPr lang="es-ES" sz="1800" dirty="0">
                <a:solidFill>
                  <a:srgbClr val="000000"/>
                </a:solidFill>
                <a:effectLst/>
                <a:latin typeface="Courier New" panose="02070309020205020404" pitchFamily="49" charset="0"/>
              </a:rPr>
              <a:t>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a:t>
            </a:r>
            <a:r>
              <a:rPr lang="es-ES" sz="1800" dirty="0">
                <a:solidFill>
                  <a:srgbClr val="000000"/>
                </a:solidFill>
                <a:effectLst/>
                <a:latin typeface="Courier New" panose="02070309020205020404" pitchFamily="49" charset="0"/>
              </a:rPr>
              <a:t>);</a:t>
            </a:r>
          </a:p>
          <a:p>
            <a:pPr marL="0" marR="0">
              <a:spcBef>
                <a:spcPts val="0"/>
              </a:spcBef>
              <a:spcAft>
                <a:spcPts val="0"/>
              </a:spcAft>
            </a:pPr>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3:</a:t>
            </a:r>
          </a:p>
          <a:p>
            <a:pPr marL="0" marR="0">
              <a:spcBef>
                <a:spcPts val="0"/>
              </a:spcBef>
              <a:spcAft>
                <a:spcPts val="0"/>
              </a:spcAft>
            </a:pPr>
            <a:r>
              <a:rPr lang="es-ES" sz="1800" dirty="0">
                <a:solidFill>
                  <a:srgbClr val="000000"/>
                </a:solidFill>
                <a:effectLst/>
                <a:latin typeface="Courier New" panose="02070309020205020404" pitchFamily="49" charset="0"/>
              </a:rPr>
              <a:t>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a:t>
            </a:r>
            <a:r>
              <a:rPr lang="es-ES" sz="1800" dirty="0">
                <a:solidFill>
                  <a:srgbClr val="000000"/>
                </a:solidFill>
                <a:effectLst/>
                <a:latin typeface="Courier New" panose="02070309020205020404" pitchFamily="49" charset="0"/>
              </a:rPr>
              <a:t>);</a:t>
            </a:r>
          </a:p>
          <a:p>
            <a:pPr marL="0" marR="0">
              <a:spcBef>
                <a:spcPts val="0"/>
              </a:spcBef>
              <a:spcAft>
                <a:spcPts val="0"/>
              </a:spcAft>
            </a:pPr>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2:</a:t>
            </a:r>
          </a:p>
          <a:p>
            <a:pPr marL="0" marR="0">
              <a:spcBef>
                <a:spcPts val="0"/>
              </a:spcBef>
              <a:spcAft>
                <a:spcPts val="0"/>
              </a:spcAft>
            </a:pPr>
            <a:r>
              <a:rPr lang="es-ES" sz="1800" dirty="0">
                <a:solidFill>
                  <a:srgbClr val="000000"/>
                </a:solidFill>
                <a:effectLst/>
                <a:latin typeface="Courier New" panose="02070309020205020404" pitchFamily="49" charset="0"/>
              </a:rPr>
              <a:t>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a:t>
            </a:r>
            <a:r>
              <a:rPr lang="es-ES" sz="1800" dirty="0">
                <a:solidFill>
                  <a:srgbClr val="000000"/>
                </a:solidFill>
                <a:effectLst/>
                <a:latin typeface="Courier New" panose="02070309020205020404" pitchFamily="49" charset="0"/>
              </a:rPr>
              <a:t>);</a:t>
            </a:r>
          </a:p>
          <a:p>
            <a:pPr marL="0" marR="0">
              <a:spcBef>
                <a:spcPts val="0"/>
              </a:spcBef>
              <a:spcAft>
                <a:spcPts val="0"/>
              </a:spcAft>
            </a:pPr>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1:</a:t>
            </a:r>
          </a:p>
          <a:p>
            <a:pPr marL="0" marR="0">
              <a:spcBef>
                <a:spcPts val="0"/>
              </a:spcBef>
              <a:spcAft>
                <a:spcPts val="0"/>
              </a:spcAft>
            </a:pPr>
            <a:r>
              <a:rPr lang="es-ES" sz="1800" dirty="0">
                <a:solidFill>
                  <a:srgbClr val="000000"/>
                </a:solidFill>
                <a:effectLst/>
                <a:latin typeface="Courier New" panose="02070309020205020404" pitchFamily="49" charset="0"/>
              </a:rPr>
              <a:t>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a:t>
            </a:r>
            <a:r>
              <a:rPr lang="es-ES" sz="1800" dirty="0">
                <a:solidFill>
                  <a:srgbClr val="000000"/>
                </a:solidFill>
                <a:effectLst/>
                <a:latin typeface="Courier New" panose="02070309020205020404" pitchFamily="49" charset="0"/>
              </a:rPr>
              <a:t>);</a:t>
            </a:r>
          </a:p>
          <a:p>
            <a:pPr marL="0" marR="0">
              <a:spcBef>
                <a:spcPts val="0"/>
              </a:spcBef>
              <a:spcAft>
                <a:spcPts val="0"/>
              </a:spcAft>
            </a:pPr>
            <a:r>
              <a:rPr lang="es-ES" sz="180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764438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8299F-9DBC-2EBF-2FE5-33D82A4EE8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CF5A1B-F06A-FAA1-270A-D29C7425EEC2}"/>
              </a:ext>
            </a:extLst>
          </p:cNvPr>
          <p:cNvSpPr>
            <a:spLocks noGrp="1"/>
          </p:cNvSpPr>
          <p:nvPr>
            <p:ph type="title"/>
          </p:nvPr>
        </p:nvSpPr>
        <p:spPr/>
        <p:txBody>
          <a:bodyPr/>
          <a:lstStyle/>
          <a:p>
            <a:r>
              <a:rPr lang="es-ES" dirty="0"/>
              <a:t> Sentencia switch</a:t>
            </a:r>
          </a:p>
        </p:txBody>
      </p:sp>
      <p:sp>
        <p:nvSpPr>
          <p:cNvPr id="3" name="Marcador de contenido 2">
            <a:extLst>
              <a:ext uri="{FF2B5EF4-FFF2-40B4-BE49-F238E27FC236}">
                <a16:creationId xmlns:a16="http://schemas.microsoft.com/office/drawing/2014/main" id="{3A78A9BA-4AF4-2FB0-64E6-F60096475621}"/>
              </a:ext>
            </a:extLst>
          </p:cNvPr>
          <p:cNvSpPr>
            <a:spLocks noGrp="1"/>
          </p:cNvSpPr>
          <p:nvPr>
            <p:ph idx="1"/>
          </p:nvPr>
        </p:nvSpPr>
        <p:spPr>
          <a:xfrm>
            <a:off x="2494759" y="1707711"/>
            <a:ext cx="10742295" cy="4725663"/>
          </a:xfrm>
        </p:spPr>
        <p:txBody>
          <a:bodyPr>
            <a:normAutofit/>
          </a:bodyPr>
          <a:lstStyle/>
          <a:p>
            <a:pPr lvl="1"/>
            <a:r>
              <a:rPr lang="es-ES" dirty="0"/>
              <a:t>Operador </a:t>
            </a:r>
            <a:r>
              <a:rPr lang="es-ES" dirty="0" err="1"/>
              <a:t>arrow</a:t>
            </a: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r>
              <a:rPr lang="es-ES" dirty="0"/>
              <a:t>También admite múltiples casos:</a:t>
            </a:r>
          </a:p>
        </p:txBody>
      </p:sp>
      <p:sp>
        <p:nvSpPr>
          <p:cNvPr id="5" name="CuadroTexto 4">
            <a:extLst>
              <a:ext uri="{FF2B5EF4-FFF2-40B4-BE49-F238E27FC236}">
                <a16:creationId xmlns:a16="http://schemas.microsoft.com/office/drawing/2014/main" id="{1834FB52-309D-C126-F6A1-CD1EBA60AAF9}"/>
              </a:ext>
            </a:extLst>
          </p:cNvPr>
          <p:cNvSpPr txBox="1"/>
          <p:nvPr/>
        </p:nvSpPr>
        <p:spPr>
          <a:xfrm>
            <a:off x="2907991" y="2091883"/>
            <a:ext cx="9732963" cy="5078313"/>
          </a:xfrm>
          <a:prstGeom prst="rect">
            <a:avLst/>
          </a:prstGeom>
          <a:noFill/>
        </p:spPr>
        <p:txBody>
          <a:bodyPr wrap="square">
            <a:spAutoFit/>
          </a:bodyPr>
          <a:lstStyle/>
          <a:p>
            <a:pPr marL="0" marR="0">
              <a:spcBef>
                <a:spcPts val="0"/>
              </a:spcBef>
              <a:spcAft>
                <a:spcPts val="0"/>
              </a:spcAft>
            </a:pPr>
            <a:r>
              <a:rPr lang="es-ES" b="1" dirty="0" err="1">
                <a:solidFill>
                  <a:srgbClr val="7F0055"/>
                </a:solidFill>
                <a:latin typeface="Courier New" panose="02070309020205020404" pitchFamily="49" charset="0"/>
              </a:rPr>
              <a:t>r</a:t>
            </a:r>
            <a:r>
              <a:rPr lang="es-ES" sz="1800" b="1" dirty="0" err="1">
                <a:solidFill>
                  <a:srgbClr val="7F0055"/>
                </a:solidFill>
                <a:effectLst/>
                <a:latin typeface="Courier New" panose="02070309020205020404" pitchFamily="49" charset="0"/>
              </a:rPr>
              <a:t>eturn</a:t>
            </a:r>
            <a:r>
              <a:rPr lang="es-ES" sz="1800" b="1" dirty="0">
                <a:solidFill>
                  <a:srgbClr val="7F0055"/>
                </a:solidFill>
                <a:effectLst/>
                <a:latin typeface="Courier New" panose="02070309020205020404" pitchFamily="49" charset="0"/>
              </a:rPr>
              <a:t> switch</a:t>
            </a:r>
            <a:r>
              <a:rPr lang="es-ES" sz="1800" dirty="0">
                <a:solidFill>
                  <a:srgbClr val="000000"/>
                </a:solidFill>
                <a:effectLst/>
                <a:latin typeface="Courier New" panose="02070309020205020404" pitchFamily="49" charset="0"/>
              </a:rPr>
              <a:t> (</a:t>
            </a:r>
            <a:r>
              <a:rPr lang="es-ES" dirty="0" err="1">
                <a:solidFill>
                  <a:srgbClr val="6A3E3E"/>
                </a:solidFill>
                <a:latin typeface="Courier New" panose="02070309020205020404" pitchFamily="49" charset="0"/>
              </a:rPr>
              <a:t>day</a:t>
            </a:r>
            <a:r>
              <a:rPr lang="es-ES" sz="1800" dirty="0">
                <a:solidFill>
                  <a:srgbClr val="000000"/>
                </a:solidFill>
                <a:effectLst/>
                <a:latin typeface="Courier New" panose="02070309020205020404" pitchFamily="49" charset="0"/>
              </a:rPr>
              <a:t>) {</a:t>
            </a:r>
          </a:p>
          <a:p>
            <a:pPr marL="0" marR="0">
              <a:spcBef>
                <a:spcPts val="0"/>
              </a:spcBef>
              <a:spcAft>
                <a:spcPts val="0"/>
              </a:spcAft>
            </a:pPr>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a:t>
            </a:r>
            <a:r>
              <a:rPr lang="es-ES" dirty="0"/>
              <a:t>“</a:t>
            </a:r>
            <a:r>
              <a:rPr lang="es-ES" sz="1800" dirty="0" err="1">
                <a:solidFill>
                  <a:srgbClr val="000000"/>
                </a:solidFill>
                <a:effectLst/>
                <a:latin typeface="Courier New" panose="02070309020205020404" pitchFamily="49" charset="0"/>
              </a:rPr>
              <a:t>Monday</a:t>
            </a:r>
            <a:r>
              <a:rPr lang="es-ES" dirty="0"/>
              <a:t>“ -&gt;</a:t>
            </a:r>
            <a:r>
              <a:rPr lang="es-ES" sz="1800" dirty="0">
                <a:solidFill>
                  <a:srgbClr val="000000"/>
                </a:solidFill>
                <a:effectLst/>
                <a:latin typeface="Courier New" panose="02070309020205020404" pitchFamily="49" charset="0"/>
              </a:rPr>
              <a:t>:</a:t>
            </a:r>
            <a:r>
              <a:rPr lang="es-ES" dirty="0"/>
              <a:t>“laborable“;</a:t>
            </a:r>
          </a:p>
          <a:p>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a:t>
            </a:r>
            <a:r>
              <a:rPr lang="es-ES" dirty="0"/>
              <a:t>“</a:t>
            </a:r>
            <a:r>
              <a:rPr lang="es-ES" sz="1800" dirty="0" err="1">
                <a:solidFill>
                  <a:srgbClr val="000000"/>
                </a:solidFill>
                <a:effectLst/>
                <a:latin typeface="Courier New" panose="02070309020205020404" pitchFamily="49" charset="0"/>
              </a:rPr>
              <a:t>Tuesday</a:t>
            </a:r>
            <a:r>
              <a:rPr lang="es-ES" dirty="0"/>
              <a:t>“ -&gt;</a:t>
            </a:r>
            <a:r>
              <a:rPr lang="es-ES" sz="1800" dirty="0">
                <a:solidFill>
                  <a:srgbClr val="000000"/>
                </a:solidFill>
                <a:effectLst/>
                <a:latin typeface="Courier New" panose="02070309020205020404" pitchFamily="49" charset="0"/>
              </a:rPr>
              <a:t>:</a:t>
            </a:r>
            <a:r>
              <a:rPr lang="es-ES" dirty="0"/>
              <a:t>“laborable“;</a:t>
            </a:r>
            <a:endParaRPr lang="es-ES" sz="1800" dirty="0">
              <a:solidFill>
                <a:srgbClr val="000000"/>
              </a:solidFill>
              <a:effectLst/>
              <a:latin typeface="Courier New" panose="02070309020205020404" pitchFamily="49" charset="0"/>
            </a:endParaRPr>
          </a:p>
          <a:p>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a:t>
            </a:r>
            <a:r>
              <a:rPr lang="es-ES" dirty="0"/>
              <a:t>“</a:t>
            </a:r>
            <a:r>
              <a:rPr lang="es-ES" sz="1800" dirty="0" err="1">
                <a:solidFill>
                  <a:srgbClr val="000000"/>
                </a:solidFill>
                <a:effectLst/>
                <a:latin typeface="Courier New" panose="02070309020205020404" pitchFamily="49" charset="0"/>
              </a:rPr>
              <a:t>Wednesday</a:t>
            </a:r>
            <a:r>
              <a:rPr lang="es-ES" dirty="0"/>
              <a:t>“ -&gt;</a:t>
            </a:r>
            <a:r>
              <a:rPr lang="es-ES" sz="1800" dirty="0">
                <a:solidFill>
                  <a:srgbClr val="000000"/>
                </a:solidFill>
                <a:effectLst/>
                <a:latin typeface="Courier New" panose="02070309020205020404" pitchFamily="49" charset="0"/>
              </a:rPr>
              <a:t>:</a:t>
            </a:r>
            <a:r>
              <a:rPr lang="es-ES" dirty="0"/>
              <a:t>“laborable“;</a:t>
            </a:r>
            <a:endParaRPr lang="es-ES" dirty="0">
              <a:solidFill>
                <a:srgbClr val="000000"/>
              </a:solidFill>
              <a:latin typeface="Courier New" panose="02070309020205020404" pitchFamily="49" charset="0"/>
            </a:endParaRPr>
          </a:p>
          <a:p>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a:t>
            </a:r>
            <a:r>
              <a:rPr lang="es-ES" dirty="0"/>
              <a:t>“</a:t>
            </a:r>
            <a:r>
              <a:rPr lang="es-ES" dirty="0" err="1">
                <a:solidFill>
                  <a:srgbClr val="000000"/>
                </a:solidFill>
                <a:latin typeface="Courier New" panose="02070309020205020404" pitchFamily="49" charset="0"/>
              </a:rPr>
              <a:t>Thurs</a:t>
            </a:r>
            <a:r>
              <a:rPr lang="es-ES" sz="1800" dirty="0" err="1">
                <a:solidFill>
                  <a:srgbClr val="000000"/>
                </a:solidFill>
                <a:effectLst/>
                <a:latin typeface="Courier New" panose="02070309020205020404" pitchFamily="49" charset="0"/>
              </a:rPr>
              <a:t>day</a:t>
            </a:r>
            <a:r>
              <a:rPr lang="es-ES" dirty="0"/>
              <a:t>“ -&gt;</a:t>
            </a:r>
            <a:r>
              <a:rPr lang="es-ES" sz="1800" dirty="0">
                <a:solidFill>
                  <a:srgbClr val="000000"/>
                </a:solidFill>
                <a:effectLst/>
                <a:latin typeface="Courier New" panose="02070309020205020404" pitchFamily="49" charset="0"/>
              </a:rPr>
              <a:t>:</a:t>
            </a:r>
            <a:r>
              <a:rPr lang="es-ES" dirty="0"/>
              <a:t>“laborable“;</a:t>
            </a:r>
            <a:endParaRPr lang="es-ES" sz="1800" dirty="0">
              <a:solidFill>
                <a:srgbClr val="000000"/>
              </a:solidFill>
              <a:effectLst/>
              <a:latin typeface="Courier New" panose="02070309020205020404" pitchFamily="49" charset="0"/>
            </a:endParaRPr>
          </a:p>
          <a:p>
            <a:pPr marL="0" marR="0">
              <a:spcBef>
                <a:spcPts val="0"/>
              </a:spcBef>
              <a:spcAft>
                <a:spcPts val="0"/>
              </a:spcAft>
            </a:pPr>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a:t>
            </a:r>
            <a:r>
              <a:rPr lang="es-ES" dirty="0"/>
              <a:t>“</a:t>
            </a:r>
            <a:r>
              <a:rPr lang="es-ES" sz="1800" dirty="0">
                <a:solidFill>
                  <a:srgbClr val="000000"/>
                </a:solidFill>
                <a:effectLst/>
                <a:latin typeface="Courier New" panose="02070309020205020404" pitchFamily="49" charset="0"/>
              </a:rPr>
              <a:t>Friday</a:t>
            </a:r>
            <a:r>
              <a:rPr lang="es-ES" dirty="0"/>
              <a:t>“ -&gt;</a:t>
            </a:r>
            <a:r>
              <a:rPr lang="es-ES" sz="1800" dirty="0">
                <a:solidFill>
                  <a:srgbClr val="000000"/>
                </a:solidFill>
                <a:effectLst/>
                <a:latin typeface="Courier New" panose="02070309020205020404" pitchFamily="49" charset="0"/>
              </a:rPr>
              <a:t>:</a:t>
            </a:r>
            <a:r>
              <a:rPr lang="es-ES" dirty="0"/>
              <a:t>“laborable“;</a:t>
            </a:r>
            <a:endParaRPr lang="es-ES" sz="1800" dirty="0">
              <a:solidFill>
                <a:srgbClr val="000000"/>
              </a:solidFill>
              <a:effectLst/>
              <a:latin typeface="Courier New" panose="02070309020205020404" pitchFamily="49" charset="0"/>
            </a:endParaRPr>
          </a:p>
          <a:p>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a:t>
            </a:r>
            <a:r>
              <a:rPr lang="es-ES" dirty="0"/>
              <a:t>“</a:t>
            </a:r>
            <a:r>
              <a:rPr lang="es-ES" dirty="0" err="1">
                <a:solidFill>
                  <a:srgbClr val="000000"/>
                </a:solidFill>
                <a:latin typeface="Courier New" panose="02070309020205020404" pitchFamily="49" charset="0"/>
              </a:rPr>
              <a:t>Satur</a:t>
            </a:r>
            <a:r>
              <a:rPr lang="es-ES" sz="1800" dirty="0" err="1">
                <a:solidFill>
                  <a:srgbClr val="000000"/>
                </a:solidFill>
                <a:effectLst/>
                <a:latin typeface="Courier New" panose="02070309020205020404" pitchFamily="49" charset="0"/>
              </a:rPr>
              <a:t>day</a:t>
            </a:r>
            <a:r>
              <a:rPr lang="es-ES" dirty="0"/>
              <a:t>“ -&gt;</a:t>
            </a:r>
            <a:r>
              <a:rPr lang="es-ES" sz="1800" dirty="0">
                <a:solidFill>
                  <a:srgbClr val="000000"/>
                </a:solidFill>
                <a:effectLst/>
                <a:latin typeface="Courier New" panose="02070309020205020404" pitchFamily="49" charset="0"/>
              </a:rPr>
              <a:t>:</a:t>
            </a:r>
            <a:r>
              <a:rPr lang="es-ES" dirty="0"/>
              <a:t>“fin de semana“;</a:t>
            </a:r>
            <a:endParaRPr lang="es-ES" dirty="0">
              <a:solidFill>
                <a:srgbClr val="000000"/>
              </a:solidFill>
              <a:latin typeface="Courier New" panose="02070309020205020404" pitchFamily="49" charset="0"/>
            </a:endParaRPr>
          </a:p>
          <a:p>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a:t>
            </a:r>
            <a:r>
              <a:rPr lang="es-ES" dirty="0"/>
              <a:t>“</a:t>
            </a:r>
            <a:r>
              <a:rPr lang="es-ES" dirty="0" err="1">
                <a:solidFill>
                  <a:srgbClr val="000000"/>
                </a:solidFill>
                <a:latin typeface="Courier New" panose="02070309020205020404" pitchFamily="49" charset="0"/>
              </a:rPr>
              <a:t>Sun</a:t>
            </a:r>
            <a:r>
              <a:rPr lang="es-ES" sz="1800" dirty="0" err="1">
                <a:solidFill>
                  <a:srgbClr val="000000"/>
                </a:solidFill>
                <a:effectLst/>
                <a:latin typeface="Courier New" panose="02070309020205020404" pitchFamily="49" charset="0"/>
              </a:rPr>
              <a:t>day</a:t>
            </a:r>
            <a:r>
              <a:rPr lang="es-ES" dirty="0"/>
              <a:t>“ -&gt;</a:t>
            </a:r>
            <a:r>
              <a:rPr lang="es-ES" sz="1800" dirty="0">
                <a:solidFill>
                  <a:srgbClr val="000000"/>
                </a:solidFill>
                <a:effectLst/>
                <a:latin typeface="Courier New" panose="02070309020205020404" pitchFamily="49" charset="0"/>
              </a:rPr>
              <a:t>:</a:t>
            </a:r>
            <a:r>
              <a:rPr lang="es-ES" dirty="0"/>
              <a:t>“fin de semana“;</a:t>
            </a:r>
            <a:endParaRPr lang="es-ES" sz="1800" dirty="0">
              <a:solidFill>
                <a:srgbClr val="000000"/>
              </a:solidFill>
              <a:effectLst/>
              <a:latin typeface="Courier New" panose="02070309020205020404" pitchFamily="49" charset="0"/>
            </a:endParaRPr>
          </a:p>
          <a:p>
            <a:pPr marL="0" marR="0">
              <a:spcBef>
                <a:spcPts val="0"/>
              </a:spcBef>
              <a:spcAft>
                <a:spcPts val="0"/>
              </a:spcAft>
            </a:pPr>
            <a:r>
              <a:rPr lang="es-ES" sz="1800" b="1" dirty="0">
                <a:solidFill>
                  <a:srgbClr val="7F0055"/>
                </a:solidFill>
                <a:effectLst/>
                <a:latin typeface="Courier New" panose="02070309020205020404" pitchFamily="49" charset="0"/>
              </a:rPr>
              <a:t>default</a:t>
            </a:r>
            <a:r>
              <a:rPr lang="es-ES" sz="1800" dirty="0">
                <a:solidFill>
                  <a:srgbClr val="000000"/>
                </a:solidFill>
                <a:effectLst/>
                <a:latin typeface="Courier New" panose="02070309020205020404" pitchFamily="49" charset="0"/>
              </a:rPr>
              <a:t> </a:t>
            </a:r>
            <a:r>
              <a:rPr lang="es-ES" dirty="0"/>
              <a:t> -&gt;</a:t>
            </a:r>
            <a:r>
              <a:rPr lang="es-ES" sz="1800" dirty="0">
                <a:solidFill>
                  <a:srgbClr val="000000"/>
                </a:solidFill>
                <a:effectLst/>
                <a:latin typeface="Courier New" panose="02070309020205020404" pitchFamily="49" charset="0"/>
              </a:rPr>
              <a:t>:</a:t>
            </a:r>
            <a:r>
              <a:rPr lang="es-ES" dirty="0"/>
              <a:t>“desconocido“;</a:t>
            </a:r>
            <a:endParaRPr lang="es-ES" sz="1800" dirty="0">
              <a:solidFill>
                <a:srgbClr val="000000"/>
              </a:solidFill>
              <a:effectLst/>
              <a:latin typeface="Courier New" panose="02070309020205020404" pitchFamily="49" charset="0"/>
            </a:endParaRPr>
          </a:p>
          <a:p>
            <a:pPr marL="0" marR="0">
              <a:spcBef>
                <a:spcPts val="0"/>
              </a:spcBef>
              <a:spcAft>
                <a:spcPts val="0"/>
              </a:spcAft>
            </a:pPr>
            <a:r>
              <a:rPr lang="es-ES" sz="1800" dirty="0">
                <a:solidFill>
                  <a:srgbClr val="000000"/>
                </a:solidFill>
                <a:effectLst/>
                <a:latin typeface="Courier New" panose="02070309020205020404" pitchFamily="49" charset="0"/>
              </a:rPr>
              <a:t>}</a:t>
            </a:r>
          </a:p>
          <a:p>
            <a:endParaRPr lang="es-ES" dirty="0"/>
          </a:p>
          <a:p>
            <a:pPr marL="0" marR="0">
              <a:spcBef>
                <a:spcPts val="0"/>
              </a:spcBef>
              <a:spcAft>
                <a:spcPts val="0"/>
              </a:spcAft>
            </a:pPr>
            <a:endParaRPr lang="es-ES" dirty="0">
              <a:solidFill>
                <a:srgbClr val="000000"/>
              </a:solidFill>
              <a:latin typeface="Courier New" panose="02070309020205020404" pitchFamily="49" charset="0"/>
            </a:endParaRPr>
          </a:p>
          <a:p>
            <a:pPr marL="0" marR="0">
              <a:spcBef>
                <a:spcPts val="0"/>
              </a:spcBef>
              <a:spcAft>
                <a:spcPts val="0"/>
              </a:spcAft>
            </a:pPr>
            <a:r>
              <a:rPr lang="es-ES" b="1" dirty="0" err="1">
                <a:solidFill>
                  <a:srgbClr val="7F0055"/>
                </a:solidFill>
                <a:latin typeface="Courier New" panose="02070309020205020404" pitchFamily="49" charset="0"/>
              </a:rPr>
              <a:t>r</a:t>
            </a:r>
            <a:r>
              <a:rPr lang="es-ES" sz="1800" b="1" dirty="0" err="1">
                <a:solidFill>
                  <a:srgbClr val="7F0055"/>
                </a:solidFill>
                <a:effectLst/>
                <a:latin typeface="Courier New" panose="02070309020205020404" pitchFamily="49" charset="0"/>
              </a:rPr>
              <a:t>eturn</a:t>
            </a:r>
            <a:r>
              <a:rPr lang="es-ES" sz="1800" b="1" dirty="0">
                <a:solidFill>
                  <a:srgbClr val="7F0055"/>
                </a:solidFill>
                <a:effectLst/>
                <a:latin typeface="Courier New" panose="02070309020205020404" pitchFamily="49" charset="0"/>
              </a:rPr>
              <a:t> switch</a:t>
            </a:r>
            <a:r>
              <a:rPr lang="es-ES" sz="1800" dirty="0">
                <a:solidFill>
                  <a:srgbClr val="000000"/>
                </a:solidFill>
                <a:effectLst/>
                <a:latin typeface="Courier New" panose="02070309020205020404" pitchFamily="49" charset="0"/>
              </a:rPr>
              <a:t> (</a:t>
            </a:r>
            <a:r>
              <a:rPr lang="es-ES" dirty="0" err="1">
                <a:solidFill>
                  <a:srgbClr val="6A3E3E"/>
                </a:solidFill>
                <a:latin typeface="Courier New" panose="02070309020205020404" pitchFamily="49" charset="0"/>
              </a:rPr>
              <a:t>day</a:t>
            </a:r>
            <a:r>
              <a:rPr lang="es-ES" sz="1800" dirty="0">
                <a:solidFill>
                  <a:srgbClr val="000000"/>
                </a:solidFill>
                <a:effectLst/>
                <a:latin typeface="Courier New" panose="02070309020205020404" pitchFamily="49" charset="0"/>
              </a:rPr>
              <a:t>) {</a:t>
            </a:r>
          </a:p>
          <a:p>
            <a:pPr marL="0" marR="0">
              <a:spcBef>
                <a:spcPts val="0"/>
              </a:spcBef>
              <a:spcAft>
                <a:spcPts val="0"/>
              </a:spcAft>
            </a:pPr>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a:t>
            </a:r>
            <a:r>
              <a:rPr lang="es-ES" dirty="0"/>
              <a:t>“</a:t>
            </a:r>
            <a:r>
              <a:rPr lang="es-ES" sz="1800" dirty="0" err="1">
                <a:solidFill>
                  <a:srgbClr val="000000"/>
                </a:solidFill>
                <a:effectLst/>
                <a:latin typeface="Courier New" panose="02070309020205020404" pitchFamily="49" charset="0"/>
              </a:rPr>
              <a:t>Monday</a:t>
            </a:r>
            <a:r>
              <a:rPr lang="es-ES" dirty="0"/>
              <a:t>“, “</a:t>
            </a:r>
            <a:r>
              <a:rPr lang="es-ES" sz="1800" dirty="0" err="1">
                <a:solidFill>
                  <a:srgbClr val="000000"/>
                </a:solidFill>
                <a:effectLst/>
                <a:latin typeface="Courier New" panose="02070309020205020404" pitchFamily="49" charset="0"/>
              </a:rPr>
              <a:t>Tuesday</a:t>
            </a:r>
            <a:r>
              <a:rPr lang="es-ES" dirty="0"/>
              <a:t>“, “</a:t>
            </a:r>
            <a:r>
              <a:rPr lang="es-ES" sz="1800" dirty="0" err="1">
                <a:solidFill>
                  <a:srgbClr val="000000"/>
                </a:solidFill>
                <a:effectLst/>
                <a:latin typeface="Courier New" panose="02070309020205020404" pitchFamily="49" charset="0"/>
              </a:rPr>
              <a:t>Wednesday</a:t>
            </a:r>
            <a:r>
              <a:rPr lang="es-ES" dirty="0"/>
              <a:t>“, “</a:t>
            </a:r>
            <a:r>
              <a:rPr lang="es-ES" dirty="0" err="1">
                <a:solidFill>
                  <a:srgbClr val="000000"/>
                </a:solidFill>
                <a:latin typeface="Courier New" panose="02070309020205020404" pitchFamily="49" charset="0"/>
              </a:rPr>
              <a:t>Thurs</a:t>
            </a:r>
            <a:r>
              <a:rPr lang="es-ES" sz="1800" dirty="0" err="1">
                <a:solidFill>
                  <a:srgbClr val="000000"/>
                </a:solidFill>
                <a:effectLst/>
                <a:latin typeface="Courier New" panose="02070309020205020404" pitchFamily="49" charset="0"/>
              </a:rPr>
              <a:t>day</a:t>
            </a:r>
            <a:r>
              <a:rPr lang="es-ES" dirty="0"/>
              <a:t>“, “</a:t>
            </a:r>
            <a:r>
              <a:rPr lang="es-ES" sz="1800" dirty="0">
                <a:solidFill>
                  <a:srgbClr val="000000"/>
                </a:solidFill>
                <a:effectLst/>
                <a:latin typeface="Courier New" panose="02070309020205020404" pitchFamily="49" charset="0"/>
              </a:rPr>
              <a:t>Friday</a:t>
            </a:r>
            <a:r>
              <a:rPr lang="es-ES" dirty="0"/>
              <a:t>“ -&gt;</a:t>
            </a:r>
            <a:r>
              <a:rPr lang="es-ES" sz="1800" dirty="0">
                <a:solidFill>
                  <a:srgbClr val="000000"/>
                </a:solidFill>
                <a:effectLst/>
                <a:latin typeface="Courier New" panose="02070309020205020404" pitchFamily="49" charset="0"/>
              </a:rPr>
              <a:t>:</a:t>
            </a:r>
            <a:r>
              <a:rPr lang="es-ES" dirty="0"/>
              <a:t>“laborable“;</a:t>
            </a:r>
          </a:p>
          <a:p>
            <a:r>
              <a:rPr lang="es-ES" sz="1800" b="1" dirty="0">
                <a:solidFill>
                  <a:srgbClr val="7F0055"/>
                </a:solidFill>
                <a:effectLst/>
                <a:latin typeface="Courier New" panose="02070309020205020404" pitchFamily="49" charset="0"/>
              </a:rPr>
              <a:t>case</a:t>
            </a:r>
            <a:r>
              <a:rPr lang="es-ES" sz="1800" dirty="0">
                <a:solidFill>
                  <a:srgbClr val="000000"/>
                </a:solidFill>
                <a:effectLst/>
                <a:latin typeface="Courier New" panose="02070309020205020404" pitchFamily="49" charset="0"/>
              </a:rPr>
              <a:t> </a:t>
            </a:r>
            <a:r>
              <a:rPr lang="es-ES" dirty="0"/>
              <a:t>“</a:t>
            </a:r>
            <a:r>
              <a:rPr lang="es-ES" dirty="0" err="1">
                <a:solidFill>
                  <a:srgbClr val="000000"/>
                </a:solidFill>
                <a:latin typeface="Courier New" panose="02070309020205020404" pitchFamily="49" charset="0"/>
              </a:rPr>
              <a:t>Satur</a:t>
            </a:r>
            <a:r>
              <a:rPr lang="es-ES" sz="1800" dirty="0" err="1">
                <a:solidFill>
                  <a:srgbClr val="000000"/>
                </a:solidFill>
                <a:effectLst/>
                <a:latin typeface="Courier New" panose="02070309020205020404" pitchFamily="49" charset="0"/>
              </a:rPr>
              <a:t>day</a:t>
            </a:r>
            <a:r>
              <a:rPr lang="es-ES" dirty="0"/>
              <a:t>“, “</a:t>
            </a:r>
            <a:r>
              <a:rPr lang="es-ES" dirty="0" err="1">
                <a:solidFill>
                  <a:srgbClr val="000000"/>
                </a:solidFill>
                <a:latin typeface="Courier New" panose="02070309020205020404" pitchFamily="49" charset="0"/>
              </a:rPr>
              <a:t>Sun</a:t>
            </a:r>
            <a:r>
              <a:rPr lang="es-ES" sz="1800" dirty="0" err="1">
                <a:solidFill>
                  <a:srgbClr val="000000"/>
                </a:solidFill>
                <a:effectLst/>
                <a:latin typeface="Courier New" panose="02070309020205020404" pitchFamily="49" charset="0"/>
              </a:rPr>
              <a:t>day</a:t>
            </a:r>
            <a:r>
              <a:rPr lang="es-ES" dirty="0"/>
              <a:t>“ -&gt;</a:t>
            </a:r>
            <a:r>
              <a:rPr lang="es-ES" sz="1800" dirty="0">
                <a:solidFill>
                  <a:srgbClr val="000000"/>
                </a:solidFill>
                <a:effectLst/>
                <a:latin typeface="Courier New" panose="02070309020205020404" pitchFamily="49" charset="0"/>
              </a:rPr>
              <a:t>:</a:t>
            </a:r>
            <a:r>
              <a:rPr lang="es-ES" dirty="0"/>
              <a:t>“fin de semana“;</a:t>
            </a:r>
            <a:endParaRPr lang="es-ES" dirty="0">
              <a:solidFill>
                <a:srgbClr val="000000"/>
              </a:solidFill>
              <a:latin typeface="Courier New" panose="02070309020205020404" pitchFamily="49" charset="0"/>
            </a:endParaRPr>
          </a:p>
          <a:p>
            <a:pPr marL="0" marR="0">
              <a:spcBef>
                <a:spcPts val="0"/>
              </a:spcBef>
              <a:spcAft>
                <a:spcPts val="0"/>
              </a:spcAft>
            </a:pPr>
            <a:r>
              <a:rPr lang="es-ES" sz="1800" b="1" dirty="0">
                <a:solidFill>
                  <a:srgbClr val="7F0055"/>
                </a:solidFill>
                <a:effectLst/>
                <a:latin typeface="Courier New" panose="02070309020205020404" pitchFamily="49" charset="0"/>
              </a:rPr>
              <a:t>default</a:t>
            </a:r>
            <a:r>
              <a:rPr lang="es-ES" sz="1800" dirty="0">
                <a:solidFill>
                  <a:srgbClr val="000000"/>
                </a:solidFill>
                <a:effectLst/>
                <a:latin typeface="Courier New" panose="02070309020205020404" pitchFamily="49" charset="0"/>
              </a:rPr>
              <a:t> </a:t>
            </a:r>
            <a:r>
              <a:rPr lang="es-ES" dirty="0"/>
              <a:t> -&gt;</a:t>
            </a:r>
            <a:r>
              <a:rPr lang="es-ES" sz="1800" dirty="0">
                <a:solidFill>
                  <a:srgbClr val="000000"/>
                </a:solidFill>
                <a:effectLst/>
                <a:latin typeface="Courier New" panose="02070309020205020404" pitchFamily="49" charset="0"/>
              </a:rPr>
              <a:t>:</a:t>
            </a:r>
            <a:r>
              <a:rPr lang="es-ES" dirty="0"/>
              <a:t>“desconocido“;</a:t>
            </a:r>
            <a:endParaRPr lang="es-ES" sz="1800" dirty="0">
              <a:solidFill>
                <a:srgbClr val="000000"/>
              </a:solidFill>
              <a:effectLst/>
              <a:latin typeface="Courier New" panose="02070309020205020404" pitchFamily="49" charset="0"/>
            </a:endParaRPr>
          </a:p>
          <a:p>
            <a:pPr marL="0" marR="0">
              <a:spcBef>
                <a:spcPts val="0"/>
              </a:spcBef>
              <a:spcAft>
                <a:spcPts val="0"/>
              </a:spcAft>
            </a:pPr>
            <a:r>
              <a:rPr lang="es-ES" sz="1800" dirty="0">
                <a:solidFill>
                  <a:srgbClr val="000000"/>
                </a:solidFill>
                <a:effectLst/>
                <a:latin typeface="Courier New" panose="02070309020205020404" pitchFamily="49" charset="0"/>
              </a:rPr>
              <a:t>}</a:t>
            </a:r>
          </a:p>
          <a:p>
            <a:pPr marL="0" marR="0">
              <a:spcBef>
                <a:spcPts val="0"/>
              </a:spcBef>
              <a:spcAft>
                <a:spcPts val="0"/>
              </a:spcAft>
            </a:pPr>
            <a:endParaRPr lang="es-ES" sz="180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42627253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2683A-C452-D580-395B-6028526B2C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07705F-E017-E1E5-4CEB-2CB58452B02A}"/>
              </a:ext>
            </a:extLst>
          </p:cNvPr>
          <p:cNvSpPr>
            <a:spLocks noGrp="1"/>
          </p:cNvSpPr>
          <p:nvPr>
            <p:ph type="title"/>
          </p:nvPr>
        </p:nvSpPr>
        <p:spPr/>
        <p:txBody>
          <a:bodyPr/>
          <a:lstStyle/>
          <a:p>
            <a:r>
              <a:rPr lang="es-ES" dirty="0"/>
              <a:t>Sentencias de bucle</a:t>
            </a:r>
          </a:p>
        </p:txBody>
      </p:sp>
      <p:sp>
        <p:nvSpPr>
          <p:cNvPr id="3" name="Marcador de contenido 2">
            <a:extLst>
              <a:ext uri="{FF2B5EF4-FFF2-40B4-BE49-F238E27FC236}">
                <a16:creationId xmlns:a16="http://schemas.microsoft.com/office/drawing/2014/main" id="{2E906D2A-6676-0367-A0FF-274A9CEC3454}"/>
              </a:ext>
            </a:extLst>
          </p:cNvPr>
          <p:cNvSpPr>
            <a:spLocks noGrp="1"/>
          </p:cNvSpPr>
          <p:nvPr>
            <p:ph idx="1"/>
          </p:nvPr>
        </p:nvSpPr>
        <p:spPr/>
        <p:txBody>
          <a:bodyPr/>
          <a:lstStyle/>
          <a:p>
            <a:pPr lvl="1"/>
            <a:endParaRPr lang="es-ES" dirty="0"/>
          </a:p>
          <a:p>
            <a:pPr lvl="1"/>
            <a:r>
              <a:rPr lang="es-ES" dirty="0"/>
              <a:t>Permiten ejecutar de manera repetitiva un fragmento de código</a:t>
            </a:r>
          </a:p>
          <a:p>
            <a:pPr lvl="1"/>
            <a:endParaRPr lang="es-ES" dirty="0"/>
          </a:p>
          <a:p>
            <a:pPr lvl="1"/>
            <a:r>
              <a:rPr lang="es-ES" dirty="0"/>
              <a:t>while</a:t>
            </a:r>
          </a:p>
          <a:p>
            <a:pPr lvl="1"/>
            <a:r>
              <a:rPr lang="es-ES" dirty="0"/>
              <a:t>do-while</a:t>
            </a:r>
          </a:p>
          <a:p>
            <a:pPr lvl="1"/>
            <a:r>
              <a:rPr lang="es-ES" dirty="0"/>
              <a:t>for</a:t>
            </a:r>
          </a:p>
          <a:p>
            <a:pPr lvl="1"/>
            <a:r>
              <a:rPr lang="es-ES" dirty="0"/>
              <a:t>for enhanced (for mejorado o for-</a:t>
            </a:r>
            <a:r>
              <a:rPr lang="es-ES" dirty="0" err="1"/>
              <a:t>each</a:t>
            </a:r>
            <a:r>
              <a:rPr lang="es-ES" dirty="0"/>
              <a:t>)</a:t>
            </a:r>
          </a:p>
          <a:p>
            <a:pPr lvl="1"/>
            <a:endParaRPr lang="es-ES" dirty="0"/>
          </a:p>
        </p:txBody>
      </p:sp>
    </p:spTree>
    <p:extLst>
      <p:ext uri="{BB962C8B-B14F-4D97-AF65-F5344CB8AC3E}">
        <p14:creationId xmlns:p14="http://schemas.microsoft.com/office/powerpoint/2010/main" val="29930566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23E8F-9E37-4C7B-2A47-9500BAAF0E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C327A1-E835-1FED-9031-20E97FD78077}"/>
              </a:ext>
            </a:extLst>
          </p:cNvPr>
          <p:cNvSpPr>
            <a:spLocks noGrp="1"/>
          </p:cNvSpPr>
          <p:nvPr>
            <p:ph type="title"/>
          </p:nvPr>
        </p:nvSpPr>
        <p:spPr/>
        <p:txBody>
          <a:bodyPr/>
          <a:lstStyle/>
          <a:p>
            <a:r>
              <a:rPr lang="es-ES" dirty="0"/>
              <a:t>while</a:t>
            </a:r>
          </a:p>
        </p:txBody>
      </p:sp>
      <p:sp>
        <p:nvSpPr>
          <p:cNvPr id="3" name="Marcador de contenido 2">
            <a:extLst>
              <a:ext uri="{FF2B5EF4-FFF2-40B4-BE49-F238E27FC236}">
                <a16:creationId xmlns:a16="http://schemas.microsoft.com/office/drawing/2014/main" id="{D59805C0-11E9-1AF0-D3A2-D9A3D15951BC}"/>
              </a:ext>
            </a:extLst>
          </p:cNvPr>
          <p:cNvSpPr>
            <a:spLocks noGrp="1"/>
          </p:cNvSpPr>
          <p:nvPr>
            <p:ph idx="1"/>
          </p:nvPr>
        </p:nvSpPr>
        <p:spPr/>
        <p:txBody>
          <a:bodyPr>
            <a:normAutofit/>
          </a:bodyPr>
          <a:lstStyle/>
          <a:p>
            <a:pPr lvl="1"/>
            <a:endParaRPr lang="es-ES" dirty="0"/>
          </a:p>
          <a:p>
            <a:pPr lvl="1"/>
            <a:r>
              <a:rPr lang="es-ES" dirty="0"/>
              <a:t>Mientras que la condición sea verdadera se repetirá el código dentro del bloque while. </a:t>
            </a:r>
          </a:p>
          <a:p>
            <a:pPr lvl="1"/>
            <a:endParaRPr lang="es-ES" dirty="0"/>
          </a:p>
          <a:p>
            <a:pPr lvl="1"/>
            <a:r>
              <a:rPr lang="es-ES" dirty="0"/>
              <a:t>Sintaxis</a:t>
            </a:r>
          </a:p>
          <a:p>
            <a:pPr lvl="1"/>
            <a:endParaRPr lang="es-ES" dirty="0"/>
          </a:p>
          <a:p>
            <a:pPr marL="201168" lvl="1" indent="0">
              <a:buNone/>
            </a:pPr>
            <a:r>
              <a:rPr lang="es-ES" dirty="0"/>
              <a:t>     while (condicion){</a:t>
            </a:r>
          </a:p>
          <a:p>
            <a:pPr marL="201168" lvl="1" indent="0">
              <a:buNone/>
            </a:pPr>
            <a:r>
              <a:rPr lang="es-ES" dirty="0"/>
              <a:t>	sentencias;</a:t>
            </a:r>
          </a:p>
          <a:p>
            <a:pPr marL="201168" lvl="1" indent="0">
              <a:buNone/>
            </a:pPr>
            <a:r>
              <a:rPr lang="es-ES" dirty="0"/>
              <a:t>	}</a:t>
            </a:r>
          </a:p>
          <a:p>
            <a:pPr marL="0" marR="0">
              <a:spcBef>
                <a:spcPts val="0"/>
              </a:spcBef>
              <a:spcAft>
                <a:spcPts val="0"/>
              </a:spcAft>
            </a:pPr>
            <a:endParaRPr lang="es-ES" sz="1800" dirty="0">
              <a:solidFill>
                <a:srgbClr val="000000"/>
              </a:solidFill>
              <a:latin typeface="Courier New" panose="02070309020205020404" pitchFamily="49" charset="0"/>
            </a:endParaRPr>
          </a:p>
          <a:p>
            <a:pPr marL="0" marR="0">
              <a:spcBef>
                <a:spcPts val="0"/>
              </a:spcBef>
              <a:spcAft>
                <a:spcPts val="0"/>
              </a:spcAft>
            </a:pPr>
            <a:endParaRPr lang="es-ES" sz="1800" dirty="0">
              <a:solidFill>
                <a:srgbClr val="000000"/>
              </a:solidFill>
              <a:effectLst/>
              <a:latin typeface="Courier New" panose="02070309020205020404" pitchFamily="49" charset="0"/>
            </a:endParaRPr>
          </a:p>
          <a:p>
            <a:pPr lvl="1"/>
            <a:endParaRPr lang="es-ES" dirty="0"/>
          </a:p>
        </p:txBody>
      </p:sp>
    </p:spTree>
    <p:extLst>
      <p:ext uri="{BB962C8B-B14F-4D97-AF65-F5344CB8AC3E}">
        <p14:creationId xmlns:p14="http://schemas.microsoft.com/office/powerpoint/2010/main" val="32529015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23E8F-9E37-4C7B-2A47-9500BAAF0E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C327A1-E835-1FED-9031-20E97FD78077}"/>
              </a:ext>
            </a:extLst>
          </p:cNvPr>
          <p:cNvSpPr>
            <a:spLocks noGrp="1"/>
          </p:cNvSpPr>
          <p:nvPr>
            <p:ph type="title"/>
          </p:nvPr>
        </p:nvSpPr>
        <p:spPr/>
        <p:txBody>
          <a:bodyPr/>
          <a:lstStyle/>
          <a:p>
            <a:r>
              <a:rPr lang="es-ES" dirty="0"/>
              <a:t>while – digrama de flujo</a:t>
            </a:r>
          </a:p>
        </p:txBody>
      </p:sp>
      <p:sp>
        <p:nvSpPr>
          <p:cNvPr id="3" name="Marcador de contenido 2">
            <a:extLst>
              <a:ext uri="{FF2B5EF4-FFF2-40B4-BE49-F238E27FC236}">
                <a16:creationId xmlns:a16="http://schemas.microsoft.com/office/drawing/2014/main" id="{D59805C0-11E9-1AF0-D3A2-D9A3D15951BC}"/>
              </a:ext>
            </a:extLst>
          </p:cNvPr>
          <p:cNvSpPr>
            <a:spLocks noGrp="1"/>
          </p:cNvSpPr>
          <p:nvPr>
            <p:ph idx="1"/>
          </p:nvPr>
        </p:nvSpPr>
        <p:spPr/>
        <p:txBody>
          <a:bodyPr>
            <a:normAutofit/>
          </a:bodyPr>
          <a:lstStyle/>
          <a:p>
            <a:pPr lvl="1"/>
            <a:endParaRPr lang="es-ES" dirty="0"/>
          </a:p>
          <a:p>
            <a:pPr marL="201168" lvl="1" indent="0">
              <a:buNone/>
            </a:pPr>
            <a:endParaRPr lang="es-ES" dirty="0"/>
          </a:p>
        </p:txBody>
      </p:sp>
      <p:grpSp>
        <p:nvGrpSpPr>
          <p:cNvPr id="33" name="Grupo 32"/>
          <p:cNvGrpSpPr/>
          <p:nvPr/>
        </p:nvGrpSpPr>
        <p:grpSpPr>
          <a:xfrm>
            <a:off x="2135889" y="2165071"/>
            <a:ext cx="4327081" cy="3640215"/>
            <a:chOff x="2135889" y="2165071"/>
            <a:chExt cx="4327081" cy="3640215"/>
          </a:xfrm>
        </p:grpSpPr>
        <p:sp>
          <p:nvSpPr>
            <p:cNvPr id="5" name="Diagrama de flujo: decisión 3">
              <a:extLst>
                <a:ext uri="{FF2B5EF4-FFF2-40B4-BE49-F238E27FC236}">
                  <a16:creationId xmlns:a16="http://schemas.microsoft.com/office/drawing/2014/main" id="{56F73811-0A7A-C0C3-C748-F6FDABEB08DD}"/>
                </a:ext>
              </a:extLst>
            </p:cNvPr>
            <p:cNvSpPr/>
            <p:nvPr/>
          </p:nvSpPr>
          <p:spPr>
            <a:xfrm>
              <a:off x="3631720" y="2480017"/>
              <a:ext cx="1319841" cy="974785"/>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sz="1600" dirty="0"/>
            </a:p>
          </p:txBody>
        </p:sp>
        <p:sp>
          <p:nvSpPr>
            <p:cNvPr id="6" name="CuadroTexto 5">
              <a:extLst>
                <a:ext uri="{FF2B5EF4-FFF2-40B4-BE49-F238E27FC236}">
                  <a16:creationId xmlns:a16="http://schemas.microsoft.com/office/drawing/2014/main" id="{2E5E3491-D462-3EA6-ABC7-8291F68121F2}"/>
                </a:ext>
              </a:extLst>
            </p:cNvPr>
            <p:cNvSpPr txBox="1"/>
            <p:nvPr/>
          </p:nvSpPr>
          <p:spPr>
            <a:xfrm>
              <a:off x="3664408" y="2747843"/>
              <a:ext cx="1483743" cy="369332"/>
            </a:xfrm>
            <a:prstGeom prst="rect">
              <a:avLst/>
            </a:prstGeom>
            <a:noFill/>
          </p:spPr>
          <p:txBody>
            <a:bodyPr wrap="square" rtlCol="0">
              <a:spAutoFit/>
            </a:bodyPr>
            <a:lstStyle/>
            <a:p>
              <a:r>
                <a:rPr lang="es-ES" dirty="0"/>
                <a:t>condición</a:t>
              </a:r>
            </a:p>
          </p:txBody>
        </p:sp>
        <p:cxnSp>
          <p:nvCxnSpPr>
            <p:cNvPr id="7" name="Conector recto de flecha 6">
              <a:extLst>
                <a:ext uri="{FF2B5EF4-FFF2-40B4-BE49-F238E27FC236}">
                  <a16:creationId xmlns:a16="http://schemas.microsoft.com/office/drawing/2014/main" id="{31117E8F-B6C6-3F9A-5A7F-65412F362373}"/>
                </a:ext>
              </a:extLst>
            </p:cNvPr>
            <p:cNvCxnSpPr>
              <a:cxnSpLocks/>
            </p:cNvCxnSpPr>
            <p:nvPr/>
          </p:nvCxnSpPr>
          <p:spPr>
            <a:xfrm>
              <a:off x="4291641" y="2165071"/>
              <a:ext cx="0" cy="3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00452E24-944F-6C4B-217D-ADADDA0E9F65}"/>
                </a:ext>
              </a:extLst>
            </p:cNvPr>
            <p:cNvCxnSpPr>
              <a:cxnSpLocks/>
            </p:cNvCxnSpPr>
            <p:nvPr/>
          </p:nvCxnSpPr>
          <p:spPr>
            <a:xfrm>
              <a:off x="4283449" y="5474211"/>
              <a:ext cx="0" cy="33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AF116F26-B1A3-0EDD-5B6B-BE7F6C26A9E1}"/>
                </a:ext>
              </a:extLst>
            </p:cNvPr>
            <p:cNvCxnSpPr>
              <a:cxnSpLocks/>
            </p:cNvCxnSpPr>
            <p:nvPr/>
          </p:nvCxnSpPr>
          <p:spPr>
            <a:xfrm>
              <a:off x="5988595" y="2979175"/>
              <a:ext cx="0" cy="249503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82A04A21-0007-9A6C-7CB6-9866815E3E57}"/>
                </a:ext>
              </a:extLst>
            </p:cNvPr>
            <p:cNvCxnSpPr>
              <a:cxnSpLocks/>
            </p:cNvCxnSpPr>
            <p:nvPr/>
          </p:nvCxnSpPr>
          <p:spPr>
            <a:xfrm flipH="1">
              <a:off x="4958935" y="2971801"/>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412BD7F2-6619-0355-51F8-FFE6B973809C}"/>
                </a:ext>
              </a:extLst>
            </p:cNvPr>
            <p:cNvCxnSpPr>
              <a:cxnSpLocks/>
            </p:cNvCxnSpPr>
            <p:nvPr/>
          </p:nvCxnSpPr>
          <p:spPr>
            <a:xfrm flipH="1">
              <a:off x="4287615" y="5466837"/>
              <a:ext cx="1693606" cy="737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66BD2149-2D83-24AF-3818-219CD7308A89}"/>
                </a:ext>
              </a:extLst>
            </p:cNvPr>
            <p:cNvSpPr txBox="1"/>
            <p:nvPr/>
          </p:nvSpPr>
          <p:spPr>
            <a:xfrm>
              <a:off x="4979227" y="2609843"/>
              <a:ext cx="1483743" cy="369332"/>
            </a:xfrm>
            <a:prstGeom prst="rect">
              <a:avLst/>
            </a:prstGeom>
            <a:noFill/>
          </p:spPr>
          <p:txBody>
            <a:bodyPr wrap="square" rtlCol="0">
              <a:spAutoFit/>
            </a:bodyPr>
            <a:lstStyle/>
            <a:p>
              <a:r>
                <a:rPr lang="es-ES" dirty="0"/>
                <a:t>falsa</a:t>
              </a:r>
            </a:p>
          </p:txBody>
        </p:sp>
        <p:sp>
          <p:nvSpPr>
            <p:cNvPr id="13" name="CuadroTexto 12">
              <a:extLst>
                <a:ext uri="{FF2B5EF4-FFF2-40B4-BE49-F238E27FC236}">
                  <a16:creationId xmlns:a16="http://schemas.microsoft.com/office/drawing/2014/main" id="{B862C4DC-761B-C9B2-B13C-E3F487A04E8F}"/>
                </a:ext>
              </a:extLst>
            </p:cNvPr>
            <p:cNvSpPr txBox="1"/>
            <p:nvPr/>
          </p:nvSpPr>
          <p:spPr>
            <a:xfrm>
              <a:off x="3223043" y="3371095"/>
              <a:ext cx="1483743" cy="369332"/>
            </a:xfrm>
            <a:prstGeom prst="rect">
              <a:avLst/>
            </a:prstGeom>
            <a:noFill/>
          </p:spPr>
          <p:txBody>
            <a:bodyPr wrap="square" rtlCol="0">
              <a:spAutoFit/>
            </a:bodyPr>
            <a:lstStyle/>
            <a:p>
              <a:r>
                <a:rPr lang="es-ES" dirty="0"/>
                <a:t>verdadera</a:t>
              </a:r>
            </a:p>
          </p:txBody>
        </p:sp>
        <p:cxnSp>
          <p:nvCxnSpPr>
            <p:cNvPr id="14" name="Conector recto de flecha 13">
              <a:extLst>
                <a:ext uri="{FF2B5EF4-FFF2-40B4-BE49-F238E27FC236}">
                  <a16:creationId xmlns:a16="http://schemas.microsoft.com/office/drawing/2014/main" id="{CAFAB8C1-260A-F882-F612-332CBC355709}"/>
                </a:ext>
              </a:extLst>
            </p:cNvPr>
            <p:cNvCxnSpPr>
              <a:cxnSpLocks/>
            </p:cNvCxnSpPr>
            <p:nvPr/>
          </p:nvCxnSpPr>
          <p:spPr>
            <a:xfrm>
              <a:off x="2135889" y="2323981"/>
              <a:ext cx="0" cy="282523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B1CEF7A8-2272-B95E-2EF7-D3C4DD7A3725}"/>
                </a:ext>
              </a:extLst>
            </p:cNvPr>
            <p:cNvCxnSpPr>
              <a:cxnSpLocks/>
            </p:cNvCxnSpPr>
            <p:nvPr/>
          </p:nvCxnSpPr>
          <p:spPr>
            <a:xfrm flipH="1">
              <a:off x="2137807" y="2327560"/>
              <a:ext cx="2153833"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Diagrama de flujo: proceso 4">
              <a:extLst>
                <a:ext uri="{FF2B5EF4-FFF2-40B4-BE49-F238E27FC236}">
                  <a16:creationId xmlns:a16="http://schemas.microsoft.com/office/drawing/2014/main" id="{4E7E8C08-A014-2422-0AB2-09CAC63ADF3C}"/>
                </a:ext>
              </a:extLst>
            </p:cNvPr>
            <p:cNvSpPr/>
            <p:nvPr/>
          </p:nvSpPr>
          <p:spPr>
            <a:xfrm>
              <a:off x="3561901" y="3786543"/>
              <a:ext cx="1388853" cy="974785"/>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Bloque de sentencias verdadero</a:t>
              </a:r>
            </a:p>
          </p:txBody>
        </p:sp>
        <p:cxnSp>
          <p:nvCxnSpPr>
            <p:cNvPr id="19" name="Conector recto de flecha 18">
              <a:extLst>
                <a:ext uri="{FF2B5EF4-FFF2-40B4-BE49-F238E27FC236}">
                  <a16:creationId xmlns:a16="http://schemas.microsoft.com/office/drawing/2014/main" id="{B1CEF7A8-2272-B95E-2EF7-D3C4DD7A3725}"/>
                </a:ext>
              </a:extLst>
            </p:cNvPr>
            <p:cNvCxnSpPr>
              <a:cxnSpLocks/>
            </p:cNvCxnSpPr>
            <p:nvPr/>
          </p:nvCxnSpPr>
          <p:spPr>
            <a:xfrm flipH="1">
              <a:off x="2135889" y="5176776"/>
              <a:ext cx="2174308"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31117E8F-B6C6-3F9A-5A7F-65412F362373}"/>
                </a:ext>
              </a:extLst>
            </p:cNvPr>
            <p:cNvCxnSpPr>
              <a:cxnSpLocks/>
            </p:cNvCxnSpPr>
            <p:nvPr/>
          </p:nvCxnSpPr>
          <p:spPr>
            <a:xfrm>
              <a:off x="4291641" y="4761328"/>
              <a:ext cx="0" cy="415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31"/>
            <p:cNvCxnSpPr>
              <a:stCxn id="5" idx="2"/>
            </p:cNvCxnSpPr>
            <p:nvPr/>
          </p:nvCxnSpPr>
          <p:spPr>
            <a:xfrm flipH="1">
              <a:off x="4291640" y="3454802"/>
              <a:ext cx="1" cy="33174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36944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032C1-9C3F-EDE6-F13B-11A80F78C30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DF7F0B-232D-A94F-9EBE-E5BC6723AB10}"/>
              </a:ext>
            </a:extLst>
          </p:cNvPr>
          <p:cNvSpPr>
            <a:spLocks noGrp="1"/>
          </p:cNvSpPr>
          <p:nvPr>
            <p:ph type="title"/>
          </p:nvPr>
        </p:nvSpPr>
        <p:spPr/>
        <p:txBody>
          <a:bodyPr/>
          <a:lstStyle/>
          <a:p>
            <a:r>
              <a:rPr lang="es-ES" dirty="0"/>
              <a:t>while</a:t>
            </a:r>
          </a:p>
        </p:txBody>
      </p:sp>
      <p:sp>
        <p:nvSpPr>
          <p:cNvPr id="3" name="Marcador de contenido 2">
            <a:extLst>
              <a:ext uri="{FF2B5EF4-FFF2-40B4-BE49-F238E27FC236}">
                <a16:creationId xmlns:a16="http://schemas.microsoft.com/office/drawing/2014/main" id="{62C0DB4D-808B-F34E-8C93-548187DA220C}"/>
              </a:ext>
            </a:extLst>
          </p:cNvPr>
          <p:cNvSpPr>
            <a:spLocks noGrp="1"/>
          </p:cNvSpPr>
          <p:nvPr>
            <p:ph idx="1"/>
          </p:nvPr>
        </p:nvSpPr>
        <p:spPr/>
        <p:txBody>
          <a:bodyPr>
            <a:normAutofit/>
          </a:bodyPr>
          <a:lstStyle/>
          <a:p>
            <a:pPr lvl="1"/>
            <a:endParaRPr lang="es-ES" dirty="0"/>
          </a:p>
          <a:p>
            <a:pPr lvl="1"/>
            <a:r>
              <a:rPr lang="es-ES" dirty="0"/>
              <a:t>Ejemplo 1</a:t>
            </a:r>
          </a:p>
          <a:p>
            <a:pPr lvl="1"/>
            <a:endParaRPr lang="es-ES" dirty="0"/>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=10;</a:t>
            </a:r>
          </a:p>
          <a:p>
            <a:pPr marL="0" marR="0" indent="0">
              <a:spcBef>
                <a:spcPts val="0"/>
              </a:spcBef>
              <a:spcAft>
                <a:spcPts val="0"/>
              </a:spcAft>
              <a:buNone/>
            </a:pPr>
            <a:r>
              <a:rPr lang="es-ES" sz="1800" b="1" dirty="0">
                <a:solidFill>
                  <a:srgbClr val="7F0055"/>
                </a:solidFill>
                <a:effectLst/>
                <a:latin typeface="Courier New" panose="02070309020205020404" pitchFamily="49" charset="0"/>
              </a:rPr>
              <a:t>while</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&lt;20)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a:t>
            </a:r>
            <a:r>
              <a:rPr lang="es-ES" sz="1800" dirty="0">
                <a:solidFill>
                  <a:srgbClr val="2A00FF"/>
                </a:solidFill>
                <a:effectLst/>
                <a:latin typeface="Courier New" panose="02070309020205020404" pitchFamily="49" charset="0"/>
              </a:rPr>
              <a:t>"El valor de x es: "</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6A3E3E"/>
                </a:solidFill>
                <a:effectLst/>
                <a:latin typeface="Courier New" panose="02070309020205020404" pitchFamily="49" charset="0"/>
              </a:rPr>
              <a:t>     // x</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a:t>
            </a:r>
            <a:r>
              <a:rPr lang="es-ES" sz="1800" dirty="0">
                <a:solidFill>
                  <a:srgbClr val="2A00FF"/>
                </a:solidFill>
                <a:effectLst/>
                <a:latin typeface="Courier New" panose="02070309020205020404" pitchFamily="49" charset="0"/>
              </a:rPr>
              <a:t>"\n"</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a:t>
            </a:r>
          </a:p>
          <a:p>
            <a:pPr marL="0" marR="0">
              <a:spcBef>
                <a:spcPts val="0"/>
              </a:spcBef>
              <a:spcAft>
                <a:spcPts val="0"/>
              </a:spcAft>
            </a:pPr>
            <a:endParaRPr lang="es-ES" sz="1800" dirty="0">
              <a:solidFill>
                <a:srgbClr val="000000"/>
              </a:solidFill>
              <a:latin typeface="Courier New" panose="02070309020205020404" pitchFamily="49" charset="0"/>
            </a:endParaRPr>
          </a:p>
          <a:p>
            <a:pPr marL="0" marR="0">
              <a:spcBef>
                <a:spcPts val="0"/>
              </a:spcBef>
              <a:spcAft>
                <a:spcPts val="0"/>
              </a:spcAft>
            </a:pPr>
            <a:endParaRPr lang="es-ES" sz="1800" dirty="0">
              <a:solidFill>
                <a:srgbClr val="000000"/>
              </a:solidFill>
              <a:effectLst/>
              <a:latin typeface="Courier New" panose="02070309020205020404" pitchFamily="49" charset="0"/>
            </a:endParaRPr>
          </a:p>
          <a:p>
            <a:pPr lvl="1"/>
            <a:endParaRPr lang="es-ES" dirty="0"/>
          </a:p>
        </p:txBody>
      </p:sp>
    </p:spTree>
    <p:extLst>
      <p:ext uri="{BB962C8B-B14F-4D97-AF65-F5344CB8AC3E}">
        <p14:creationId xmlns:p14="http://schemas.microsoft.com/office/powerpoint/2010/main" val="33017724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1106E-12DC-563B-0ED3-AA034F112BD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4EF394E-AC6E-593F-AB84-F27837DC79CF}"/>
              </a:ext>
            </a:extLst>
          </p:cNvPr>
          <p:cNvSpPr>
            <a:spLocks noGrp="1"/>
          </p:cNvSpPr>
          <p:nvPr>
            <p:ph type="title"/>
          </p:nvPr>
        </p:nvSpPr>
        <p:spPr/>
        <p:txBody>
          <a:bodyPr/>
          <a:lstStyle/>
          <a:p>
            <a:r>
              <a:rPr lang="es-ES" dirty="0"/>
              <a:t>while</a:t>
            </a:r>
          </a:p>
        </p:txBody>
      </p:sp>
      <p:sp>
        <p:nvSpPr>
          <p:cNvPr id="3" name="Marcador de contenido 2">
            <a:extLst>
              <a:ext uri="{FF2B5EF4-FFF2-40B4-BE49-F238E27FC236}">
                <a16:creationId xmlns:a16="http://schemas.microsoft.com/office/drawing/2014/main" id="{D48AF822-C455-EC0E-DB8E-57540406D98B}"/>
              </a:ext>
            </a:extLst>
          </p:cNvPr>
          <p:cNvSpPr>
            <a:spLocks noGrp="1"/>
          </p:cNvSpPr>
          <p:nvPr>
            <p:ph idx="1"/>
          </p:nvPr>
        </p:nvSpPr>
        <p:spPr/>
        <p:txBody>
          <a:bodyPr>
            <a:normAutofit lnSpcReduction="10000"/>
          </a:bodyPr>
          <a:lstStyle/>
          <a:p>
            <a:pPr lvl="1"/>
            <a:endParaRPr lang="es-ES" dirty="0"/>
          </a:p>
          <a:p>
            <a:pPr lvl="1"/>
            <a:r>
              <a:rPr lang="es-ES" dirty="0"/>
              <a:t>Ejemplo 2</a:t>
            </a:r>
            <a:endParaRPr lang="es-ES" sz="1800" dirty="0">
              <a:solidFill>
                <a:srgbClr val="000000"/>
              </a:solidFill>
              <a:latin typeface="Courier New" panose="02070309020205020404" pitchFamily="49" charset="0"/>
            </a:endParaRPr>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=10;</a:t>
            </a:r>
          </a:p>
          <a:p>
            <a:pPr marL="0" marR="0" indent="0">
              <a:spcBef>
                <a:spcPts val="0"/>
              </a:spcBef>
              <a:spcAft>
                <a:spcPts val="0"/>
              </a:spcAft>
              <a:buNone/>
            </a:pPr>
            <a:r>
              <a:rPr lang="es-ES" sz="1800" b="1" dirty="0">
                <a:solidFill>
                  <a:srgbClr val="7F0055"/>
                </a:solidFill>
                <a:effectLst/>
                <a:latin typeface="Courier New" panose="02070309020205020404" pitchFamily="49" charset="0"/>
              </a:rPr>
              <a:t>while</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&lt;20)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a:t>
            </a:r>
            <a:r>
              <a:rPr lang="es-ES" sz="1800" dirty="0">
                <a:solidFill>
                  <a:srgbClr val="2A00FF"/>
                </a:solidFill>
                <a:effectLst/>
                <a:latin typeface="Courier New" panose="02070309020205020404" pitchFamily="49" charset="0"/>
              </a:rPr>
              <a:t>"El valor de x es: "</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6A3E3E"/>
                </a:solidFill>
                <a:effectLst/>
                <a:latin typeface="Courier New" panose="02070309020205020404" pitchFamily="49" charset="0"/>
              </a:rPr>
              <a:t>      </a:t>
            </a:r>
            <a:r>
              <a:rPr lang="es-ES" sz="1800" dirty="0">
                <a:solidFill>
                  <a:srgbClr val="000000"/>
                </a:solidFill>
                <a:effectLst/>
                <a:latin typeface="Courier New" panose="02070309020205020404" pitchFamily="49" charset="0"/>
              </a:rPr>
              <a:t>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a:t>
            </a:r>
            <a:r>
              <a:rPr lang="es-ES" sz="1800" dirty="0">
                <a:solidFill>
                  <a:srgbClr val="2A00FF"/>
                </a:solidFill>
                <a:effectLst/>
                <a:latin typeface="Courier New" panose="02070309020205020404" pitchFamily="49" charset="0"/>
              </a:rPr>
              <a:t>"\n"</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a:t>
            </a:r>
          </a:p>
          <a:p>
            <a:pPr marL="0" marR="0">
              <a:spcBef>
                <a:spcPts val="0"/>
              </a:spcBef>
              <a:spcAft>
                <a:spcPts val="0"/>
              </a:spcAft>
            </a:pPr>
            <a:endParaRPr lang="es-ES" sz="1800" dirty="0">
              <a:solidFill>
                <a:srgbClr val="000000"/>
              </a:solidFill>
              <a:effectLst/>
              <a:latin typeface="Courier New" panose="02070309020205020404" pitchFamily="49" charset="0"/>
            </a:endParaRPr>
          </a:p>
          <a:p>
            <a:pPr lvl="1"/>
            <a:r>
              <a:rPr lang="es-ES" dirty="0"/>
              <a:t>Ejemplo 3</a:t>
            </a:r>
            <a:endParaRPr lang="es-ES" sz="1800" dirty="0">
              <a:solidFill>
                <a:srgbClr val="000000"/>
              </a:solidFill>
              <a:latin typeface="Courier New" panose="02070309020205020404" pitchFamily="49" charset="0"/>
            </a:endParaRPr>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=10;</a:t>
            </a:r>
          </a:p>
          <a:p>
            <a:pPr marL="0" marR="0" indent="0">
              <a:spcBef>
                <a:spcPts val="0"/>
              </a:spcBef>
              <a:spcAft>
                <a:spcPts val="0"/>
              </a:spcAft>
              <a:buNone/>
            </a:pPr>
            <a:r>
              <a:rPr lang="es-ES" sz="1800" b="1" dirty="0">
                <a:solidFill>
                  <a:srgbClr val="7F0055"/>
                </a:solidFill>
                <a:effectLst/>
                <a:latin typeface="Courier New" panose="02070309020205020404" pitchFamily="49" charset="0"/>
              </a:rPr>
              <a:t>while</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++&lt;19)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a:t>
            </a:r>
            <a:r>
              <a:rPr lang="es-ES" sz="1800" dirty="0">
                <a:solidFill>
                  <a:srgbClr val="2A00FF"/>
                </a:solidFill>
                <a:effectLst/>
                <a:latin typeface="Courier New" panose="02070309020205020404" pitchFamily="49" charset="0"/>
              </a:rPr>
              <a:t>"El valor de x es: "</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a:t>
            </a:r>
            <a:r>
              <a:rPr lang="es-ES" sz="1800" dirty="0">
                <a:solidFill>
                  <a:srgbClr val="2A00FF"/>
                </a:solidFill>
                <a:effectLst/>
                <a:latin typeface="Courier New" panose="02070309020205020404" pitchFamily="49" charset="0"/>
              </a:rPr>
              <a:t>"\n"</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a:t>
            </a:r>
          </a:p>
          <a:p>
            <a:pPr lvl="1"/>
            <a:endParaRPr lang="es-ES" dirty="0"/>
          </a:p>
        </p:txBody>
      </p:sp>
    </p:spTree>
    <p:extLst>
      <p:ext uri="{BB962C8B-B14F-4D97-AF65-F5344CB8AC3E}">
        <p14:creationId xmlns:p14="http://schemas.microsoft.com/office/powerpoint/2010/main" val="1746459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9C97B1-F677-4C82-9865-227A9B7D2400}"/>
              </a:ext>
            </a:extLst>
          </p:cNvPr>
          <p:cNvSpPr>
            <a:spLocks noGrp="1"/>
          </p:cNvSpPr>
          <p:nvPr>
            <p:ph type="title"/>
          </p:nvPr>
        </p:nvSpPr>
        <p:spPr>
          <a:xfrm>
            <a:off x="628650" y="624110"/>
            <a:ext cx="10875961" cy="1280890"/>
          </a:xfrm>
        </p:spPr>
        <p:txBody>
          <a:bodyPr vert="horz" lIns="91440" tIns="45720" rIns="91440" bIns="45720" rtlCol="0" anchor="ctr">
            <a:normAutofit/>
          </a:bodyPr>
          <a:lstStyle>
            <a:defPPr>
              <a:defRPr lang="es-ES"/>
            </a:defPPr>
          </a:lstStyle>
          <a:p>
            <a:pPr rtl="0"/>
            <a:r>
              <a:rPr lang="es-ES" dirty="0">
                <a:solidFill>
                  <a:schemeClr val="bg2">
                    <a:lumMod val="50000"/>
                  </a:schemeClr>
                </a:solidFill>
              </a:rPr>
              <a:t>Configurar el entorno</a:t>
            </a:r>
          </a:p>
        </p:txBody>
      </p:sp>
      <p:graphicFrame>
        <p:nvGraphicFramePr>
          <p:cNvPr id="37" name="Marcador de contenido 4" descr="Marcador de SmartArt">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338001452"/>
              </p:ext>
            </p:extLst>
          </p:nvPr>
        </p:nvGraphicFramePr>
        <p:xfrm>
          <a:off x="123825" y="1704975"/>
          <a:ext cx="12068175" cy="5153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7820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AAE2E-2A21-A870-92C7-C599BCBBE28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0B62853-02B0-EF12-059F-9A05769CBB2B}"/>
              </a:ext>
            </a:extLst>
          </p:cNvPr>
          <p:cNvSpPr>
            <a:spLocks noGrp="1"/>
          </p:cNvSpPr>
          <p:nvPr>
            <p:ph type="title"/>
          </p:nvPr>
        </p:nvSpPr>
        <p:spPr/>
        <p:txBody>
          <a:bodyPr/>
          <a:lstStyle/>
          <a:p>
            <a:r>
              <a:rPr lang="es-ES" dirty="0"/>
              <a:t>while</a:t>
            </a:r>
          </a:p>
        </p:txBody>
      </p:sp>
      <p:sp>
        <p:nvSpPr>
          <p:cNvPr id="3" name="Marcador de contenido 2">
            <a:extLst>
              <a:ext uri="{FF2B5EF4-FFF2-40B4-BE49-F238E27FC236}">
                <a16:creationId xmlns:a16="http://schemas.microsoft.com/office/drawing/2014/main" id="{EE7DCE74-3B41-F680-F0F5-3165F81B70A5}"/>
              </a:ext>
            </a:extLst>
          </p:cNvPr>
          <p:cNvSpPr>
            <a:spLocks noGrp="1"/>
          </p:cNvSpPr>
          <p:nvPr>
            <p:ph idx="1"/>
          </p:nvPr>
        </p:nvSpPr>
        <p:spPr/>
        <p:txBody>
          <a:bodyPr>
            <a:normAutofit/>
          </a:bodyPr>
          <a:lstStyle/>
          <a:p>
            <a:pPr lvl="1"/>
            <a:endParaRPr lang="es-ES" dirty="0"/>
          </a:p>
          <a:p>
            <a:pPr lvl="1"/>
            <a:r>
              <a:rPr lang="es-ES" dirty="0"/>
              <a:t>Ejemplo 4</a:t>
            </a:r>
            <a:endParaRPr lang="es-ES" sz="1800" dirty="0">
              <a:solidFill>
                <a:srgbClr val="000000"/>
              </a:solidFill>
              <a:latin typeface="Courier New" panose="02070309020205020404" pitchFamily="49" charset="0"/>
            </a:endParaRPr>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=10;</a:t>
            </a:r>
          </a:p>
          <a:p>
            <a:pPr marL="0" marR="0" indent="0">
              <a:spcBef>
                <a:spcPts val="0"/>
              </a:spcBef>
              <a:spcAft>
                <a:spcPts val="0"/>
              </a:spcAft>
              <a:buNone/>
            </a:pPr>
            <a:r>
              <a:rPr lang="es-ES" sz="1800" b="1" dirty="0">
                <a:solidFill>
                  <a:srgbClr val="7F0055"/>
                </a:solidFill>
                <a:effectLst/>
                <a:latin typeface="Courier New" panose="02070309020205020404" pitchFamily="49" charset="0"/>
              </a:rPr>
              <a:t>while</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&lt;20)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"El valor de x es: "</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a:t>
            </a:r>
          </a:p>
          <a:p>
            <a:pPr marL="0" marR="0">
              <a:spcBef>
                <a:spcPts val="0"/>
              </a:spcBef>
              <a:spcAft>
                <a:spcPts val="0"/>
              </a:spcAft>
            </a:pPr>
            <a:endParaRPr lang="es-ES" sz="1800" dirty="0">
              <a:solidFill>
                <a:srgbClr val="000000"/>
              </a:solidFill>
              <a:latin typeface="Courier New" panose="02070309020205020404" pitchFamily="49" charset="0"/>
            </a:endParaRPr>
          </a:p>
          <a:p>
            <a:pPr marL="0" marR="0">
              <a:spcBef>
                <a:spcPts val="0"/>
              </a:spcBef>
              <a:spcAft>
                <a:spcPts val="0"/>
              </a:spcAft>
            </a:pPr>
            <a:endParaRPr lang="es-ES" sz="1800" dirty="0">
              <a:solidFill>
                <a:srgbClr val="000000"/>
              </a:solidFill>
              <a:effectLst/>
              <a:latin typeface="Courier New" panose="02070309020205020404" pitchFamily="49" charset="0"/>
            </a:endParaRPr>
          </a:p>
          <a:p>
            <a:pPr marL="0" marR="0">
              <a:spcBef>
                <a:spcPts val="0"/>
              </a:spcBef>
              <a:spcAft>
                <a:spcPts val="0"/>
              </a:spcAft>
            </a:pPr>
            <a:endParaRPr lang="es-ES" sz="1800" dirty="0">
              <a:solidFill>
                <a:srgbClr val="000000"/>
              </a:solidFill>
              <a:effectLst/>
              <a:latin typeface="Courier New" panose="02070309020205020404" pitchFamily="49" charset="0"/>
            </a:endParaRPr>
          </a:p>
          <a:p>
            <a:pPr lvl="1"/>
            <a:r>
              <a:rPr lang="es-ES" dirty="0"/>
              <a:t>Se usa while cuando se quiere evaluar la condición antes de entrar al bucle. Si la condición es falsa el bucle no se ejecutará.</a:t>
            </a:r>
          </a:p>
          <a:p>
            <a:pPr marL="201168" lvl="1" indent="0">
              <a:buNone/>
            </a:pPr>
            <a:endParaRPr lang="es-ES" sz="1800" dirty="0"/>
          </a:p>
          <a:p>
            <a:pPr marL="0" marR="0">
              <a:spcBef>
                <a:spcPts val="0"/>
              </a:spcBef>
              <a:spcAft>
                <a:spcPts val="0"/>
              </a:spcAft>
            </a:pPr>
            <a:endParaRPr lang="es-ES" sz="1800" dirty="0">
              <a:solidFill>
                <a:srgbClr val="000000"/>
              </a:solidFill>
              <a:effectLst/>
              <a:latin typeface="Courier New" panose="02070309020205020404" pitchFamily="49" charset="0"/>
            </a:endParaRPr>
          </a:p>
          <a:p>
            <a:pPr marL="201168" lvl="1" indent="0">
              <a:buNone/>
            </a:pPr>
            <a:endParaRPr lang="es-ES" dirty="0"/>
          </a:p>
        </p:txBody>
      </p:sp>
    </p:spTree>
    <p:extLst>
      <p:ext uri="{BB962C8B-B14F-4D97-AF65-F5344CB8AC3E}">
        <p14:creationId xmlns:p14="http://schemas.microsoft.com/office/powerpoint/2010/main" val="42809943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E2EA7-77D0-2BD8-DF88-299C974221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60D09E3-825D-3099-930C-060BBC70B73E}"/>
              </a:ext>
            </a:extLst>
          </p:cNvPr>
          <p:cNvSpPr>
            <a:spLocks noGrp="1"/>
          </p:cNvSpPr>
          <p:nvPr>
            <p:ph type="title"/>
          </p:nvPr>
        </p:nvSpPr>
        <p:spPr/>
        <p:txBody>
          <a:bodyPr/>
          <a:lstStyle/>
          <a:p>
            <a:r>
              <a:rPr lang="es-ES" dirty="0"/>
              <a:t>do-while</a:t>
            </a:r>
          </a:p>
        </p:txBody>
      </p:sp>
      <p:sp>
        <p:nvSpPr>
          <p:cNvPr id="3" name="Marcador de contenido 2">
            <a:extLst>
              <a:ext uri="{FF2B5EF4-FFF2-40B4-BE49-F238E27FC236}">
                <a16:creationId xmlns:a16="http://schemas.microsoft.com/office/drawing/2014/main" id="{6C5DF0B0-A510-2219-227F-A64FC1726F87}"/>
              </a:ext>
            </a:extLst>
          </p:cNvPr>
          <p:cNvSpPr>
            <a:spLocks noGrp="1"/>
          </p:cNvSpPr>
          <p:nvPr>
            <p:ph idx="1"/>
          </p:nvPr>
        </p:nvSpPr>
        <p:spPr/>
        <p:txBody>
          <a:bodyPr/>
          <a:lstStyle/>
          <a:p>
            <a:pPr lvl="1">
              <a:lnSpc>
                <a:spcPct val="150000"/>
              </a:lnSpc>
            </a:pPr>
            <a:r>
              <a:rPr lang="es-ES" dirty="0"/>
              <a:t>La condición se evalúa después de ejecutar el cuerpo del bucle, lo que significa que el cuerpo del bucle se ejecutará al menos una vez, independientemente de si la condición es verdadera o falsa. </a:t>
            </a:r>
          </a:p>
          <a:p>
            <a:pPr lvl="1">
              <a:lnSpc>
                <a:spcPct val="150000"/>
              </a:lnSpc>
            </a:pPr>
            <a:endParaRPr lang="es-ES" dirty="0"/>
          </a:p>
          <a:p>
            <a:pPr lvl="1"/>
            <a:r>
              <a:rPr lang="es-ES" dirty="0"/>
              <a:t>Sintaxis</a:t>
            </a:r>
          </a:p>
          <a:p>
            <a:pPr lvl="1"/>
            <a:endParaRPr lang="es-ES" dirty="0"/>
          </a:p>
          <a:p>
            <a:pPr marL="201168" lvl="1" indent="0">
              <a:buNone/>
            </a:pPr>
            <a:r>
              <a:rPr lang="es-ES" dirty="0"/>
              <a:t>     do{</a:t>
            </a:r>
          </a:p>
          <a:p>
            <a:pPr marL="201168" lvl="1" indent="0">
              <a:buNone/>
            </a:pPr>
            <a:r>
              <a:rPr lang="es-ES" dirty="0"/>
              <a:t>	sentencias;</a:t>
            </a:r>
          </a:p>
          <a:p>
            <a:pPr marL="201168" lvl="1" indent="0">
              <a:buNone/>
            </a:pPr>
            <a:r>
              <a:rPr lang="es-ES" dirty="0"/>
              <a:t>    } while (condicion);</a:t>
            </a:r>
          </a:p>
          <a:p>
            <a:pPr lvl="1"/>
            <a:endParaRPr lang="es-ES" dirty="0"/>
          </a:p>
          <a:p>
            <a:pPr lvl="1"/>
            <a:endParaRPr lang="es-ES" dirty="0"/>
          </a:p>
        </p:txBody>
      </p:sp>
    </p:spTree>
    <p:extLst>
      <p:ext uri="{BB962C8B-B14F-4D97-AF65-F5344CB8AC3E}">
        <p14:creationId xmlns:p14="http://schemas.microsoft.com/office/powerpoint/2010/main" val="24354501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23E8F-9E37-4C7B-2A47-9500BAAF0E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C327A1-E835-1FED-9031-20E97FD78077}"/>
              </a:ext>
            </a:extLst>
          </p:cNvPr>
          <p:cNvSpPr>
            <a:spLocks noGrp="1"/>
          </p:cNvSpPr>
          <p:nvPr>
            <p:ph type="title"/>
          </p:nvPr>
        </p:nvSpPr>
        <p:spPr/>
        <p:txBody>
          <a:bodyPr/>
          <a:lstStyle/>
          <a:p>
            <a:r>
              <a:rPr lang="es-ES" dirty="0"/>
              <a:t>do-while – digrama de flujo</a:t>
            </a:r>
          </a:p>
        </p:txBody>
      </p:sp>
      <p:sp>
        <p:nvSpPr>
          <p:cNvPr id="3" name="Marcador de contenido 2">
            <a:extLst>
              <a:ext uri="{FF2B5EF4-FFF2-40B4-BE49-F238E27FC236}">
                <a16:creationId xmlns:a16="http://schemas.microsoft.com/office/drawing/2014/main" id="{D59805C0-11E9-1AF0-D3A2-D9A3D15951BC}"/>
              </a:ext>
            </a:extLst>
          </p:cNvPr>
          <p:cNvSpPr>
            <a:spLocks noGrp="1"/>
          </p:cNvSpPr>
          <p:nvPr>
            <p:ph idx="1"/>
          </p:nvPr>
        </p:nvSpPr>
        <p:spPr/>
        <p:txBody>
          <a:bodyPr>
            <a:normAutofit/>
          </a:bodyPr>
          <a:lstStyle/>
          <a:p>
            <a:pPr lvl="1"/>
            <a:endParaRPr lang="es-ES" dirty="0"/>
          </a:p>
          <a:p>
            <a:pPr marL="201168" lvl="1" indent="0">
              <a:buNone/>
            </a:pPr>
            <a:endParaRPr lang="es-ES" dirty="0"/>
          </a:p>
        </p:txBody>
      </p:sp>
      <p:sp>
        <p:nvSpPr>
          <p:cNvPr id="5" name="Diagrama de flujo: decisión 3">
            <a:extLst>
              <a:ext uri="{FF2B5EF4-FFF2-40B4-BE49-F238E27FC236}">
                <a16:creationId xmlns:a16="http://schemas.microsoft.com/office/drawing/2014/main" id="{56F73811-0A7A-C0C3-C748-F6FDABEB08DD}"/>
              </a:ext>
            </a:extLst>
          </p:cNvPr>
          <p:cNvSpPr/>
          <p:nvPr/>
        </p:nvSpPr>
        <p:spPr>
          <a:xfrm>
            <a:off x="3650276" y="3907861"/>
            <a:ext cx="1319841" cy="974785"/>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sz="1600" dirty="0"/>
          </a:p>
        </p:txBody>
      </p:sp>
      <p:sp>
        <p:nvSpPr>
          <p:cNvPr id="6" name="CuadroTexto 5">
            <a:extLst>
              <a:ext uri="{FF2B5EF4-FFF2-40B4-BE49-F238E27FC236}">
                <a16:creationId xmlns:a16="http://schemas.microsoft.com/office/drawing/2014/main" id="{2E5E3491-D462-3EA6-ABC7-8291F68121F2}"/>
              </a:ext>
            </a:extLst>
          </p:cNvPr>
          <p:cNvSpPr txBox="1"/>
          <p:nvPr/>
        </p:nvSpPr>
        <p:spPr>
          <a:xfrm>
            <a:off x="3673034" y="4203967"/>
            <a:ext cx="1483743" cy="369332"/>
          </a:xfrm>
          <a:prstGeom prst="rect">
            <a:avLst/>
          </a:prstGeom>
          <a:noFill/>
        </p:spPr>
        <p:txBody>
          <a:bodyPr wrap="square" rtlCol="0">
            <a:spAutoFit/>
          </a:bodyPr>
          <a:lstStyle/>
          <a:p>
            <a:r>
              <a:rPr lang="es-ES" dirty="0"/>
              <a:t>condición</a:t>
            </a:r>
          </a:p>
        </p:txBody>
      </p:sp>
      <p:cxnSp>
        <p:nvCxnSpPr>
          <p:cNvPr id="7" name="Conector recto de flecha 6">
            <a:extLst>
              <a:ext uri="{FF2B5EF4-FFF2-40B4-BE49-F238E27FC236}">
                <a16:creationId xmlns:a16="http://schemas.microsoft.com/office/drawing/2014/main" id="{31117E8F-B6C6-3F9A-5A7F-65412F362373}"/>
              </a:ext>
            </a:extLst>
          </p:cNvPr>
          <p:cNvCxnSpPr>
            <a:cxnSpLocks/>
          </p:cNvCxnSpPr>
          <p:nvPr/>
        </p:nvCxnSpPr>
        <p:spPr>
          <a:xfrm>
            <a:off x="4291641" y="2182005"/>
            <a:ext cx="0" cy="3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00452E24-944F-6C4B-217D-ADADDA0E9F65}"/>
              </a:ext>
            </a:extLst>
          </p:cNvPr>
          <p:cNvCxnSpPr>
            <a:cxnSpLocks/>
          </p:cNvCxnSpPr>
          <p:nvPr/>
        </p:nvCxnSpPr>
        <p:spPr>
          <a:xfrm>
            <a:off x="4341755" y="5441407"/>
            <a:ext cx="0" cy="33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AF116F26-B1A3-0EDD-5B6B-BE7F6C26A9E1}"/>
              </a:ext>
            </a:extLst>
          </p:cNvPr>
          <p:cNvCxnSpPr>
            <a:cxnSpLocks/>
          </p:cNvCxnSpPr>
          <p:nvPr/>
        </p:nvCxnSpPr>
        <p:spPr>
          <a:xfrm>
            <a:off x="5987229" y="4405885"/>
            <a:ext cx="7374" cy="103552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82A04A21-0007-9A6C-7CB6-9866815E3E57}"/>
              </a:ext>
            </a:extLst>
          </p:cNvPr>
          <p:cNvCxnSpPr>
            <a:cxnSpLocks/>
          </p:cNvCxnSpPr>
          <p:nvPr/>
        </p:nvCxnSpPr>
        <p:spPr>
          <a:xfrm flipH="1">
            <a:off x="4970117" y="4395253"/>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412BD7F2-6619-0355-51F8-FFE6B973809C}"/>
              </a:ext>
            </a:extLst>
          </p:cNvPr>
          <p:cNvCxnSpPr>
            <a:cxnSpLocks/>
          </p:cNvCxnSpPr>
          <p:nvPr/>
        </p:nvCxnSpPr>
        <p:spPr>
          <a:xfrm flipH="1">
            <a:off x="4315238" y="5424543"/>
            <a:ext cx="1693606" cy="737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862C4DC-761B-C9B2-B13C-E3F487A04E8F}"/>
              </a:ext>
            </a:extLst>
          </p:cNvPr>
          <p:cNvSpPr txBox="1"/>
          <p:nvPr/>
        </p:nvSpPr>
        <p:spPr>
          <a:xfrm>
            <a:off x="3017590" y="4823829"/>
            <a:ext cx="1483743" cy="369332"/>
          </a:xfrm>
          <a:prstGeom prst="rect">
            <a:avLst/>
          </a:prstGeom>
          <a:noFill/>
        </p:spPr>
        <p:txBody>
          <a:bodyPr wrap="square" rtlCol="0">
            <a:spAutoFit/>
          </a:bodyPr>
          <a:lstStyle/>
          <a:p>
            <a:r>
              <a:rPr lang="es-ES" dirty="0"/>
              <a:t>verdadera</a:t>
            </a:r>
          </a:p>
        </p:txBody>
      </p:sp>
      <p:cxnSp>
        <p:nvCxnSpPr>
          <p:cNvPr id="14" name="Conector recto de flecha 13">
            <a:extLst>
              <a:ext uri="{FF2B5EF4-FFF2-40B4-BE49-F238E27FC236}">
                <a16:creationId xmlns:a16="http://schemas.microsoft.com/office/drawing/2014/main" id="{CAFAB8C1-260A-F882-F612-332CBC355709}"/>
              </a:ext>
            </a:extLst>
          </p:cNvPr>
          <p:cNvCxnSpPr>
            <a:cxnSpLocks/>
          </p:cNvCxnSpPr>
          <p:nvPr/>
        </p:nvCxnSpPr>
        <p:spPr>
          <a:xfrm>
            <a:off x="2135889" y="2323981"/>
            <a:ext cx="0" cy="289040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B1CEF7A8-2272-B95E-2EF7-D3C4DD7A3725}"/>
              </a:ext>
            </a:extLst>
          </p:cNvPr>
          <p:cNvCxnSpPr>
            <a:cxnSpLocks/>
          </p:cNvCxnSpPr>
          <p:nvPr/>
        </p:nvCxnSpPr>
        <p:spPr>
          <a:xfrm flipH="1">
            <a:off x="2137807" y="2327560"/>
            <a:ext cx="2153833"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Diagrama de flujo: proceso 4">
            <a:extLst>
              <a:ext uri="{FF2B5EF4-FFF2-40B4-BE49-F238E27FC236}">
                <a16:creationId xmlns:a16="http://schemas.microsoft.com/office/drawing/2014/main" id="{4E7E8C08-A014-2422-0AB2-09CAC63ADF3C}"/>
              </a:ext>
            </a:extLst>
          </p:cNvPr>
          <p:cNvSpPr/>
          <p:nvPr/>
        </p:nvSpPr>
        <p:spPr>
          <a:xfrm>
            <a:off x="3597213" y="2518418"/>
            <a:ext cx="1388853" cy="974785"/>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Bloque de sentencias verdadero</a:t>
            </a:r>
          </a:p>
        </p:txBody>
      </p:sp>
      <p:cxnSp>
        <p:nvCxnSpPr>
          <p:cNvPr id="19" name="Conector recto de flecha 18">
            <a:extLst>
              <a:ext uri="{FF2B5EF4-FFF2-40B4-BE49-F238E27FC236}">
                <a16:creationId xmlns:a16="http://schemas.microsoft.com/office/drawing/2014/main" id="{B1CEF7A8-2272-B95E-2EF7-D3C4DD7A3725}"/>
              </a:ext>
            </a:extLst>
          </p:cNvPr>
          <p:cNvCxnSpPr>
            <a:cxnSpLocks/>
          </p:cNvCxnSpPr>
          <p:nvPr/>
        </p:nvCxnSpPr>
        <p:spPr>
          <a:xfrm flipH="1">
            <a:off x="2135889" y="5214387"/>
            <a:ext cx="2174308"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31117E8F-B6C6-3F9A-5A7F-65412F362373}"/>
              </a:ext>
            </a:extLst>
          </p:cNvPr>
          <p:cNvCxnSpPr>
            <a:cxnSpLocks/>
          </p:cNvCxnSpPr>
          <p:nvPr/>
        </p:nvCxnSpPr>
        <p:spPr>
          <a:xfrm>
            <a:off x="4310197" y="3493203"/>
            <a:ext cx="0" cy="415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31"/>
          <p:cNvCxnSpPr>
            <a:stCxn id="5" idx="2"/>
          </p:cNvCxnSpPr>
          <p:nvPr/>
        </p:nvCxnSpPr>
        <p:spPr>
          <a:xfrm flipH="1">
            <a:off x="4310196" y="4882646"/>
            <a:ext cx="1" cy="331741"/>
          </a:xfrm>
          <a:prstGeom prst="line">
            <a:avLst/>
          </a:prstGeom>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66BD2149-2D83-24AF-3818-219CD7308A89}"/>
              </a:ext>
            </a:extLst>
          </p:cNvPr>
          <p:cNvSpPr txBox="1"/>
          <p:nvPr/>
        </p:nvSpPr>
        <p:spPr>
          <a:xfrm>
            <a:off x="5162041" y="4078817"/>
            <a:ext cx="1483743" cy="369332"/>
          </a:xfrm>
          <a:prstGeom prst="rect">
            <a:avLst/>
          </a:prstGeom>
          <a:noFill/>
        </p:spPr>
        <p:txBody>
          <a:bodyPr wrap="square" rtlCol="0">
            <a:spAutoFit/>
          </a:bodyPr>
          <a:lstStyle/>
          <a:p>
            <a:r>
              <a:rPr lang="es-ES" dirty="0"/>
              <a:t>falsa</a:t>
            </a:r>
          </a:p>
        </p:txBody>
      </p:sp>
    </p:spTree>
    <p:extLst>
      <p:ext uri="{BB962C8B-B14F-4D97-AF65-F5344CB8AC3E}">
        <p14:creationId xmlns:p14="http://schemas.microsoft.com/office/powerpoint/2010/main" val="27711420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FC130-62DC-5BD5-365C-4DE29B9419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DCA190-6214-2DCB-E9B0-80D73FCA59DB}"/>
              </a:ext>
            </a:extLst>
          </p:cNvPr>
          <p:cNvSpPr>
            <a:spLocks noGrp="1"/>
          </p:cNvSpPr>
          <p:nvPr>
            <p:ph type="title"/>
          </p:nvPr>
        </p:nvSpPr>
        <p:spPr/>
        <p:txBody>
          <a:bodyPr/>
          <a:lstStyle/>
          <a:p>
            <a:r>
              <a:rPr lang="es-ES" dirty="0"/>
              <a:t>do-while </a:t>
            </a:r>
          </a:p>
        </p:txBody>
      </p:sp>
      <p:sp>
        <p:nvSpPr>
          <p:cNvPr id="3" name="Marcador de contenido 2">
            <a:extLst>
              <a:ext uri="{FF2B5EF4-FFF2-40B4-BE49-F238E27FC236}">
                <a16:creationId xmlns:a16="http://schemas.microsoft.com/office/drawing/2014/main" id="{A597B503-E6FE-DB3F-0B03-59345F8DFB15}"/>
              </a:ext>
            </a:extLst>
          </p:cNvPr>
          <p:cNvSpPr>
            <a:spLocks noGrp="1"/>
          </p:cNvSpPr>
          <p:nvPr>
            <p:ph idx="1"/>
          </p:nvPr>
        </p:nvSpPr>
        <p:spPr/>
        <p:txBody>
          <a:bodyPr/>
          <a:lstStyle/>
          <a:p>
            <a:pPr lvl="1"/>
            <a:endParaRPr lang="es-ES" dirty="0"/>
          </a:p>
          <a:p>
            <a:pPr lvl="1"/>
            <a:r>
              <a:rPr lang="es-ES" dirty="0"/>
              <a:t>Ejemplo 1</a:t>
            </a:r>
          </a:p>
          <a:p>
            <a:pPr lvl="1"/>
            <a:endParaRPr lang="es-ES" dirty="0"/>
          </a:p>
          <a:p>
            <a:pPr marL="0" marR="0" indent="0">
              <a:spcBef>
                <a:spcPts val="0"/>
              </a:spcBef>
              <a:spcAft>
                <a:spcPts val="0"/>
              </a:spcAft>
              <a:buNone/>
            </a:pPr>
            <a:r>
              <a:rPr lang="es-ES" sz="1800" b="1" dirty="0">
                <a:solidFill>
                  <a:srgbClr val="7F0055"/>
                </a:solidFill>
                <a:effectLst/>
                <a:latin typeface="Courier New" panose="02070309020205020404" pitchFamily="49" charset="0"/>
              </a:rPr>
              <a:t>  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=10;</a:t>
            </a:r>
          </a:p>
          <a:p>
            <a:pPr marL="0" marR="0" indent="0">
              <a:spcBef>
                <a:spcPts val="0"/>
              </a:spcBef>
              <a:spcAft>
                <a:spcPts val="0"/>
              </a:spcAft>
              <a:buNone/>
            </a:pPr>
            <a:r>
              <a:rPr lang="es-ES" sz="1800" dirty="0">
                <a:solidFill>
                  <a:srgbClr val="000000"/>
                </a:solidFill>
                <a:effectLst/>
                <a:latin typeface="Courier New" panose="02070309020205020404" pitchFamily="49" charset="0"/>
              </a:rPr>
              <a:t>  do{</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a:t>
            </a:r>
            <a:r>
              <a:rPr lang="es-ES" sz="1800" dirty="0">
                <a:solidFill>
                  <a:srgbClr val="2A00FF"/>
                </a:solidFill>
                <a:effectLst/>
                <a:latin typeface="Courier New" panose="02070309020205020404" pitchFamily="49" charset="0"/>
              </a:rPr>
              <a:t>"El valor de x es: "</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6A3E3E"/>
                </a:solidFill>
                <a:effectLst/>
                <a:latin typeface="Courier New" panose="02070309020205020404" pitchFamily="49" charset="0"/>
              </a:rPr>
              <a:t>      x</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a:t>
            </a:r>
            <a:r>
              <a:rPr lang="es-ES" sz="1800" dirty="0">
                <a:solidFill>
                  <a:srgbClr val="2A00FF"/>
                </a:solidFill>
                <a:effectLst/>
                <a:latin typeface="Courier New" panose="02070309020205020404" pitchFamily="49" charset="0"/>
              </a:rPr>
              <a:t>"\n"</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   }</a:t>
            </a:r>
            <a:r>
              <a:rPr lang="es-ES" sz="1800" b="1" dirty="0">
                <a:solidFill>
                  <a:srgbClr val="7F0055"/>
                </a:solidFill>
                <a:effectLst/>
                <a:latin typeface="Courier New" panose="02070309020205020404" pitchFamily="49" charset="0"/>
              </a:rPr>
              <a:t> while</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&lt;20);</a:t>
            </a:r>
            <a:endParaRPr lang="es-ES" dirty="0"/>
          </a:p>
          <a:p>
            <a:pPr lvl="1"/>
            <a:endParaRPr lang="es-ES" dirty="0"/>
          </a:p>
          <a:p>
            <a:pPr lvl="1"/>
            <a:endParaRPr lang="es-ES" dirty="0"/>
          </a:p>
        </p:txBody>
      </p:sp>
    </p:spTree>
    <p:extLst>
      <p:ext uri="{BB962C8B-B14F-4D97-AF65-F5344CB8AC3E}">
        <p14:creationId xmlns:p14="http://schemas.microsoft.com/office/powerpoint/2010/main" val="12842418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6B7F-8167-0CC5-ED32-8E52F0A7873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5DF9431-BF72-E8D3-95AB-ED2C20F3A651}"/>
              </a:ext>
            </a:extLst>
          </p:cNvPr>
          <p:cNvSpPr>
            <a:spLocks noGrp="1"/>
          </p:cNvSpPr>
          <p:nvPr>
            <p:ph type="title"/>
          </p:nvPr>
        </p:nvSpPr>
        <p:spPr/>
        <p:txBody>
          <a:bodyPr/>
          <a:lstStyle/>
          <a:p>
            <a:r>
              <a:rPr lang="es-ES" dirty="0"/>
              <a:t>do-</a:t>
            </a:r>
            <a:r>
              <a:rPr lang="es-ES" dirty="0" err="1"/>
              <a:t>while</a:t>
            </a:r>
            <a:endParaRPr lang="es-ES" dirty="0"/>
          </a:p>
        </p:txBody>
      </p:sp>
      <p:sp>
        <p:nvSpPr>
          <p:cNvPr id="3" name="Marcador de contenido 2">
            <a:extLst>
              <a:ext uri="{FF2B5EF4-FFF2-40B4-BE49-F238E27FC236}">
                <a16:creationId xmlns:a16="http://schemas.microsoft.com/office/drawing/2014/main" id="{21684380-6889-5201-B305-4B9A9B27E4BB}"/>
              </a:ext>
            </a:extLst>
          </p:cNvPr>
          <p:cNvSpPr>
            <a:spLocks noGrp="1"/>
          </p:cNvSpPr>
          <p:nvPr>
            <p:ph idx="1"/>
          </p:nvPr>
        </p:nvSpPr>
        <p:spPr/>
        <p:txBody>
          <a:bodyPr>
            <a:normAutofit/>
          </a:bodyPr>
          <a:lstStyle/>
          <a:p>
            <a:pPr lvl="1"/>
            <a:r>
              <a:rPr lang="es-ES" dirty="0"/>
              <a:t>Ejemplo 2</a:t>
            </a:r>
          </a:p>
          <a:p>
            <a:pPr marL="0" marR="0" indent="0">
              <a:spcBef>
                <a:spcPts val="0"/>
              </a:spcBef>
              <a:spcAft>
                <a:spcPts val="0"/>
              </a:spcAft>
              <a:buNone/>
            </a:pPr>
            <a:r>
              <a:rPr lang="es-ES" sz="1800" b="1" dirty="0">
                <a:solidFill>
                  <a:srgbClr val="7F0055"/>
                </a:solidFill>
                <a:latin typeface="Courier New" panose="02070309020205020404" pitchFamily="49" charset="0"/>
              </a:rPr>
              <a:t>int</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x</a:t>
            </a:r>
            <a:r>
              <a:rPr lang="es-ES" sz="1800" dirty="0">
                <a:solidFill>
                  <a:srgbClr val="000000"/>
                </a:solidFill>
                <a:latin typeface="Courier New" panose="02070309020205020404" pitchFamily="49" charset="0"/>
              </a:rPr>
              <a:t>=10;</a:t>
            </a:r>
          </a:p>
          <a:p>
            <a:pPr marL="0" marR="0" indent="0">
              <a:spcBef>
                <a:spcPts val="0"/>
              </a:spcBef>
              <a:spcAft>
                <a:spcPts val="0"/>
              </a:spcAft>
              <a:buNone/>
            </a:pPr>
            <a:r>
              <a:rPr lang="es-ES" sz="1800" b="1" dirty="0">
                <a:solidFill>
                  <a:srgbClr val="7F0055"/>
                </a:solidFill>
                <a:latin typeface="Courier New" panose="02070309020205020404" pitchFamily="49" charset="0"/>
              </a:rPr>
              <a:t>do</a:t>
            </a:r>
            <a:r>
              <a:rPr lang="es-ES" sz="1800" dirty="0">
                <a:solidFill>
                  <a:srgbClr val="000000"/>
                </a:solidFill>
                <a:latin typeface="Courier New" panose="02070309020205020404" pitchFamily="49" charset="0"/>
              </a:rPr>
              <a:t> {</a:t>
            </a:r>
          </a:p>
          <a:p>
            <a:pPr marL="0" marR="0" indent="0">
              <a:spcBef>
                <a:spcPts val="0"/>
              </a:spcBef>
              <a:spcAft>
                <a:spcPts val="0"/>
              </a:spcAft>
              <a:buNone/>
            </a:pPr>
            <a:r>
              <a:rPr lang="es-ES" sz="1800" dirty="0">
                <a:solidFill>
                  <a:srgbClr val="000000"/>
                </a:solidFill>
                <a:latin typeface="Courier New" panose="02070309020205020404" pitchFamily="49" charset="0"/>
              </a:rPr>
              <a:t>      System.</a:t>
            </a:r>
            <a:r>
              <a:rPr lang="es-ES" sz="1800" b="1" i="1" dirty="0">
                <a:solidFill>
                  <a:srgbClr val="0000C0"/>
                </a:solidFill>
                <a:latin typeface="Courier New" panose="02070309020205020404" pitchFamily="49" charset="0"/>
              </a:rPr>
              <a:t>out</a:t>
            </a:r>
            <a:r>
              <a:rPr lang="es-ES" sz="1800" dirty="0">
                <a:solidFill>
                  <a:srgbClr val="000000"/>
                </a:solidFill>
                <a:latin typeface="Courier New" panose="02070309020205020404" pitchFamily="49" charset="0"/>
              </a:rPr>
              <a:t>.print(</a:t>
            </a:r>
            <a:r>
              <a:rPr lang="es-ES" sz="1800" dirty="0">
                <a:solidFill>
                  <a:srgbClr val="2A00FF"/>
                </a:solidFill>
                <a:latin typeface="Courier New" panose="02070309020205020404" pitchFamily="49" charset="0"/>
              </a:rPr>
              <a:t>"El valor de x es: "</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x++</a:t>
            </a:r>
            <a:r>
              <a:rPr lang="es-ES" sz="1800" dirty="0">
                <a:solidFill>
                  <a:srgbClr val="000000"/>
                </a:solidFill>
                <a:latin typeface="Courier New" panose="02070309020205020404" pitchFamily="49" charset="0"/>
              </a:rPr>
              <a:t>);</a:t>
            </a:r>
          </a:p>
          <a:p>
            <a:pPr marL="0" marR="0" indent="0">
              <a:spcBef>
                <a:spcPts val="0"/>
              </a:spcBef>
              <a:spcAft>
                <a:spcPts val="0"/>
              </a:spcAft>
              <a:buNone/>
            </a:pPr>
            <a:r>
              <a:rPr lang="es-ES" sz="1800" dirty="0">
                <a:solidFill>
                  <a:srgbClr val="6A3E3E"/>
                </a:solidFill>
                <a:latin typeface="Courier New" panose="02070309020205020404" pitchFamily="49" charset="0"/>
              </a:rPr>
              <a:t>      </a:t>
            </a:r>
            <a:r>
              <a:rPr lang="es-ES" sz="1800" dirty="0">
                <a:solidFill>
                  <a:srgbClr val="000000"/>
                </a:solidFill>
                <a:latin typeface="Courier New" panose="02070309020205020404" pitchFamily="49" charset="0"/>
              </a:rPr>
              <a:t>System.</a:t>
            </a:r>
            <a:r>
              <a:rPr lang="es-ES" sz="1800" b="1" i="1" dirty="0">
                <a:solidFill>
                  <a:srgbClr val="0000C0"/>
                </a:solidFill>
                <a:latin typeface="Courier New" panose="02070309020205020404" pitchFamily="49" charset="0"/>
              </a:rPr>
              <a:t>out</a:t>
            </a:r>
            <a:r>
              <a:rPr lang="es-ES" sz="1800" dirty="0">
                <a:solidFill>
                  <a:srgbClr val="000000"/>
                </a:solidFill>
                <a:latin typeface="Courier New" panose="02070309020205020404" pitchFamily="49" charset="0"/>
              </a:rPr>
              <a:t>.print(</a:t>
            </a:r>
            <a:r>
              <a:rPr lang="es-ES" sz="1800" dirty="0">
                <a:solidFill>
                  <a:srgbClr val="2A00FF"/>
                </a:solidFill>
                <a:latin typeface="Courier New" panose="02070309020205020404" pitchFamily="49" charset="0"/>
              </a:rPr>
              <a:t>"\n"</a:t>
            </a:r>
            <a:r>
              <a:rPr lang="es-ES" sz="1800" dirty="0">
                <a:solidFill>
                  <a:srgbClr val="000000"/>
                </a:solidFill>
                <a:latin typeface="Courier New" panose="02070309020205020404" pitchFamily="49" charset="0"/>
              </a:rPr>
              <a:t>);</a:t>
            </a:r>
          </a:p>
          <a:p>
            <a:pPr marL="0" marR="0" indent="0">
              <a:spcBef>
                <a:spcPts val="0"/>
              </a:spcBef>
              <a:spcAft>
                <a:spcPts val="0"/>
              </a:spcAft>
              <a:buNone/>
            </a:pPr>
            <a:r>
              <a:rPr lang="es-ES" sz="1800" dirty="0">
                <a:solidFill>
                  <a:srgbClr val="000000"/>
                </a:solidFill>
                <a:latin typeface="Courier New" panose="02070309020205020404" pitchFamily="49" charset="0"/>
              </a:rPr>
              <a:t>} </a:t>
            </a:r>
            <a:r>
              <a:rPr lang="es-ES" sz="1800" b="1" dirty="0">
                <a:solidFill>
                  <a:srgbClr val="7F0055"/>
                </a:solidFill>
                <a:latin typeface="Courier New" panose="02070309020205020404" pitchFamily="49" charset="0"/>
              </a:rPr>
              <a:t>while</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x</a:t>
            </a:r>
            <a:r>
              <a:rPr lang="es-ES" sz="1800" dirty="0">
                <a:solidFill>
                  <a:srgbClr val="000000"/>
                </a:solidFill>
                <a:latin typeface="Courier New" panose="02070309020205020404" pitchFamily="49" charset="0"/>
              </a:rPr>
              <a:t>&lt;20)</a:t>
            </a:r>
          </a:p>
          <a:p>
            <a:pPr marL="0" marR="0">
              <a:spcBef>
                <a:spcPts val="0"/>
              </a:spcBef>
              <a:spcAft>
                <a:spcPts val="0"/>
              </a:spcAft>
            </a:pPr>
            <a:endParaRPr lang="es-ES" sz="1800" dirty="0">
              <a:solidFill>
                <a:srgbClr val="000000"/>
              </a:solidFill>
              <a:latin typeface="Courier New" panose="02070309020205020404" pitchFamily="49" charset="0"/>
            </a:endParaRPr>
          </a:p>
          <a:p>
            <a:pPr lvl="1"/>
            <a:r>
              <a:rPr lang="es-ES" dirty="0"/>
              <a:t>Ejemplo 3</a:t>
            </a:r>
            <a:endParaRPr lang="es-ES" sz="1800" dirty="0">
              <a:solidFill>
                <a:srgbClr val="000000"/>
              </a:solidFill>
              <a:latin typeface="Courier New" panose="02070309020205020404" pitchFamily="49" charset="0"/>
            </a:endParaRPr>
          </a:p>
          <a:p>
            <a:pPr marL="0" marR="0" indent="0">
              <a:spcBef>
                <a:spcPts val="0"/>
              </a:spcBef>
              <a:spcAft>
                <a:spcPts val="0"/>
              </a:spcAft>
              <a:buNone/>
            </a:pPr>
            <a:r>
              <a:rPr lang="es-ES" sz="1800" b="1" dirty="0">
                <a:solidFill>
                  <a:srgbClr val="7F0055"/>
                </a:solidFill>
                <a:latin typeface="Courier New" panose="02070309020205020404" pitchFamily="49" charset="0"/>
              </a:rPr>
              <a:t>int</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x</a:t>
            </a:r>
            <a:r>
              <a:rPr lang="es-ES" sz="1800" dirty="0">
                <a:solidFill>
                  <a:srgbClr val="000000"/>
                </a:solidFill>
                <a:latin typeface="Courier New" panose="02070309020205020404" pitchFamily="49" charset="0"/>
              </a:rPr>
              <a:t>=10;</a:t>
            </a:r>
          </a:p>
          <a:p>
            <a:pPr marL="0" marR="0" indent="0">
              <a:spcBef>
                <a:spcPts val="0"/>
              </a:spcBef>
              <a:spcAft>
                <a:spcPts val="0"/>
              </a:spcAft>
              <a:buNone/>
            </a:pPr>
            <a:r>
              <a:rPr lang="es-ES" sz="1800" b="1" dirty="0">
                <a:solidFill>
                  <a:srgbClr val="7F0055"/>
                </a:solidFill>
                <a:latin typeface="Courier New" panose="02070309020205020404" pitchFamily="49" charset="0"/>
              </a:rPr>
              <a:t>do</a:t>
            </a:r>
            <a:r>
              <a:rPr lang="es-ES" sz="1800" dirty="0">
                <a:solidFill>
                  <a:srgbClr val="000000"/>
                </a:solidFill>
                <a:latin typeface="Courier New" panose="02070309020205020404" pitchFamily="49" charset="0"/>
              </a:rPr>
              <a:t> {</a:t>
            </a:r>
          </a:p>
          <a:p>
            <a:pPr marL="0" marR="0" indent="0">
              <a:spcBef>
                <a:spcPts val="0"/>
              </a:spcBef>
              <a:spcAft>
                <a:spcPts val="0"/>
              </a:spcAft>
              <a:buNone/>
            </a:pPr>
            <a:r>
              <a:rPr lang="es-ES" sz="1800" dirty="0">
                <a:solidFill>
                  <a:srgbClr val="000000"/>
                </a:solidFill>
                <a:latin typeface="Courier New" panose="02070309020205020404" pitchFamily="49" charset="0"/>
              </a:rPr>
              <a:t>      System.</a:t>
            </a:r>
            <a:r>
              <a:rPr lang="es-ES" sz="1800" b="1" i="1" dirty="0">
                <a:solidFill>
                  <a:srgbClr val="0000C0"/>
                </a:solidFill>
                <a:latin typeface="Courier New" panose="02070309020205020404" pitchFamily="49" charset="0"/>
              </a:rPr>
              <a:t>out</a:t>
            </a:r>
            <a:r>
              <a:rPr lang="es-ES" sz="1800" dirty="0">
                <a:solidFill>
                  <a:srgbClr val="000000"/>
                </a:solidFill>
                <a:latin typeface="Courier New" panose="02070309020205020404" pitchFamily="49" charset="0"/>
              </a:rPr>
              <a:t>.print(</a:t>
            </a:r>
            <a:r>
              <a:rPr lang="es-ES" sz="1800" dirty="0">
                <a:solidFill>
                  <a:srgbClr val="2A00FF"/>
                </a:solidFill>
                <a:latin typeface="Courier New" panose="02070309020205020404" pitchFamily="49" charset="0"/>
              </a:rPr>
              <a:t>"El valor de x es: "</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x</a:t>
            </a:r>
            <a:r>
              <a:rPr lang="es-ES" sz="1800" dirty="0">
                <a:solidFill>
                  <a:srgbClr val="000000"/>
                </a:solidFill>
                <a:latin typeface="Courier New" panose="02070309020205020404" pitchFamily="49" charset="0"/>
              </a:rPr>
              <a:t>);</a:t>
            </a:r>
          </a:p>
          <a:p>
            <a:pPr marL="0" marR="0" indent="0">
              <a:spcBef>
                <a:spcPts val="0"/>
              </a:spcBef>
              <a:spcAft>
                <a:spcPts val="0"/>
              </a:spcAft>
              <a:buNone/>
            </a:pPr>
            <a:r>
              <a:rPr lang="es-ES" sz="1800" dirty="0">
                <a:solidFill>
                  <a:srgbClr val="000000"/>
                </a:solidFill>
                <a:latin typeface="Courier New" panose="02070309020205020404" pitchFamily="49" charset="0"/>
              </a:rPr>
              <a:t>      System.</a:t>
            </a:r>
            <a:r>
              <a:rPr lang="es-ES" sz="1800" b="1" i="1" dirty="0">
                <a:solidFill>
                  <a:srgbClr val="0000C0"/>
                </a:solidFill>
                <a:latin typeface="Courier New" panose="02070309020205020404" pitchFamily="49" charset="0"/>
              </a:rPr>
              <a:t>out</a:t>
            </a:r>
            <a:r>
              <a:rPr lang="es-ES" sz="1800" dirty="0">
                <a:solidFill>
                  <a:srgbClr val="000000"/>
                </a:solidFill>
                <a:latin typeface="Courier New" panose="02070309020205020404" pitchFamily="49" charset="0"/>
              </a:rPr>
              <a:t>.print(</a:t>
            </a:r>
            <a:r>
              <a:rPr lang="es-ES" sz="1800" dirty="0">
                <a:solidFill>
                  <a:srgbClr val="2A00FF"/>
                </a:solidFill>
                <a:latin typeface="Courier New" panose="02070309020205020404" pitchFamily="49" charset="0"/>
              </a:rPr>
              <a:t>"\n"</a:t>
            </a:r>
            <a:r>
              <a:rPr lang="es-ES" sz="1800" dirty="0">
                <a:solidFill>
                  <a:srgbClr val="000000"/>
                </a:solidFill>
                <a:latin typeface="Courier New" panose="02070309020205020404" pitchFamily="49" charset="0"/>
              </a:rPr>
              <a:t>);</a:t>
            </a:r>
          </a:p>
          <a:p>
            <a:pPr marL="0" marR="0" indent="0">
              <a:spcBef>
                <a:spcPts val="0"/>
              </a:spcBef>
              <a:spcAft>
                <a:spcPts val="0"/>
              </a:spcAft>
              <a:buNone/>
            </a:pPr>
            <a:r>
              <a:rPr lang="es-ES" sz="1800" dirty="0">
                <a:solidFill>
                  <a:srgbClr val="000000"/>
                </a:solidFill>
                <a:latin typeface="Courier New" panose="02070309020205020404" pitchFamily="49" charset="0"/>
              </a:rPr>
              <a:t>}</a:t>
            </a:r>
            <a:r>
              <a:rPr lang="es-ES" sz="1800" b="1" dirty="0">
                <a:solidFill>
                  <a:srgbClr val="7F0055"/>
                </a:solidFill>
                <a:latin typeface="Courier New" panose="02070309020205020404" pitchFamily="49" charset="0"/>
              </a:rPr>
              <a:t> while</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x</a:t>
            </a:r>
            <a:r>
              <a:rPr lang="es-ES" sz="1800" dirty="0">
                <a:solidFill>
                  <a:srgbClr val="000000"/>
                </a:solidFill>
                <a:latin typeface="Courier New" panose="02070309020205020404" pitchFamily="49" charset="0"/>
              </a:rPr>
              <a:t>++&lt;19)</a:t>
            </a:r>
          </a:p>
          <a:p>
            <a:pPr lvl="1"/>
            <a:endParaRPr lang="es-ES" sz="2000" dirty="0"/>
          </a:p>
          <a:p>
            <a:pPr lvl="1"/>
            <a:endParaRPr lang="es-ES" dirty="0"/>
          </a:p>
          <a:p>
            <a:pPr lvl="1"/>
            <a:endParaRPr lang="es-ES" dirty="0"/>
          </a:p>
          <a:p>
            <a:pPr lvl="1"/>
            <a:endParaRPr lang="es-ES" dirty="0"/>
          </a:p>
        </p:txBody>
      </p:sp>
    </p:spTree>
    <p:extLst>
      <p:ext uri="{BB962C8B-B14F-4D97-AF65-F5344CB8AC3E}">
        <p14:creationId xmlns:p14="http://schemas.microsoft.com/office/powerpoint/2010/main" val="23831794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6B7F-8167-0CC5-ED32-8E52F0A7873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5DF9431-BF72-E8D3-95AB-ED2C20F3A651}"/>
              </a:ext>
            </a:extLst>
          </p:cNvPr>
          <p:cNvSpPr>
            <a:spLocks noGrp="1"/>
          </p:cNvSpPr>
          <p:nvPr>
            <p:ph type="title"/>
          </p:nvPr>
        </p:nvSpPr>
        <p:spPr/>
        <p:txBody>
          <a:bodyPr/>
          <a:lstStyle/>
          <a:p>
            <a:r>
              <a:rPr lang="es-ES" dirty="0"/>
              <a:t>do-</a:t>
            </a:r>
            <a:r>
              <a:rPr lang="es-ES" dirty="0" err="1"/>
              <a:t>while</a:t>
            </a:r>
            <a:endParaRPr lang="es-ES" dirty="0"/>
          </a:p>
        </p:txBody>
      </p:sp>
      <p:sp>
        <p:nvSpPr>
          <p:cNvPr id="3" name="Marcador de contenido 2">
            <a:extLst>
              <a:ext uri="{FF2B5EF4-FFF2-40B4-BE49-F238E27FC236}">
                <a16:creationId xmlns:a16="http://schemas.microsoft.com/office/drawing/2014/main" id="{21684380-6889-5201-B305-4B9A9B27E4BB}"/>
              </a:ext>
            </a:extLst>
          </p:cNvPr>
          <p:cNvSpPr>
            <a:spLocks noGrp="1"/>
          </p:cNvSpPr>
          <p:nvPr>
            <p:ph idx="1"/>
          </p:nvPr>
        </p:nvSpPr>
        <p:spPr/>
        <p:txBody>
          <a:bodyPr/>
          <a:lstStyle/>
          <a:p>
            <a:pPr lvl="1"/>
            <a:endParaRPr lang="es-ES" dirty="0"/>
          </a:p>
          <a:p>
            <a:pPr lvl="1"/>
            <a:r>
              <a:rPr lang="es-ES" dirty="0"/>
              <a:t>Ejemplo 4</a:t>
            </a:r>
          </a:p>
          <a:p>
            <a:pPr marL="0" marR="0" indent="0">
              <a:spcBef>
                <a:spcPts val="0"/>
              </a:spcBef>
              <a:spcAft>
                <a:spcPts val="0"/>
              </a:spcAft>
              <a:buNone/>
            </a:pPr>
            <a:r>
              <a:rPr lang="es-ES" sz="1800" b="1" dirty="0">
                <a:solidFill>
                  <a:srgbClr val="7F0055"/>
                </a:solidFill>
                <a:latin typeface="Courier New" panose="02070309020205020404" pitchFamily="49" charset="0"/>
              </a:rPr>
              <a:t>int</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x</a:t>
            </a:r>
            <a:r>
              <a:rPr lang="es-ES" sz="1800" dirty="0">
                <a:solidFill>
                  <a:srgbClr val="000000"/>
                </a:solidFill>
                <a:latin typeface="Courier New" panose="02070309020205020404" pitchFamily="49" charset="0"/>
              </a:rPr>
              <a:t>=10;</a:t>
            </a:r>
          </a:p>
          <a:p>
            <a:pPr marL="0" marR="0" indent="0">
              <a:spcBef>
                <a:spcPts val="0"/>
              </a:spcBef>
              <a:spcAft>
                <a:spcPts val="0"/>
              </a:spcAft>
              <a:buNone/>
            </a:pPr>
            <a:r>
              <a:rPr lang="es-ES" sz="1800" b="1" dirty="0">
                <a:solidFill>
                  <a:srgbClr val="7F0055"/>
                </a:solidFill>
                <a:latin typeface="Courier New" panose="02070309020205020404" pitchFamily="49" charset="0"/>
              </a:rPr>
              <a:t>while</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x</a:t>
            </a:r>
            <a:r>
              <a:rPr lang="es-ES" sz="1800" dirty="0">
                <a:solidFill>
                  <a:srgbClr val="000000"/>
                </a:solidFill>
                <a:latin typeface="Courier New" panose="02070309020205020404" pitchFamily="49" charset="0"/>
              </a:rPr>
              <a:t>&lt;20) </a:t>
            </a:r>
          </a:p>
          <a:p>
            <a:pPr marL="0" marR="0" indent="0">
              <a:spcBef>
                <a:spcPts val="0"/>
              </a:spcBef>
              <a:spcAft>
                <a:spcPts val="0"/>
              </a:spcAft>
              <a:buNone/>
            </a:pPr>
            <a:r>
              <a:rPr lang="es-ES" sz="1800" dirty="0">
                <a:solidFill>
                  <a:srgbClr val="000000"/>
                </a:solidFill>
                <a:latin typeface="Courier New" panose="02070309020205020404" pitchFamily="49" charset="0"/>
              </a:rPr>
              <a:t>      System.</a:t>
            </a:r>
            <a:r>
              <a:rPr lang="es-ES" sz="1800" b="1" i="1" dirty="0">
                <a:solidFill>
                  <a:srgbClr val="0000C0"/>
                </a:solidFill>
                <a:latin typeface="Courier New" panose="02070309020205020404" pitchFamily="49" charset="0"/>
              </a:rPr>
              <a:t>out</a:t>
            </a:r>
            <a:r>
              <a:rPr lang="es-ES" sz="1800" dirty="0">
                <a:solidFill>
                  <a:srgbClr val="000000"/>
                </a:solidFill>
                <a:latin typeface="Courier New" panose="02070309020205020404" pitchFamily="49" charset="0"/>
              </a:rPr>
              <a:t>.println(</a:t>
            </a:r>
            <a:r>
              <a:rPr lang="es-ES" sz="1800" dirty="0">
                <a:solidFill>
                  <a:srgbClr val="2A00FF"/>
                </a:solidFill>
                <a:latin typeface="Courier New" panose="02070309020205020404" pitchFamily="49" charset="0"/>
              </a:rPr>
              <a:t>"El valor de x es: "</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x++</a:t>
            </a:r>
            <a:r>
              <a:rPr lang="es-ES" sz="1800" dirty="0">
                <a:solidFill>
                  <a:srgbClr val="000000"/>
                </a:solidFill>
                <a:latin typeface="Courier New" panose="02070309020205020404" pitchFamily="49" charset="0"/>
              </a:rPr>
              <a:t>);</a:t>
            </a:r>
          </a:p>
          <a:p>
            <a:pPr lvl="1"/>
            <a:endParaRPr lang="es-ES" dirty="0"/>
          </a:p>
          <a:p>
            <a:pPr lvl="1"/>
            <a:endParaRPr lang="es-ES" dirty="0"/>
          </a:p>
          <a:p>
            <a:pPr lvl="1"/>
            <a:r>
              <a:rPr lang="es-ES" sz="2000" dirty="0"/>
              <a:t>Se usa do-while cuando se quiere ejecutar el bloque del bucle al menos una vez.</a:t>
            </a:r>
          </a:p>
          <a:p>
            <a:pPr lvl="1"/>
            <a:endParaRPr lang="es-ES" dirty="0"/>
          </a:p>
          <a:p>
            <a:pPr lvl="1"/>
            <a:endParaRPr lang="es-ES" dirty="0"/>
          </a:p>
          <a:p>
            <a:pPr lvl="1"/>
            <a:endParaRPr lang="es-ES" dirty="0"/>
          </a:p>
        </p:txBody>
      </p:sp>
    </p:spTree>
    <p:extLst>
      <p:ext uri="{BB962C8B-B14F-4D97-AF65-F5344CB8AC3E}">
        <p14:creationId xmlns:p14="http://schemas.microsoft.com/office/powerpoint/2010/main" val="21437863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33AFF-07F9-6A62-83BE-A1633ACCA60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1CEEE5-2551-ABE5-C842-E71C216A6458}"/>
              </a:ext>
            </a:extLst>
          </p:cNvPr>
          <p:cNvSpPr>
            <a:spLocks noGrp="1"/>
          </p:cNvSpPr>
          <p:nvPr>
            <p:ph type="title"/>
          </p:nvPr>
        </p:nvSpPr>
        <p:spPr/>
        <p:txBody>
          <a:bodyPr/>
          <a:lstStyle/>
          <a:p>
            <a:r>
              <a:rPr lang="es-ES" dirty="0"/>
              <a:t>for</a:t>
            </a:r>
          </a:p>
        </p:txBody>
      </p:sp>
      <p:sp>
        <p:nvSpPr>
          <p:cNvPr id="3" name="Marcador de contenido 2">
            <a:extLst>
              <a:ext uri="{FF2B5EF4-FFF2-40B4-BE49-F238E27FC236}">
                <a16:creationId xmlns:a16="http://schemas.microsoft.com/office/drawing/2014/main" id="{0156E520-A47E-255C-AAED-4015D77FF020}"/>
              </a:ext>
            </a:extLst>
          </p:cNvPr>
          <p:cNvSpPr>
            <a:spLocks noGrp="1"/>
          </p:cNvSpPr>
          <p:nvPr>
            <p:ph idx="1"/>
          </p:nvPr>
        </p:nvSpPr>
        <p:spPr/>
        <p:txBody>
          <a:bodyPr>
            <a:normAutofit fontScale="77500" lnSpcReduction="20000"/>
          </a:bodyPr>
          <a:lstStyle/>
          <a:p>
            <a:pPr lvl="1"/>
            <a:endParaRPr lang="es-ES" dirty="0"/>
          </a:p>
          <a:p>
            <a:pPr lvl="1"/>
            <a:r>
              <a:rPr lang="es-ES" sz="1900" dirty="0"/>
              <a:t>Bucle que repite un bloque de código un </a:t>
            </a:r>
            <a:r>
              <a:rPr lang="es-ES" sz="1900" b="1" dirty="0"/>
              <a:t>número determinado de veces</a:t>
            </a:r>
          </a:p>
          <a:p>
            <a:pPr marL="201168" lvl="1" indent="0">
              <a:buNone/>
            </a:pPr>
            <a:r>
              <a:rPr lang="es-ES" sz="1900" b="0" i="0" u="none" strike="noStrike" baseline="0" dirty="0">
                <a:solidFill>
                  <a:srgbClr val="FFFFFF"/>
                </a:solidFill>
                <a:latin typeface="Lato" panose="020F0502020204030203" pitchFamily="34" charset="0"/>
              </a:rPr>
              <a:t>.</a:t>
            </a:r>
          </a:p>
          <a:p>
            <a:pPr lvl="1"/>
            <a:r>
              <a:rPr lang="es-ES" sz="1900" dirty="0"/>
              <a:t>Sintaxis</a:t>
            </a:r>
          </a:p>
          <a:p>
            <a:pPr marL="384048" lvl="2" indent="0">
              <a:buNone/>
            </a:pPr>
            <a:r>
              <a:rPr lang="es-ES" sz="2100" dirty="0"/>
              <a:t>for ( valorInicial; condicionFin; modificarCondicion){</a:t>
            </a:r>
          </a:p>
          <a:p>
            <a:pPr marL="384048" lvl="2" indent="0">
              <a:buNone/>
            </a:pPr>
            <a:r>
              <a:rPr lang="es-ES" sz="2100" dirty="0"/>
              <a:t>      Sentencias;</a:t>
            </a:r>
          </a:p>
          <a:p>
            <a:pPr marL="384048" lvl="2" indent="0">
              <a:buNone/>
            </a:pPr>
            <a:r>
              <a:rPr lang="es-ES" sz="2100" dirty="0"/>
              <a:t>}</a:t>
            </a:r>
          </a:p>
          <a:p>
            <a:pPr marL="384048" lvl="2" indent="0">
              <a:buNone/>
            </a:pPr>
            <a:endParaRPr lang="es-ES" sz="2100" dirty="0"/>
          </a:p>
          <a:p>
            <a:pPr marL="384048" lvl="2" indent="0">
              <a:buNone/>
            </a:pPr>
            <a:r>
              <a:rPr lang="es-ES" sz="2100" dirty="0"/>
              <a:t>for ( inicial1, inicial2; condicionFin; modificarCondicion1,modificarCondicion2){</a:t>
            </a:r>
          </a:p>
          <a:p>
            <a:pPr marL="384048" lvl="2" indent="0">
              <a:buNone/>
            </a:pPr>
            <a:r>
              <a:rPr lang="es-ES" sz="2100" dirty="0"/>
              <a:t>      Sentencias;</a:t>
            </a:r>
          </a:p>
          <a:p>
            <a:pPr marL="384048" lvl="2" indent="0">
              <a:buNone/>
            </a:pPr>
            <a:r>
              <a:rPr lang="es-ES" sz="2100" dirty="0"/>
              <a:t>}</a:t>
            </a:r>
          </a:p>
          <a:p>
            <a:pPr marL="384048" lvl="2" indent="0">
              <a:buNone/>
            </a:pPr>
            <a:endParaRPr lang="es-ES" sz="2000" dirty="0"/>
          </a:p>
          <a:p>
            <a:pPr marL="384048" lvl="2" indent="0">
              <a:buNone/>
            </a:pPr>
            <a:endParaRPr lang="es-ES" sz="2000" dirty="0"/>
          </a:p>
          <a:p>
            <a:pPr marL="384048" lvl="2" indent="0">
              <a:buNone/>
            </a:pPr>
            <a:endParaRPr lang="es-ES" sz="2000" dirty="0"/>
          </a:p>
        </p:txBody>
      </p:sp>
    </p:spTree>
    <p:extLst>
      <p:ext uri="{BB962C8B-B14F-4D97-AF65-F5344CB8AC3E}">
        <p14:creationId xmlns:p14="http://schemas.microsoft.com/office/powerpoint/2010/main" val="701166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33AFF-07F9-6A62-83BE-A1633ACCA60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1CEEE5-2551-ABE5-C842-E71C216A6458}"/>
              </a:ext>
            </a:extLst>
          </p:cNvPr>
          <p:cNvSpPr>
            <a:spLocks noGrp="1"/>
          </p:cNvSpPr>
          <p:nvPr>
            <p:ph type="title"/>
          </p:nvPr>
        </p:nvSpPr>
        <p:spPr/>
        <p:txBody>
          <a:bodyPr/>
          <a:lstStyle/>
          <a:p>
            <a:r>
              <a:rPr lang="es-ES" dirty="0"/>
              <a:t>for - diagrama de flujo</a:t>
            </a:r>
          </a:p>
        </p:txBody>
      </p:sp>
      <p:sp>
        <p:nvSpPr>
          <p:cNvPr id="3" name="Marcador de contenido 2">
            <a:extLst>
              <a:ext uri="{FF2B5EF4-FFF2-40B4-BE49-F238E27FC236}">
                <a16:creationId xmlns:a16="http://schemas.microsoft.com/office/drawing/2014/main" id="{0156E520-A47E-255C-AAED-4015D77FF020}"/>
              </a:ext>
            </a:extLst>
          </p:cNvPr>
          <p:cNvSpPr>
            <a:spLocks noGrp="1"/>
          </p:cNvSpPr>
          <p:nvPr>
            <p:ph idx="1"/>
          </p:nvPr>
        </p:nvSpPr>
        <p:spPr>
          <a:xfrm>
            <a:off x="648547" y="1845734"/>
            <a:ext cx="10058400" cy="4023360"/>
          </a:xfrm>
        </p:spPr>
        <p:txBody>
          <a:bodyPr/>
          <a:lstStyle/>
          <a:p>
            <a:pPr marL="384048" lvl="2" indent="0">
              <a:buNone/>
            </a:pPr>
            <a:r>
              <a:rPr lang="es-ES" sz="1800" dirty="0"/>
              <a:t>for ( valorInicial; condicion; modificarCondicion){</a:t>
            </a:r>
          </a:p>
          <a:p>
            <a:pPr marL="384048" lvl="2" indent="0">
              <a:buNone/>
            </a:pPr>
            <a:r>
              <a:rPr lang="es-ES" sz="1800" dirty="0"/>
              <a:t>      sentencias;</a:t>
            </a:r>
          </a:p>
          <a:p>
            <a:pPr marL="384048" lvl="2" indent="0">
              <a:buNone/>
            </a:pPr>
            <a:r>
              <a:rPr lang="es-ES" sz="1800" dirty="0"/>
              <a:t>}</a:t>
            </a:r>
          </a:p>
          <a:p>
            <a:pPr marL="384048" lvl="2" indent="0">
              <a:buNone/>
            </a:pPr>
            <a:endParaRPr lang="es-ES" sz="2000" dirty="0"/>
          </a:p>
          <a:p>
            <a:pPr marL="384048" lvl="2" indent="0">
              <a:buNone/>
            </a:pPr>
            <a:endParaRPr lang="es-ES" sz="2000" dirty="0"/>
          </a:p>
        </p:txBody>
      </p:sp>
      <p:sp>
        <p:nvSpPr>
          <p:cNvPr id="4" name="Diagrama de flujo: decisión 3">
            <a:extLst>
              <a:ext uri="{FF2B5EF4-FFF2-40B4-BE49-F238E27FC236}">
                <a16:creationId xmlns:a16="http://schemas.microsoft.com/office/drawing/2014/main" id="{56F73811-0A7A-C0C3-C748-F6FDABEB08DD}"/>
              </a:ext>
            </a:extLst>
          </p:cNvPr>
          <p:cNvSpPr/>
          <p:nvPr/>
        </p:nvSpPr>
        <p:spPr>
          <a:xfrm>
            <a:off x="7710853" y="2963678"/>
            <a:ext cx="1319841" cy="974785"/>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sz="1600" dirty="0"/>
          </a:p>
        </p:txBody>
      </p:sp>
      <p:sp>
        <p:nvSpPr>
          <p:cNvPr id="5" name="CuadroTexto 4">
            <a:extLst>
              <a:ext uri="{FF2B5EF4-FFF2-40B4-BE49-F238E27FC236}">
                <a16:creationId xmlns:a16="http://schemas.microsoft.com/office/drawing/2014/main" id="{2E5E3491-D462-3EA6-ABC7-8291F68121F2}"/>
              </a:ext>
            </a:extLst>
          </p:cNvPr>
          <p:cNvSpPr txBox="1"/>
          <p:nvPr/>
        </p:nvSpPr>
        <p:spPr>
          <a:xfrm>
            <a:off x="7819871" y="3277036"/>
            <a:ext cx="1483743" cy="307777"/>
          </a:xfrm>
          <a:prstGeom prst="rect">
            <a:avLst/>
          </a:prstGeom>
          <a:noFill/>
        </p:spPr>
        <p:txBody>
          <a:bodyPr wrap="square" rtlCol="0">
            <a:spAutoFit/>
          </a:bodyPr>
          <a:lstStyle/>
          <a:p>
            <a:r>
              <a:rPr lang="es-ES" sz="1400" dirty="0"/>
              <a:t>condición</a:t>
            </a:r>
            <a:endParaRPr lang="es-ES" dirty="0"/>
          </a:p>
        </p:txBody>
      </p:sp>
      <p:cxnSp>
        <p:nvCxnSpPr>
          <p:cNvPr id="6" name="Conector recto de flecha 5">
            <a:extLst>
              <a:ext uri="{FF2B5EF4-FFF2-40B4-BE49-F238E27FC236}">
                <a16:creationId xmlns:a16="http://schemas.microsoft.com/office/drawing/2014/main" id="{31117E8F-B6C6-3F9A-5A7F-65412F362373}"/>
              </a:ext>
            </a:extLst>
          </p:cNvPr>
          <p:cNvCxnSpPr>
            <a:cxnSpLocks/>
          </p:cNvCxnSpPr>
          <p:nvPr/>
        </p:nvCxnSpPr>
        <p:spPr>
          <a:xfrm flipH="1">
            <a:off x="8352218" y="1845734"/>
            <a:ext cx="10085" cy="20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AF116F26-B1A3-0EDD-5B6B-BE7F6C26A9E1}"/>
              </a:ext>
            </a:extLst>
          </p:cNvPr>
          <p:cNvCxnSpPr>
            <a:cxnSpLocks/>
          </p:cNvCxnSpPr>
          <p:nvPr/>
        </p:nvCxnSpPr>
        <p:spPr>
          <a:xfrm>
            <a:off x="10056273" y="3461701"/>
            <a:ext cx="12548" cy="243159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82A04A21-0007-9A6C-7CB6-9866815E3E57}"/>
              </a:ext>
            </a:extLst>
          </p:cNvPr>
          <p:cNvCxnSpPr>
            <a:cxnSpLocks/>
          </p:cNvCxnSpPr>
          <p:nvPr/>
        </p:nvCxnSpPr>
        <p:spPr>
          <a:xfrm flipH="1">
            <a:off x="9039161" y="3451069"/>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B862C4DC-761B-C9B2-B13C-E3F487A04E8F}"/>
              </a:ext>
            </a:extLst>
          </p:cNvPr>
          <p:cNvSpPr txBox="1"/>
          <p:nvPr/>
        </p:nvSpPr>
        <p:spPr>
          <a:xfrm>
            <a:off x="7213634" y="3854249"/>
            <a:ext cx="1483743" cy="307777"/>
          </a:xfrm>
          <a:prstGeom prst="rect">
            <a:avLst/>
          </a:prstGeom>
          <a:noFill/>
        </p:spPr>
        <p:txBody>
          <a:bodyPr wrap="square" rtlCol="0">
            <a:spAutoFit/>
          </a:bodyPr>
          <a:lstStyle/>
          <a:p>
            <a:r>
              <a:rPr lang="es-ES" sz="1400" dirty="0"/>
              <a:t>verdadera</a:t>
            </a:r>
            <a:endParaRPr lang="es-ES" dirty="0"/>
          </a:p>
        </p:txBody>
      </p:sp>
      <p:cxnSp>
        <p:nvCxnSpPr>
          <p:cNvPr id="12" name="Conector recto de flecha 11">
            <a:extLst>
              <a:ext uri="{FF2B5EF4-FFF2-40B4-BE49-F238E27FC236}">
                <a16:creationId xmlns:a16="http://schemas.microsoft.com/office/drawing/2014/main" id="{CAFAB8C1-260A-F882-F612-332CBC355709}"/>
              </a:ext>
            </a:extLst>
          </p:cNvPr>
          <p:cNvCxnSpPr>
            <a:cxnSpLocks/>
          </p:cNvCxnSpPr>
          <p:nvPr/>
        </p:nvCxnSpPr>
        <p:spPr>
          <a:xfrm flipH="1">
            <a:off x="6126480" y="2736927"/>
            <a:ext cx="71904" cy="287948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B1CEF7A8-2272-B95E-2EF7-D3C4DD7A3725}"/>
              </a:ext>
            </a:extLst>
          </p:cNvPr>
          <p:cNvCxnSpPr>
            <a:cxnSpLocks/>
          </p:cNvCxnSpPr>
          <p:nvPr/>
        </p:nvCxnSpPr>
        <p:spPr>
          <a:xfrm flipH="1">
            <a:off x="6198384" y="2736927"/>
            <a:ext cx="2153833"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Diagrama de flujo: proceso 4">
            <a:extLst>
              <a:ext uri="{FF2B5EF4-FFF2-40B4-BE49-F238E27FC236}">
                <a16:creationId xmlns:a16="http://schemas.microsoft.com/office/drawing/2014/main" id="{4E7E8C08-A014-2422-0AB2-09CAC63ADF3C}"/>
              </a:ext>
            </a:extLst>
          </p:cNvPr>
          <p:cNvSpPr/>
          <p:nvPr/>
        </p:nvSpPr>
        <p:spPr>
          <a:xfrm>
            <a:off x="7819871" y="2073774"/>
            <a:ext cx="1226772" cy="463234"/>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t>valorInicial</a:t>
            </a:r>
            <a:endParaRPr lang="es-ES" dirty="0"/>
          </a:p>
        </p:txBody>
      </p:sp>
      <p:cxnSp>
        <p:nvCxnSpPr>
          <p:cNvPr id="15" name="Conector recto de flecha 14">
            <a:extLst>
              <a:ext uri="{FF2B5EF4-FFF2-40B4-BE49-F238E27FC236}">
                <a16:creationId xmlns:a16="http://schemas.microsoft.com/office/drawing/2014/main" id="{B1CEF7A8-2272-B95E-2EF7-D3C4DD7A3725}"/>
              </a:ext>
            </a:extLst>
          </p:cNvPr>
          <p:cNvCxnSpPr>
            <a:cxnSpLocks/>
          </p:cNvCxnSpPr>
          <p:nvPr/>
        </p:nvCxnSpPr>
        <p:spPr>
          <a:xfrm flipH="1">
            <a:off x="6126480" y="5616408"/>
            <a:ext cx="224429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31117E8F-B6C6-3F9A-5A7F-65412F362373}"/>
              </a:ext>
            </a:extLst>
          </p:cNvPr>
          <p:cNvCxnSpPr>
            <a:cxnSpLocks/>
          </p:cNvCxnSpPr>
          <p:nvPr/>
        </p:nvCxnSpPr>
        <p:spPr>
          <a:xfrm>
            <a:off x="8370774" y="2549020"/>
            <a:ext cx="0" cy="415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H="1">
            <a:off x="8370773" y="3904595"/>
            <a:ext cx="1" cy="33174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66BD2149-2D83-24AF-3818-219CD7308A89}"/>
              </a:ext>
            </a:extLst>
          </p:cNvPr>
          <p:cNvSpPr txBox="1"/>
          <p:nvPr/>
        </p:nvSpPr>
        <p:spPr>
          <a:xfrm>
            <a:off x="9231085" y="3134633"/>
            <a:ext cx="1483743" cy="307777"/>
          </a:xfrm>
          <a:prstGeom prst="rect">
            <a:avLst/>
          </a:prstGeom>
          <a:noFill/>
        </p:spPr>
        <p:txBody>
          <a:bodyPr wrap="square" rtlCol="0">
            <a:spAutoFit/>
          </a:bodyPr>
          <a:lstStyle/>
          <a:p>
            <a:r>
              <a:rPr lang="es-ES" sz="1400" dirty="0"/>
              <a:t>falsa</a:t>
            </a:r>
            <a:endParaRPr lang="es-ES" dirty="0"/>
          </a:p>
        </p:txBody>
      </p:sp>
      <p:sp>
        <p:nvSpPr>
          <p:cNvPr id="35" name="Diagrama de flujo: proceso 4">
            <a:extLst>
              <a:ext uri="{FF2B5EF4-FFF2-40B4-BE49-F238E27FC236}">
                <a16:creationId xmlns:a16="http://schemas.microsoft.com/office/drawing/2014/main" id="{4E7E8C08-A014-2422-0AB2-09CAC63ADF3C}"/>
              </a:ext>
            </a:extLst>
          </p:cNvPr>
          <p:cNvSpPr/>
          <p:nvPr/>
        </p:nvSpPr>
        <p:spPr>
          <a:xfrm>
            <a:off x="7760601" y="4207374"/>
            <a:ext cx="1226772" cy="463234"/>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t>sentencias</a:t>
            </a:r>
            <a:endParaRPr lang="es-ES" dirty="0"/>
          </a:p>
        </p:txBody>
      </p:sp>
      <p:cxnSp>
        <p:nvCxnSpPr>
          <p:cNvPr id="36" name="Conector recto 35"/>
          <p:cNvCxnSpPr/>
          <p:nvPr/>
        </p:nvCxnSpPr>
        <p:spPr>
          <a:xfrm flipH="1">
            <a:off x="8370770" y="4641199"/>
            <a:ext cx="1" cy="33174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Diagrama de flujo: proceso 4">
            <a:extLst>
              <a:ext uri="{FF2B5EF4-FFF2-40B4-BE49-F238E27FC236}">
                <a16:creationId xmlns:a16="http://schemas.microsoft.com/office/drawing/2014/main" id="{4E7E8C08-A014-2422-0AB2-09CAC63ADF3C}"/>
              </a:ext>
            </a:extLst>
          </p:cNvPr>
          <p:cNvSpPr/>
          <p:nvPr/>
        </p:nvSpPr>
        <p:spPr>
          <a:xfrm>
            <a:off x="7760598" y="4943978"/>
            <a:ext cx="1226772" cy="463234"/>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t>modificar</a:t>
            </a:r>
            <a:endParaRPr lang="es-ES" dirty="0"/>
          </a:p>
          <a:p>
            <a:pPr algn="ctr"/>
            <a:r>
              <a:rPr lang="es-ES" sz="1400" dirty="0"/>
              <a:t>Condicion</a:t>
            </a:r>
          </a:p>
        </p:txBody>
      </p:sp>
      <p:cxnSp>
        <p:nvCxnSpPr>
          <p:cNvPr id="39" name="Conector recto 38"/>
          <p:cNvCxnSpPr/>
          <p:nvPr/>
        </p:nvCxnSpPr>
        <p:spPr>
          <a:xfrm flipH="1">
            <a:off x="8362303" y="5428603"/>
            <a:ext cx="1" cy="186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82A04A21-0007-9A6C-7CB6-9866815E3E57}"/>
              </a:ext>
            </a:extLst>
          </p:cNvPr>
          <p:cNvCxnSpPr>
            <a:cxnSpLocks/>
          </p:cNvCxnSpPr>
          <p:nvPr/>
        </p:nvCxnSpPr>
        <p:spPr>
          <a:xfrm flipH="1">
            <a:off x="8561742" y="5893291"/>
            <a:ext cx="1507079"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31117E8F-B6C6-3F9A-5A7F-65412F362373}"/>
              </a:ext>
            </a:extLst>
          </p:cNvPr>
          <p:cNvCxnSpPr>
            <a:cxnSpLocks/>
          </p:cNvCxnSpPr>
          <p:nvPr/>
        </p:nvCxnSpPr>
        <p:spPr>
          <a:xfrm>
            <a:off x="8557360" y="5893291"/>
            <a:ext cx="0" cy="3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723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18329-ACC8-0162-60C9-E713EFE1620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122B8D9-EB75-57BA-A0BE-6777CD39C37D}"/>
              </a:ext>
            </a:extLst>
          </p:cNvPr>
          <p:cNvSpPr>
            <a:spLocks noGrp="1"/>
          </p:cNvSpPr>
          <p:nvPr>
            <p:ph type="title"/>
          </p:nvPr>
        </p:nvSpPr>
        <p:spPr/>
        <p:txBody>
          <a:bodyPr/>
          <a:lstStyle/>
          <a:p>
            <a:r>
              <a:rPr lang="es-ES" dirty="0"/>
              <a:t>for</a:t>
            </a:r>
          </a:p>
        </p:txBody>
      </p:sp>
      <p:sp>
        <p:nvSpPr>
          <p:cNvPr id="3" name="Marcador de contenido 2">
            <a:extLst>
              <a:ext uri="{FF2B5EF4-FFF2-40B4-BE49-F238E27FC236}">
                <a16:creationId xmlns:a16="http://schemas.microsoft.com/office/drawing/2014/main" id="{794D4628-A30A-451A-28E8-5B9CC1E4705B}"/>
              </a:ext>
            </a:extLst>
          </p:cNvPr>
          <p:cNvSpPr>
            <a:spLocks noGrp="1"/>
          </p:cNvSpPr>
          <p:nvPr>
            <p:ph idx="1"/>
          </p:nvPr>
        </p:nvSpPr>
        <p:spPr/>
        <p:txBody>
          <a:bodyPr/>
          <a:lstStyle/>
          <a:p>
            <a:pPr lvl="1"/>
            <a:endParaRPr lang="es-ES" dirty="0"/>
          </a:p>
          <a:p>
            <a:pPr lvl="1"/>
            <a:r>
              <a:rPr lang="es-ES" dirty="0"/>
              <a:t>Ejemplo </a:t>
            </a:r>
          </a:p>
          <a:p>
            <a:pPr lvl="1"/>
            <a:endParaRPr lang="es-ES" b="0" i="0" u="none" strike="noStrike" baseline="0" dirty="0">
              <a:solidFill>
                <a:srgbClr val="FFFFFF"/>
              </a:solidFill>
              <a:latin typeface="Lato" panose="020F0502020204030203" pitchFamily="34" charset="0"/>
            </a:endParaRPr>
          </a:p>
          <a:p>
            <a:pPr marL="0" marR="0" indent="0">
              <a:spcBef>
                <a:spcPts val="0"/>
              </a:spcBef>
              <a:spcAft>
                <a:spcPts val="0"/>
              </a:spcAft>
              <a:buNone/>
            </a:pPr>
            <a:r>
              <a:rPr lang="es-ES" sz="1800" b="1" dirty="0">
                <a:solidFill>
                  <a:srgbClr val="7F0055"/>
                </a:solidFill>
                <a:effectLst/>
                <a:latin typeface="Courier New" panose="02070309020205020404" pitchFamily="49" charset="0"/>
              </a:rPr>
              <a:t>  for</a:t>
            </a:r>
            <a:r>
              <a:rPr lang="es-ES" sz="1800" dirty="0">
                <a:solidFill>
                  <a:srgbClr val="000000"/>
                </a:solidFill>
                <a:effectLst/>
                <a:latin typeface="Courier New" panose="02070309020205020404" pitchFamily="49" charset="0"/>
              </a:rPr>
              <a:t> (</a:t>
            </a: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i</a:t>
            </a:r>
            <a:r>
              <a:rPr lang="es-ES" sz="1800" dirty="0">
                <a:solidFill>
                  <a:srgbClr val="000000"/>
                </a:solidFill>
                <a:effectLst/>
                <a:latin typeface="Courier New" panose="02070309020205020404" pitchFamily="49" charset="0"/>
              </a:rPr>
              <a:t>=1; </a:t>
            </a:r>
            <a:r>
              <a:rPr lang="es-ES" sz="1800" dirty="0">
                <a:solidFill>
                  <a:srgbClr val="6A3E3E"/>
                </a:solidFill>
                <a:effectLst/>
                <a:latin typeface="Courier New" panose="02070309020205020404" pitchFamily="49" charset="0"/>
              </a:rPr>
              <a:t>i</a:t>
            </a:r>
            <a:r>
              <a:rPr lang="es-ES" sz="1800" dirty="0">
                <a:solidFill>
                  <a:srgbClr val="000000"/>
                </a:solidFill>
                <a:effectLst/>
                <a:latin typeface="Courier New" panose="02070309020205020404" pitchFamily="49" charset="0"/>
              </a:rPr>
              <a:t>&lt;11; </a:t>
            </a:r>
            <a:r>
              <a:rPr lang="es-ES" sz="1800" dirty="0">
                <a:solidFill>
                  <a:srgbClr val="6A3E3E"/>
                </a:solidFill>
                <a:effectLst/>
                <a:latin typeface="Courier New" panose="02070309020205020404" pitchFamily="49" charset="0"/>
              </a:rPr>
              <a:t>i</a:t>
            </a:r>
            <a:r>
              <a:rPr lang="es-ES" sz="1800" dirty="0">
                <a:solidFill>
                  <a:srgbClr val="000000"/>
                </a:solidFill>
                <a:effectLst/>
                <a:latin typeface="Courier New" panose="02070309020205020404" pitchFamily="49" charset="0"/>
              </a:rPr>
              <a:t>++) {</a:t>
            </a:r>
          </a:p>
          <a:p>
            <a:pPr marL="0" marR="0" indent="0">
              <a:spcBef>
                <a:spcPts val="0"/>
              </a:spcBef>
              <a:spcAft>
                <a:spcPts val="0"/>
              </a:spcAft>
              <a:buNone/>
            </a:pPr>
            <a:r>
              <a:rPr lang="es-ES" sz="1800" dirty="0">
                <a:solidFill>
                  <a:srgbClr val="000000"/>
                </a:solidFill>
                <a:effectLst/>
                <a:latin typeface="Courier New" panose="02070309020205020404" pitchFamily="49" charset="0"/>
              </a:rPr>
              <a:t>      System.</a:t>
            </a:r>
            <a:r>
              <a:rPr lang="es-ES" sz="1800" b="1" i="1" dirty="0">
                <a:solidFill>
                  <a:srgbClr val="0000C0"/>
                </a:solidFill>
                <a:effectLst/>
                <a:latin typeface="Courier New" panose="02070309020205020404" pitchFamily="49" charset="0"/>
              </a:rPr>
              <a:t>out</a:t>
            </a:r>
            <a:r>
              <a:rPr lang="es-ES" sz="1800" dirty="0">
                <a:solidFill>
                  <a:srgbClr val="000000"/>
                </a:solidFill>
                <a:effectLst/>
                <a:latin typeface="Courier New" panose="02070309020205020404" pitchFamily="49" charset="0"/>
              </a:rPr>
              <a:t>.println(</a:t>
            </a:r>
            <a:r>
              <a:rPr lang="es-ES" sz="1800" dirty="0">
                <a:solidFill>
                  <a:srgbClr val="2A00FF"/>
                </a:solidFill>
                <a:effectLst/>
                <a:latin typeface="Courier New" panose="02070309020205020404" pitchFamily="49" charset="0"/>
              </a:rPr>
              <a:t>"El valor de i es: "</a:t>
            </a:r>
            <a:r>
              <a:rPr lang="es-ES" sz="1800" dirty="0">
                <a:solidFill>
                  <a:srgbClr val="000000"/>
                </a:solidFill>
                <a:effectLst/>
                <a:latin typeface="Courier New" panose="02070309020205020404" pitchFamily="49" charset="0"/>
              </a:rPr>
              <a:t> + </a:t>
            </a:r>
            <a:r>
              <a:rPr lang="es-ES" sz="1800" dirty="0">
                <a:solidFill>
                  <a:srgbClr val="6A3E3E"/>
                </a:solidFill>
                <a:effectLst/>
                <a:latin typeface="Courier New" panose="02070309020205020404" pitchFamily="49" charset="0"/>
              </a:rPr>
              <a:t>i</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sz="1800" dirty="0">
                <a:solidFill>
                  <a:srgbClr val="000000"/>
                </a:solidFill>
                <a:effectLst/>
                <a:latin typeface="Courier New" panose="02070309020205020404" pitchFamily="49" charset="0"/>
              </a:rPr>
              <a:t>  }</a:t>
            </a:r>
          </a:p>
          <a:p>
            <a:pPr marL="384048" lvl="2" indent="0">
              <a:buNone/>
            </a:pPr>
            <a:endParaRPr lang="es-ES" sz="2000" dirty="0"/>
          </a:p>
          <a:p>
            <a:pPr marL="384048" lvl="2" indent="0">
              <a:buNone/>
            </a:pPr>
            <a:endParaRPr lang="es-ES" sz="2000" dirty="0"/>
          </a:p>
        </p:txBody>
      </p:sp>
    </p:spTree>
    <p:extLst>
      <p:ext uri="{BB962C8B-B14F-4D97-AF65-F5344CB8AC3E}">
        <p14:creationId xmlns:p14="http://schemas.microsoft.com/office/powerpoint/2010/main" val="41655363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70EF1-A90B-DAB8-765A-59870EDBE64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AE53683-C9C7-5BB2-E468-EF0079832189}"/>
              </a:ext>
            </a:extLst>
          </p:cNvPr>
          <p:cNvSpPr>
            <a:spLocks noGrp="1"/>
          </p:cNvSpPr>
          <p:nvPr>
            <p:ph type="title"/>
          </p:nvPr>
        </p:nvSpPr>
        <p:spPr/>
        <p:txBody>
          <a:bodyPr/>
          <a:lstStyle/>
          <a:p>
            <a:r>
              <a:rPr lang="es-ES" dirty="0"/>
              <a:t>for enhanced ( for-</a:t>
            </a:r>
            <a:r>
              <a:rPr lang="es-ES" dirty="0" err="1"/>
              <a:t>each</a:t>
            </a:r>
            <a:r>
              <a:rPr lang="es-ES" dirty="0"/>
              <a:t>)</a:t>
            </a:r>
          </a:p>
        </p:txBody>
      </p:sp>
      <p:sp>
        <p:nvSpPr>
          <p:cNvPr id="3" name="Marcador de contenido 2">
            <a:extLst>
              <a:ext uri="{FF2B5EF4-FFF2-40B4-BE49-F238E27FC236}">
                <a16:creationId xmlns:a16="http://schemas.microsoft.com/office/drawing/2014/main" id="{D7D3F3A8-6C47-899E-CFC1-2932F8E05474}"/>
              </a:ext>
            </a:extLst>
          </p:cNvPr>
          <p:cNvSpPr>
            <a:spLocks noGrp="1"/>
          </p:cNvSpPr>
          <p:nvPr>
            <p:ph idx="1"/>
          </p:nvPr>
        </p:nvSpPr>
        <p:spPr/>
        <p:txBody>
          <a:bodyPr/>
          <a:lstStyle/>
          <a:p>
            <a:pPr lvl="1"/>
            <a:endParaRPr lang="es-ES" dirty="0"/>
          </a:p>
          <a:p>
            <a:pPr lvl="1"/>
            <a:r>
              <a:rPr lang="es-ES" dirty="0"/>
              <a:t>Permiten recorrer arrays o arrayLists</a:t>
            </a:r>
          </a:p>
          <a:p>
            <a:pPr lvl="1"/>
            <a:endParaRPr lang="es-ES" dirty="0"/>
          </a:p>
          <a:p>
            <a:pPr lvl="1"/>
            <a:r>
              <a:rPr lang="es-ES" dirty="0"/>
              <a:t>Sintasis:</a:t>
            </a:r>
          </a:p>
          <a:p>
            <a:pPr lvl="1"/>
            <a:endParaRPr lang="es-ES" dirty="0"/>
          </a:p>
          <a:p>
            <a:pPr marL="201168" lvl="1" indent="0">
              <a:buNone/>
            </a:pPr>
            <a:r>
              <a:rPr lang="en-US" dirty="0"/>
              <a:t>for(tipoDatoArray variable : nombreArray) {</a:t>
            </a:r>
          </a:p>
          <a:p>
            <a:pPr marL="201168" lvl="1" indent="0">
              <a:buNone/>
            </a:pPr>
            <a:r>
              <a:rPr lang="en-US" dirty="0"/>
              <a:t>    // código a ejecutar con cada elemento</a:t>
            </a:r>
          </a:p>
          <a:p>
            <a:pPr marL="201168" lvl="1" indent="0">
              <a:buNone/>
            </a:pPr>
            <a:r>
              <a:rPr lang="en-US" dirty="0"/>
              <a:t>}</a:t>
            </a:r>
            <a:endParaRPr lang="es-ES" dirty="0"/>
          </a:p>
          <a:p>
            <a:pPr lvl="1"/>
            <a:endParaRPr lang="es-ES" dirty="0"/>
          </a:p>
        </p:txBody>
      </p:sp>
    </p:spTree>
    <p:extLst>
      <p:ext uri="{BB962C8B-B14F-4D97-AF65-F5344CB8AC3E}">
        <p14:creationId xmlns:p14="http://schemas.microsoft.com/office/powerpoint/2010/main" val="172078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0150A3-1DA9-11FA-3C9F-069A794CFFE2}"/>
              </a:ext>
            </a:extLst>
          </p:cNvPr>
          <p:cNvSpPr>
            <a:spLocks noGrp="1"/>
          </p:cNvSpPr>
          <p:nvPr>
            <p:ph type="title"/>
          </p:nvPr>
        </p:nvSpPr>
        <p:spPr/>
        <p:txBody>
          <a:bodyPr/>
          <a:lstStyle/>
          <a:p>
            <a:r>
              <a:rPr lang="es-ES" dirty="0"/>
              <a:t>Versiones Java SE</a:t>
            </a:r>
          </a:p>
        </p:txBody>
      </p:sp>
      <p:graphicFrame>
        <p:nvGraphicFramePr>
          <p:cNvPr id="4" name="Marcador de contenido 3">
            <a:extLst>
              <a:ext uri="{FF2B5EF4-FFF2-40B4-BE49-F238E27FC236}">
                <a16:creationId xmlns:a16="http://schemas.microsoft.com/office/drawing/2014/main" id="{FCC32DC1-EFED-04BA-2C01-3D127AAD76F5}"/>
              </a:ext>
            </a:extLst>
          </p:cNvPr>
          <p:cNvGraphicFramePr>
            <a:graphicFrameLocks noGrp="1"/>
          </p:cNvGraphicFramePr>
          <p:nvPr>
            <p:ph idx="1"/>
            <p:extLst>
              <p:ext uri="{D42A27DB-BD31-4B8C-83A1-F6EECF244321}">
                <p14:modId xmlns:p14="http://schemas.microsoft.com/office/powerpoint/2010/main" val="2892658235"/>
              </p:ext>
            </p:extLst>
          </p:nvPr>
        </p:nvGraphicFramePr>
        <p:xfrm>
          <a:off x="2604575" y="1409700"/>
          <a:ext cx="7091875" cy="5307336"/>
        </p:xfrm>
        <a:graphic>
          <a:graphicData uri="http://schemas.openxmlformats.org/drawingml/2006/table">
            <a:tbl>
              <a:tblPr firstRow="1" bandRow="1">
                <a:tableStyleId>{5C22544A-7EE6-4342-B048-85BDC9FD1C3A}</a:tableStyleId>
              </a:tblPr>
              <a:tblGrid>
                <a:gridCol w="2500825">
                  <a:extLst>
                    <a:ext uri="{9D8B030D-6E8A-4147-A177-3AD203B41FA5}">
                      <a16:colId xmlns:a16="http://schemas.microsoft.com/office/drawing/2014/main" val="1269601840"/>
                    </a:ext>
                  </a:extLst>
                </a:gridCol>
                <a:gridCol w="2238375">
                  <a:extLst>
                    <a:ext uri="{9D8B030D-6E8A-4147-A177-3AD203B41FA5}">
                      <a16:colId xmlns:a16="http://schemas.microsoft.com/office/drawing/2014/main" val="566709669"/>
                    </a:ext>
                  </a:extLst>
                </a:gridCol>
                <a:gridCol w="2352675">
                  <a:extLst>
                    <a:ext uri="{9D8B030D-6E8A-4147-A177-3AD203B41FA5}">
                      <a16:colId xmlns:a16="http://schemas.microsoft.com/office/drawing/2014/main" val="3580851032"/>
                    </a:ext>
                  </a:extLst>
                </a:gridCol>
              </a:tblGrid>
              <a:tr h="383662">
                <a:tc>
                  <a:txBody>
                    <a:bodyPr/>
                    <a:lstStyle/>
                    <a:p>
                      <a:r>
                        <a:rPr lang="es-ES" dirty="0"/>
                        <a:t>Año</a:t>
                      </a:r>
                    </a:p>
                  </a:txBody>
                  <a:tcPr/>
                </a:tc>
                <a:tc>
                  <a:txBody>
                    <a:bodyPr/>
                    <a:lstStyle/>
                    <a:p>
                      <a:r>
                        <a:rPr lang="es-ES" dirty="0"/>
                        <a:t>Versión JDK</a:t>
                      </a:r>
                    </a:p>
                  </a:txBody>
                  <a:tcPr/>
                </a:tc>
                <a:tc>
                  <a:txBody>
                    <a:bodyPr/>
                    <a:lstStyle/>
                    <a:p>
                      <a:r>
                        <a:rPr lang="es-ES" dirty="0"/>
                        <a:t>Plataforma</a:t>
                      </a:r>
                    </a:p>
                  </a:txBody>
                  <a:tcPr/>
                </a:tc>
                <a:extLst>
                  <a:ext uri="{0D108BD9-81ED-4DB2-BD59-A6C34878D82A}">
                    <a16:rowId xmlns:a16="http://schemas.microsoft.com/office/drawing/2014/main" val="4285823861"/>
                  </a:ext>
                </a:extLst>
              </a:tr>
              <a:tr h="351691">
                <a:tc>
                  <a:txBody>
                    <a:bodyPr/>
                    <a:lstStyle/>
                    <a:p>
                      <a:r>
                        <a:rPr lang="es-ES" sz="1600" dirty="0"/>
                        <a:t>1996</a:t>
                      </a:r>
                    </a:p>
                  </a:txBody>
                  <a:tcPr/>
                </a:tc>
                <a:tc>
                  <a:txBody>
                    <a:bodyPr/>
                    <a:lstStyle/>
                    <a:p>
                      <a:pPr algn="ctr"/>
                      <a:r>
                        <a:rPr lang="es-ES" sz="1600" dirty="0"/>
                        <a:t>1.0</a:t>
                      </a:r>
                    </a:p>
                  </a:txBody>
                  <a:tcPr/>
                </a:tc>
                <a:tc>
                  <a:txBody>
                    <a:bodyPr/>
                    <a:lstStyle/>
                    <a:p>
                      <a:pPr algn="ctr"/>
                      <a:r>
                        <a:rPr lang="es-ES" sz="1600" dirty="0"/>
                        <a:t>1</a:t>
                      </a:r>
                    </a:p>
                  </a:txBody>
                  <a:tcPr/>
                </a:tc>
                <a:extLst>
                  <a:ext uri="{0D108BD9-81ED-4DB2-BD59-A6C34878D82A}">
                    <a16:rowId xmlns:a16="http://schemas.microsoft.com/office/drawing/2014/main" val="2999130150"/>
                  </a:ext>
                </a:extLst>
              </a:tr>
              <a:tr h="351691">
                <a:tc>
                  <a:txBody>
                    <a:bodyPr/>
                    <a:lstStyle/>
                    <a:p>
                      <a:r>
                        <a:rPr lang="es-ES" sz="1600" dirty="0"/>
                        <a:t>1997</a:t>
                      </a:r>
                    </a:p>
                  </a:txBody>
                  <a:tcPr/>
                </a:tc>
                <a:tc>
                  <a:txBody>
                    <a:bodyPr/>
                    <a:lstStyle/>
                    <a:p>
                      <a:pPr algn="ctr"/>
                      <a:r>
                        <a:rPr lang="es-ES" sz="1600" dirty="0"/>
                        <a:t>1.1</a:t>
                      </a:r>
                    </a:p>
                  </a:txBody>
                  <a:tcPr/>
                </a:tc>
                <a:tc>
                  <a:txBody>
                    <a:bodyPr/>
                    <a:lstStyle/>
                    <a:p>
                      <a:pPr algn="ctr"/>
                      <a:r>
                        <a:rPr lang="es-ES" sz="1600" dirty="0"/>
                        <a:t>1</a:t>
                      </a:r>
                    </a:p>
                  </a:txBody>
                  <a:tcPr/>
                </a:tc>
                <a:extLst>
                  <a:ext uri="{0D108BD9-81ED-4DB2-BD59-A6C34878D82A}">
                    <a16:rowId xmlns:a16="http://schemas.microsoft.com/office/drawing/2014/main" val="1857802732"/>
                  </a:ext>
                </a:extLst>
              </a:tr>
              <a:tr h="351691">
                <a:tc>
                  <a:txBody>
                    <a:bodyPr/>
                    <a:lstStyle/>
                    <a:p>
                      <a:r>
                        <a:rPr lang="es-ES" sz="1600" dirty="0"/>
                        <a:t>1998</a:t>
                      </a:r>
                    </a:p>
                  </a:txBody>
                  <a:tcPr/>
                </a:tc>
                <a:tc>
                  <a:txBody>
                    <a:bodyPr/>
                    <a:lstStyle/>
                    <a:p>
                      <a:pPr algn="ctr"/>
                      <a:r>
                        <a:rPr lang="es-ES" sz="1600" dirty="0"/>
                        <a:t>1.2</a:t>
                      </a:r>
                    </a:p>
                  </a:txBody>
                  <a:tcPr/>
                </a:tc>
                <a:tc>
                  <a:txBody>
                    <a:bodyPr/>
                    <a:lstStyle/>
                    <a:p>
                      <a:pPr algn="ctr"/>
                      <a:r>
                        <a:rPr lang="es-ES" sz="1600" dirty="0"/>
                        <a:t>2</a:t>
                      </a:r>
                    </a:p>
                  </a:txBody>
                  <a:tcPr/>
                </a:tc>
                <a:extLst>
                  <a:ext uri="{0D108BD9-81ED-4DB2-BD59-A6C34878D82A}">
                    <a16:rowId xmlns:a16="http://schemas.microsoft.com/office/drawing/2014/main" val="1690816106"/>
                  </a:ext>
                </a:extLst>
              </a:tr>
              <a:tr h="351691">
                <a:tc>
                  <a:txBody>
                    <a:bodyPr/>
                    <a:lstStyle/>
                    <a:p>
                      <a:r>
                        <a:rPr lang="es-ES" sz="1600" dirty="0"/>
                        <a:t>…</a:t>
                      </a:r>
                    </a:p>
                  </a:txBody>
                  <a:tcPr/>
                </a:tc>
                <a:tc>
                  <a:txBody>
                    <a:bodyPr/>
                    <a:lstStyle/>
                    <a:p>
                      <a:pPr algn="ctr"/>
                      <a:r>
                        <a:rPr lang="es-ES" sz="1600" dirty="0"/>
                        <a:t>…</a:t>
                      </a:r>
                    </a:p>
                  </a:txBody>
                  <a:tcPr/>
                </a:tc>
                <a:tc>
                  <a:txBody>
                    <a:bodyPr/>
                    <a:lstStyle/>
                    <a:p>
                      <a:pPr algn="ctr"/>
                      <a:r>
                        <a:rPr lang="es-ES" sz="1600" dirty="0"/>
                        <a:t>…</a:t>
                      </a:r>
                    </a:p>
                  </a:txBody>
                  <a:tcPr/>
                </a:tc>
                <a:extLst>
                  <a:ext uri="{0D108BD9-81ED-4DB2-BD59-A6C34878D82A}">
                    <a16:rowId xmlns:a16="http://schemas.microsoft.com/office/drawing/2014/main" val="2545385617"/>
                  </a:ext>
                </a:extLst>
              </a:tr>
              <a:tr h="351691">
                <a:tc>
                  <a:txBody>
                    <a:bodyPr/>
                    <a:lstStyle/>
                    <a:p>
                      <a:r>
                        <a:rPr lang="es-ES" sz="1600" dirty="0"/>
                        <a:t>2013</a:t>
                      </a:r>
                    </a:p>
                  </a:txBody>
                  <a:tcPr/>
                </a:tc>
                <a:tc>
                  <a:txBody>
                    <a:bodyPr/>
                    <a:lstStyle/>
                    <a:p>
                      <a:pPr algn="ctr"/>
                      <a:r>
                        <a:rPr lang="es-ES" sz="1600" dirty="0"/>
                        <a:t>1.8 </a:t>
                      </a:r>
                    </a:p>
                  </a:txBody>
                  <a:tcPr/>
                </a:tc>
                <a:tc>
                  <a:txBody>
                    <a:bodyPr/>
                    <a:lstStyle/>
                    <a:p>
                      <a:pPr algn="ctr"/>
                      <a:r>
                        <a:rPr lang="es-ES" sz="1600" dirty="0"/>
                        <a:t>8</a:t>
                      </a:r>
                    </a:p>
                  </a:txBody>
                  <a:tcPr/>
                </a:tc>
                <a:extLst>
                  <a:ext uri="{0D108BD9-81ED-4DB2-BD59-A6C34878D82A}">
                    <a16:rowId xmlns:a16="http://schemas.microsoft.com/office/drawing/2014/main" val="4284442296"/>
                  </a:ext>
                </a:extLst>
              </a:tr>
              <a:tr h="351691">
                <a:tc>
                  <a:txBody>
                    <a:bodyPr/>
                    <a:lstStyle/>
                    <a:p>
                      <a:r>
                        <a:rPr lang="es-ES" sz="1600" dirty="0"/>
                        <a:t>2017</a:t>
                      </a:r>
                    </a:p>
                  </a:txBody>
                  <a:tcPr/>
                </a:tc>
                <a:tc>
                  <a:txBody>
                    <a:bodyPr/>
                    <a:lstStyle/>
                    <a:p>
                      <a:pPr algn="ctr"/>
                      <a:r>
                        <a:rPr lang="es-ES" sz="1600" b="1" dirty="0">
                          <a:solidFill>
                            <a:srgbClr val="C00000"/>
                          </a:solidFill>
                        </a:rPr>
                        <a:t>9</a:t>
                      </a:r>
                    </a:p>
                  </a:txBody>
                  <a:tcPr/>
                </a:tc>
                <a:tc>
                  <a:txBody>
                    <a:bodyPr/>
                    <a:lstStyle/>
                    <a:p>
                      <a:pPr algn="ctr"/>
                      <a:r>
                        <a:rPr lang="es-ES" sz="1600" dirty="0"/>
                        <a:t>9</a:t>
                      </a:r>
                    </a:p>
                  </a:txBody>
                  <a:tcPr/>
                </a:tc>
                <a:extLst>
                  <a:ext uri="{0D108BD9-81ED-4DB2-BD59-A6C34878D82A}">
                    <a16:rowId xmlns:a16="http://schemas.microsoft.com/office/drawing/2014/main" val="3672255113"/>
                  </a:ext>
                </a:extLst>
              </a:tr>
              <a:tr h="351691">
                <a:tc>
                  <a:txBody>
                    <a:bodyPr/>
                    <a:lstStyle/>
                    <a:p>
                      <a:r>
                        <a:rPr lang="es-ES" sz="1600" dirty="0"/>
                        <a:t>Marzo 2018</a:t>
                      </a:r>
                    </a:p>
                  </a:txBody>
                  <a:tcPr/>
                </a:tc>
                <a:tc>
                  <a:txBody>
                    <a:bodyPr/>
                    <a:lstStyle/>
                    <a:p>
                      <a:pPr algn="ctr"/>
                      <a:r>
                        <a:rPr lang="es-ES" sz="1600" dirty="0"/>
                        <a:t>10</a:t>
                      </a:r>
                    </a:p>
                  </a:txBody>
                  <a:tcPr/>
                </a:tc>
                <a:tc>
                  <a:txBody>
                    <a:bodyPr/>
                    <a:lstStyle/>
                    <a:p>
                      <a:pPr algn="ctr"/>
                      <a:r>
                        <a:rPr lang="es-ES" sz="1600" dirty="0"/>
                        <a:t>10</a:t>
                      </a:r>
                    </a:p>
                  </a:txBody>
                  <a:tcPr/>
                </a:tc>
                <a:extLst>
                  <a:ext uri="{0D108BD9-81ED-4DB2-BD59-A6C34878D82A}">
                    <a16:rowId xmlns:a16="http://schemas.microsoft.com/office/drawing/2014/main" val="4241384776"/>
                  </a:ext>
                </a:extLst>
              </a:tr>
              <a:tr h="351691">
                <a:tc>
                  <a:txBody>
                    <a:bodyPr/>
                    <a:lstStyle/>
                    <a:p>
                      <a:r>
                        <a:rPr lang="es-ES" sz="1600" dirty="0"/>
                        <a:t>Septiembre 2018</a:t>
                      </a:r>
                    </a:p>
                  </a:txBody>
                  <a:tcPr/>
                </a:tc>
                <a:tc>
                  <a:txBody>
                    <a:bodyPr/>
                    <a:lstStyle/>
                    <a:p>
                      <a:pPr algn="ctr"/>
                      <a:r>
                        <a:rPr lang="es-ES" sz="1600" dirty="0"/>
                        <a:t>11(LTS)</a:t>
                      </a:r>
                    </a:p>
                  </a:txBody>
                  <a:tcPr/>
                </a:tc>
                <a:tc>
                  <a:txBody>
                    <a:bodyPr/>
                    <a:lstStyle/>
                    <a:p>
                      <a:pPr algn="ctr"/>
                      <a:r>
                        <a:rPr lang="es-ES" sz="1600" dirty="0"/>
                        <a:t>11</a:t>
                      </a:r>
                    </a:p>
                  </a:txBody>
                  <a:tcPr/>
                </a:tc>
                <a:extLst>
                  <a:ext uri="{0D108BD9-81ED-4DB2-BD59-A6C34878D82A}">
                    <a16:rowId xmlns:a16="http://schemas.microsoft.com/office/drawing/2014/main" val="2800325726"/>
                  </a:ext>
                </a:extLst>
              </a:tr>
              <a:tr h="351691">
                <a:tc>
                  <a:txBody>
                    <a:bodyPr/>
                    <a:lstStyle/>
                    <a:p>
                      <a:r>
                        <a:rPr lang="es-ES" sz="1600" dirty="0"/>
                        <a:t>Marzo 2019</a:t>
                      </a:r>
                    </a:p>
                  </a:txBody>
                  <a:tcPr/>
                </a:tc>
                <a:tc>
                  <a:txBody>
                    <a:bodyPr/>
                    <a:lstStyle/>
                    <a:p>
                      <a:pPr algn="ctr"/>
                      <a:r>
                        <a:rPr lang="es-ES" sz="1600" dirty="0"/>
                        <a:t>12</a:t>
                      </a:r>
                    </a:p>
                  </a:txBody>
                  <a:tcPr/>
                </a:tc>
                <a:tc>
                  <a:txBody>
                    <a:bodyPr/>
                    <a:lstStyle/>
                    <a:p>
                      <a:pPr algn="ctr"/>
                      <a:r>
                        <a:rPr lang="es-ES" sz="1600" dirty="0"/>
                        <a:t>12</a:t>
                      </a:r>
                    </a:p>
                  </a:txBody>
                  <a:tcPr/>
                </a:tc>
                <a:extLst>
                  <a:ext uri="{0D108BD9-81ED-4DB2-BD59-A6C34878D82A}">
                    <a16:rowId xmlns:a16="http://schemas.microsoft.com/office/drawing/2014/main" val="2023546640"/>
                  </a:ext>
                </a:extLst>
              </a:tr>
              <a:tr h="351691">
                <a:tc>
                  <a:txBody>
                    <a:bodyPr/>
                    <a:lstStyle/>
                    <a:p>
                      <a:r>
                        <a:rPr lang="es-ES" sz="1600" dirty="0"/>
                        <a:t>Septiembre 2019</a:t>
                      </a:r>
                    </a:p>
                  </a:txBody>
                  <a:tcPr/>
                </a:tc>
                <a:tc>
                  <a:txBody>
                    <a:bodyPr/>
                    <a:lstStyle/>
                    <a:p>
                      <a:pPr algn="ctr"/>
                      <a:r>
                        <a:rPr lang="es-ES" sz="1600" dirty="0"/>
                        <a:t>13</a:t>
                      </a:r>
                    </a:p>
                  </a:txBody>
                  <a:tcPr/>
                </a:tc>
                <a:tc>
                  <a:txBody>
                    <a:bodyPr/>
                    <a:lstStyle/>
                    <a:p>
                      <a:pPr algn="ctr"/>
                      <a:r>
                        <a:rPr lang="es-ES" sz="1600" dirty="0"/>
                        <a:t>13</a:t>
                      </a:r>
                    </a:p>
                  </a:txBody>
                  <a:tcPr/>
                </a:tc>
                <a:extLst>
                  <a:ext uri="{0D108BD9-81ED-4DB2-BD59-A6C34878D82A}">
                    <a16:rowId xmlns:a16="http://schemas.microsoft.com/office/drawing/2014/main" val="778826636"/>
                  </a:ext>
                </a:extLst>
              </a:tr>
              <a:tr h="351691">
                <a:tc>
                  <a:txBody>
                    <a:bodyPr/>
                    <a:lstStyle/>
                    <a:p>
                      <a:r>
                        <a:rPr lang="es-ES" sz="1600" dirty="0"/>
                        <a:t>…</a:t>
                      </a:r>
                    </a:p>
                  </a:txBody>
                  <a:tcPr/>
                </a:tc>
                <a:tc>
                  <a:txBody>
                    <a:bodyPr/>
                    <a:lstStyle/>
                    <a:p>
                      <a:pPr algn="ctr"/>
                      <a:r>
                        <a:rPr lang="es-ES" sz="1600" dirty="0"/>
                        <a:t>…</a:t>
                      </a:r>
                    </a:p>
                  </a:txBody>
                  <a:tcPr/>
                </a:tc>
                <a:tc>
                  <a:txBody>
                    <a:bodyPr/>
                    <a:lstStyle/>
                    <a:p>
                      <a:pPr algn="ctr"/>
                      <a:r>
                        <a:rPr lang="es-ES" sz="1600" dirty="0"/>
                        <a:t>…</a:t>
                      </a:r>
                    </a:p>
                  </a:txBody>
                  <a:tcPr/>
                </a:tc>
                <a:extLst>
                  <a:ext uri="{0D108BD9-81ED-4DB2-BD59-A6C34878D82A}">
                    <a16:rowId xmlns:a16="http://schemas.microsoft.com/office/drawing/2014/main" val="1073463650"/>
                  </a:ext>
                </a:extLst>
              </a:tr>
              <a:tr h="3516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600" dirty="0"/>
                        <a:t>Septiembre 2021</a:t>
                      </a:r>
                    </a:p>
                  </a:txBody>
                  <a:tcPr/>
                </a:tc>
                <a:tc>
                  <a:txBody>
                    <a:bodyPr/>
                    <a:lstStyle/>
                    <a:p>
                      <a:pPr algn="ctr"/>
                      <a:r>
                        <a:rPr lang="es-ES" sz="1600" dirty="0"/>
                        <a:t>17 (LTS)</a:t>
                      </a:r>
                    </a:p>
                  </a:txBody>
                  <a:tcPr/>
                </a:tc>
                <a:tc>
                  <a:txBody>
                    <a:bodyPr/>
                    <a:lstStyle/>
                    <a:p>
                      <a:pPr algn="ctr"/>
                      <a:r>
                        <a:rPr lang="es-ES" sz="1600" dirty="0"/>
                        <a:t>17</a:t>
                      </a:r>
                    </a:p>
                  </a:txBody>
                  <a:tcPr/>
                </a:tc>
                <a:extLst>
                  <a:ext uri="{0D108BD9-81ED-4DB2-BD59-A6C34878D82A}">
                    <a16:rowId xmlns:a16="http://schemas.microsoft.com/office/drawing/2014/main" val="1448463859"/>
                  </a:ext>
                </a:extLst>
              </a:tr>
              <a:tr h="351691">
                <a:tc>
                  <a:txBody>
                    <a:bodyPr/>
                    <a:lstStyle/>
                    <a:p>
                      <a:r>
                        <a:rPr lang="es-ES" sz="1600" dirty="0"/>
                        <a:t>…</a:t>
                      </a:r>
                    </a:p>
                  </a:txBody>
                  <a:tcPr/>
                </a:tc>
                <a:tc>
                  <a:txBody>
                    <a:bodyPr/>
                    <a:lstStyle/>
                    <a:p>
                      <a:pPr algn="ctr"/>
                      <a:r>
                        <a:rPr lang="es-ES" sz="1600" dirty="0"/>
                        <a:t>…</a:t>
                      </a:r>
                    </a:p>
                  </a:txBody>
                  <a:tcPr/>
                </a:tc>
                <a:tc>
                  <a:txBody>
                    <a:bodyPr/>
                    <a:lstStyle/>
                    <a:p>
                      <a:pPr algn="ctr"/>
                      <a:r>
                        <a:rPr lang="es-ES" sz="1600" dirty="0"/>
                        <a:t>…</a:t>
                      </a:r>
                    </a:p>
                  </a:txBody>
                  <a:tcPr/>
                </a:tc>
                <a:extLst>
                  <a:ext uri="{0D108BD9-81ED-4DB2-BD59-A6C34878D82A}">
                    <a16:rowId xmlns:a16="http://schemas.microsoft.com/office/drawing/2014/main" val="1798994609"/>
                  </a:ext>
                </a:extLst>
              </a:tr>
              <a:tr h="3516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600" dirty="0"/>
                        <a:t>Septiembre 2023</a:t>
                      </a:r>
                    </a:p>
                  </a:txBody>
                  <a:tcPr/>
                </a:tc>
                <a:tc>
                  <a:txBody>
                    <a:bodyPr/>
                    <a:lstStyle/>
                    <a:p>
                      <a:pPr algn="ctr"/>
                      <a:r>
                        <a:rPr lang="es-ES" sz="1600" dirty="0"/>
                        <a:t>21</a:t>
                      </a:r>
                    </a:p>
                  </a:txBody>
                  <a:tcPr/>
                </a:tc>
                <a:tc>
                  <a:txBody>
                    <a:bodyPr/>
                    <a:lstStyle/>
                    <a:p>
                      <a:pPr algn="ctr"/>
                      <a:r>
                        <a:rPr lang="es-ES" sz="1600" dirty="0"/>
                        <a:t>21</a:t>
                      </a:r>
                    </a:p>
                  </a:txBody>
                  <a:tcPr/>
                </a:tc>
                <a:extLst>
                  <a:ext uri="{0D108BD9-81ED-4DB2-BD59-A6C34878D82A}">
                    <a16:rowId xmlns:a16="http://schemas.microsoft.com/office/drawing/2014/main" val="4221240780"/>
                  </a:ext>
                </a:extLst>
              </a:tr>
            </a:tbl>
          </a:graphicData>
        </a:graphic>
      </p:graphicFrame>
    </p:spTree>
    <p:extLst>
      <p:ext uri="{BB962C8B-B14F-4D97-AF65-F5344CB8AC3E}">
        <p14:creationId xmlns:p14="http://schemas.microsoft.com/office/powerpoint/2010/main" val="107600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46DA5B-1298-D584-B13B-B3128D003E5A}"/>
              </a:ext>
            </a:extLst>
          </p:cNvPr>
          <p:cNvSpPr>
            <a:spLocks noGrp="1"/>
          </p:cNvSpPr>
          <p:nvPr>
            <p:ph type="title"/>
          </p:nvPr>
        </p:nvSpPr>
        <p:spPr/>
        <p:txBody>
          <a:bodyPr/>
          <a:lstStyle/>
          <a:p>
            <a:r>
              <a:rPr lang="es-ES" dirty="0"/>
              <a:t>Versiones Java SE</a:t>
            </a:r>
          </a:p>
        </p:txBody>
      </p:sp>
      <p:sp>
        <p:nvSpPr>
          <p:cNvPr id="3" name="Marcador de contenido 2">
            <a:extLst>
              <a:ext uri="{FF2B5EF4-FFF2-40B4-BE49-F238E27FC236}">
                <a16:creationId xmlns:a16="http://schemas.microsoft.com/office/drawing/2014/main" id="{5F4DF29F-5999-9F9C-4385-AB4774459C19}"/>
              </a:ext>
            </a:extLst>
          </p:cNvPr>
          <p:cNvSpPr>
            <a:spLocks noGrp="1"/>
          </p:cNvSpPr>
          <p:nvPr>
            <p:ph idx="1"/>
          </p:nvPr>
        </p:nvSpPr>
        <p:spPr>
          <a:xfrm>
            <a:off x="2459816" y="1264555"/>
            <a:ext cx="8915400" cy="5779698"/>
          </a:xfrm>
        </p:spPr>
        <p:txBody>
          <a:bodyPr>
            <a:normAutofit lnSpcReduction="10000"/>
          </a:bodyPr>
          <a:lstStyle/>
          <a:p>
            <a:r>
              <a:rPr lang="es-ES" dirty="0"/>
              <a:t>Una nueva cada seis meses a partir de la versión 9</a:t>
            </a:r>
          </a:p>
          <a:p>
            <a:r>
              <a:rPr lang="es-ES" dirty="0"/>
              <a:t>Algunas LTS (Long </a:t>
            </a:r>
            <a:r>
              <a:rPr lang="es-ES" dirty="0" err="1"/>
              <a:t>Term</a:t>
            </a:r>
            <a:r>
              <a:rPr lang="es-ES" dirty="0"/>
              <a:t> </a:t>
            </a:r>
            <a:r>
              <a:rPr lang="es-ES" dirty="0" err="1"/>
              <a:t>Support</a:t>
            </a:r>
            <a:r>
              <a:rPr lang="es-ES" dirty="0"/>
              <a:t>, soporte a largo plazo)</a:t>
            </a:r>
          </a:p>
          <a:p>
            <a:r>
              <a:rPr lang="es-ES" sz="1800" b="0" i="0" u="none" strike="noStrike" baseline="0" dirty="0">
                <a:solidFill>
                  <a:schemeClr val="bg2">
                    <a:lumMod val="10000"/>
                  </a:schemeClr>
                </a:solidFill>
                <a:latin typeface="Lato" panose="020F0502020204030203" pitchFamily="34" charset="0"/>
              </a:rPr>
              <a:t>Java SE 6 versión 1.6 (11 de diciembre de 2006).</a:t>
            </a:r>
          </a:p>
          <a:p>
            <a:r>
              <a:rPr lang="es-ES" sz="1800" b="0" i="0" u="none" strike="noStrike" baseline="0" dirty="0">
                <a:solidFill>
                  <a:schemeClr val="bg2">
                    <a:lumMod val="10000"/>
                  </a:schemeClr>
                </a:solidFill>
                <a:latin typeface="Lato" panose="020F0502020204030203" pitchFamily="34" charset="0"/>
              </a:rPr>
              <a:t>Java SE 7 versión 1.7 (Jul-2011)</a:t>
            </a:r>
          </a:p>
          <a:p>
            <a:r>
              <a:rPr lang="es-ES" sz="1800" b="0" i="0" u="none" strike="noStrike" baseline="0" dirty="0">
                <a:solidFill>
                  <a:schemeClr val="bg2">
                    <a:lumMod val="10000"/>
                  </a:schemeClr>
                </a:solidFill>
                <a:latin typeface="Lato" panose="020F0502020204030203" pitchFamily="34" charset="0"/>
              </a:rPr>
              <a:t>Java SE 8 versión 1.8 (2013)</a:t>
            </a:r>
          </a:p>
          <a:p>
            <a:r>
              <a:rPr lang="es-ES" sz="1800" b="0" i="0" u="none" strike="noStrike" baseline="0" dirty="0">
                <a:solidFill>
                  <a:schemeClr val="bg2">
                    <a:lumMod val="10000"/>
                  </a:schemeClr>
                </a:solidFill>
                <a:latin typeface="Lato" panose="020F0502020204030203" pitchFamily="34" charset="0"/>
              </a:rPr>
              <a:t>Java SE 9 </a:t>
            </a:r>
            <a:r>
              <a:rPr lang="es-ES" sz="1800" b="1" i="0" u="none" strike="noStrike" baseline="0" dirty="0">
                <a:latin typeface="Lato" panose="020F0502020204030203" pitchFamily="34" charset="0"/>
              </a:rPr>
              <a:t>versión 9 </a:t>
            </a:r>
            <a:r>
              <a:rPr lang="es-ES" sz="1800" b="0" i="0" u="none" strike="noStrike" baseline="0" dirty="0">
                <a:solidFill>
                  <a:schemeClr val="bg2">
                    <a:lumMod val="10000"/>
                  </a:schemeClr>
                </a:solidFill>
                <a:latin typeface="Lato" panose="020F0502020204030203" pitchFamily="34" charset="0"/>
              </a:rPr>
              <a:t>(Oct -2017)</a:t>
            </a:r>
          </a:p>
          <a:p>
            <a:r>
              <a:rPr lang="es-ES" sz="1800" b="0" i="0" u="none" strike="noStrike" baseline="0" dirty="0">
                <a:solidFill>
                  <a:schemeClr val="bg2">
                    <a:lumMod val="10000"/>
                  </a:schemeClr>
                </a:solidFill>
                <a:latin typeface="Lato" panose="020F0502020204030203" pitchFamily="34" charset="0"/>
              </a:rPr>
              <a:t>Java SE 10 versión 10 (Marzo 2018)</a:t>
            </a:r>
          </a:p>
          <a:p>
            <a:r>
              <a:rPr lang="es-ES" sz="1800" i="0" u="none" strike="noStrike" baseline="0" dirty="0">
                <a:solidFill>
                  <a:schemeClr val="bg2">
                    <a:lumMod val="10000"/>
                  </a:schemeClr>
                </a:solidFill>
                <a:latin typeface="Lato" panose="020F0502020204030203" pitchFamily="34" charset="0"/>
              </a:rPr>
              <a:t>Java SE 11 versión 11 (</a:t>
            </a:r>
            <a:r>
              <a:rPr lang="es-ES" sz="1800" b="1" i="0" u="none" strike="noStrike" baseline="0" dirty="0">
                <a:solidFill>
                  <a:schemeClr val="bg2">
                    <a:lumMod val="10000"/>
                  </a:schemeClr>
                </a:solidFill>
                <a:latin typeface="Lato" panose="020F0502020204030203" pitchFamily="34" charset="0"/>
              </a:rPr>
              <a:t>LTS</a:t>
            </a:r>
            <a:r>
              <a:rPr lang="es-ES" sz="1800" i="0" u="none" strike="noStrike" baseline="0" dirty="0">
                <a:solidFill>
                  <a:schemeClr val="bg2">
                    <a:lumMod val="10000"/>
                  </a:schemeClr>
                </a:solidFill>
                <a:latin typeface="Lato" panose="020F0502020204030203" pitchFamily="34" charset="0"/>
              </a:rPr>
              <a:t>) </a:t>
            </a:r>
            <a:r>
              <a:rPr lang="es-ES" sz="1800" b="0" i="0" u="none" strike="noStrike" baseline="0" dirty="0">
                <a:solidFill>
                  <a:schemeClr val="bg2">
                    <a:lumMod val="10000"/>
                  </a:schemeClr>
                </a:solidFill>
                <a:latin typeface="Lato" panose="020F0502020204030203" pitchFamily="34" charset="0"/>
              </a:rPr>
              <a:t>(Septiembre 2018)</a:t>
            </a:r>
          </a:p>
          <a:p>
            <a:r>
              <a:rPr lang="es-ES" sz="1800" b="0" i="0" u="none" strike="noStrike" baseline="0" dirty="0">
                <a:solidFill>
                  <a:schemeClr val="bg2">
                    <a:lumMod val="10000"/>
                  </a:schemeClr>
                </a:solidFill>
                <a:latin typeface="Lato" panose="020F0502020204030203" pitchFamily="34" charset="0"/>
              </a:rPr>
              <a:t>JAVA SE 12 versión 12 (Marzo 2019)</a:t>
            </a:r>
          </a:p>
          <a:p>
            <a:r>
              <a:rPr lang="es-ES" dirty="0">
                <a:solidFill>
                  <a:schemeClr val="bg2">
                    <a:lumMod val="10000"/>
                  </a:schemeClr>
                </a:solidFill>
                <a:latin typeface="Lato" panose="020F0502020204030203" pitchFamily="34" charset="0"/>
              </a:rPr>
              <a:t>…</a:t>
            </a:r>
            <a:endParaRPr lang="es-ES" sz="1800" b="0" i="0" u="none" strike="noStrike" baseline="0" dirty="0">
              <a:solidFill>
                <a:schemeClr val="bg2">
                  <a:lumMod val="10000"/>
                </a:schemeClr>
              </a:solidFill>
              <a:latin typeface="Lato" panose="020F0502020204030203" pitchFamily="34" charset="0"/>
            </a:endParaRPr>
          </a:p>
          <a:p>
            <a:r>
              <a:rPr lang="es-ES" sz="1800" b="0" i="0" u="none" strike="noStrike" baseline="0" dirty="0">
                <a:solidFill>
                  <a:schemeClr val="bg2">
                    <a:lumMod val="10000"/>
                  </a:schemeClr>
                </a:solidFill>
                <a:latin typeface="Lato" panose="020F0502020204030203" pitchFamily="34" charset="0"/>
              </a:rPr>
              <a:t>JAVA SE 16 versión 16 (Marzo 2021)</a:t>
            </a:r>
          </a:p>
          <a:p>
            <a:r>
              <a:rPr lang="es-ES" sz="1800" b="0" i="0" u="none" strike="noStrike" baseline="0" dirty="0">
                <a:solidFill>
                  <a:schemeClr val="bg2">
                    <a:lumMod val="10000"/>
                  </a:schemeClr>
                </a:solidFill>
                <a:latin typeface="Lato" panose="020F0502020204030203" pitchFamily="34" charset="0"/>
              </a:rPr>
              <a:t>JAVA SE 17 versión 17 (</a:t>
            </a:r>
            <a:r>
              <a:rPr lang="es-ES" sz="1800" b="1" i="0" u="none" strike="noStrike" baseline="0" dirty="0">
                <a:solidFill>
                  <a:schemeClr val="bg2">
                    <a:lumMod val="10000"/>
                  </a:schemeClr>
                </a:solidFill>
                <a:latin typeface="Lato" panose="020F0502020204030203" pitchFamily="34" charset="0"/>
              </a:rPr>
              <a:t>LTS</a:t>
            </a:r>
            <a:r>
              <a:rPr lang="es-ES" sz="1800" b="0" i="0" u="none" strike="noStrike" baseline="0" dirty="0">
                <a:solidFill>
                  <a:schemeClr val="bg2">
                    <a:lumMod val="10000"/>
                  </a:schemeClr>
                </a:solidFill>
                <a:latin typeface="Lato" panose="020F0502020204030203" pitchFamily="34" charset="0"/>
              </a:rPr>
              <a:t>) (Septiembre 2021)</a:t>
            </a:r>
          </a:p>
          <a:p>
            <a:r>
              <a:rPr lang="es-ES" sz="1800" b="0" i="0" u="none" strike="noStrike" baseline="0">
                <a:solidFill>
                  <a:schemeClr val="bg2">
                    <a:lumMod val="10000"/>
                  </a:schemeClr>
                </a:solidFill>
                <a:latin typeface="Lato" panose="020F0502020204030203" pitchFamily="34" charset="0"/>
              </a:rPr>
              <a:t>…</a:t>
            </a:r>
            <a:endParaRPr lang="es-ES" sz="1800" b="0" i="0" u="none" strike="noStrike" baseline="0" dirty="0">
              <a:solidFill>
                <a:schemeClr val="bg2">
                  <a:lumMod val="10000"/>
                </a:schemeClr>
              </a:solidFill>
              <a:latin typeface="Lato" panose="020F0502020204030203" pitchFamily="34" charset="0"/>
            </a:endParaRPr>
          </a:p>
          <a:p>
            <a:r>
              <a:rPr lang="es-ES" sz="1800" b="0" i="0" u="none" strike="noStrike" baseline="0" dirty="0">
                <a:solidFill>
                  <a:schemeClr val="bg2">
                    <a:lumMod val="10000"/>
                  </a:schemeClr>
                </a:solidFill>
                <a:latin typeface="Lato" panose="020F0502020204030203" pitchFamily="34" charset="0"/>
              </a:rPr>
              <a:t>JAVA SE 20 versión 20 (Marzo 2023)</a:t>
            </a:r>
          </a:p>
          <a:p>
            <a:r>
              <a:rPr lang="es-ES" sz="1800" b="0" i="0" u="none" strike="noStrike" baseline="0" dirty="0">
                <a:solidFill>
                  <a:schemeClr val="bg2">
                    <a:lumMod val="10000"/>
                  </a:schemeClr>
                </a:solidFill>
                <a:latin typeface="Lato" panose="020F0502020204030203" pitchFamily="34" charset="0"/>
              </a:rPr>
              <a:t>JAVA SE 21 versión 21 (Septiembre 2023)</a:t>
            </a:r>
            <a:endParaRPr lang="es-ES" dirty="0"/>
          </a:p>
        </p:txBody>
      </p:sp>
    </p:spTree>
    <p:extLst>
      <p:ext uri="{BB962C8B-B14F-4D97-AF65-F5344CB8AC3E}">
        <p14:creationId xmlns:p14="http://schemas.microsoft.com/office/powerpoint/2010/main" val="41576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Personas que debaten sobre unos documentos">
            <a:extLst>
              <a:ext uri="{FF2B5EF4-FFF2-40B4-BE49-F238E27FC236}">
                <a16:creationId xmlns:a16="http://schemas.microsoft.com/office/drawing/2014/main" id="{AA3CBDBD-ADA7-4AA5-9091-5AD206DAD37F}"/>
              </a:ext>
            </a:extLst>
          </p:cNvPr>
          <p:cNvPicPr>
            <a:picLocks noGrp="1" noChangeAspect="1"/>
          </p:cNvPicPr>
          <p:nvPr>
            <p:ph type="pic" sz="quarter" idx="14"/>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l="25" r="25"/>
          <a:stretch/>
        </p:blipFill>
        <p:spPr/>
      </p:pic>
      <p:pic>
        <p:nvPicPr>
          <p:cNvPr id="15" name="Marcador de posición de imagen 14" descr="Un hombre y una mujer discutiendo algo">
            <a:extLst>
              <a:ext uri="{FF2B5EF4-FFF2-40B4-BE49-F238E27FC236}">
                <a16:creationId xmlns:a16="http://schemas.microsoft.com/office/drawing/2014/main" id="{C19A2066-8A0C-4F7D-949C-5ABD4C709588}"/>
              </a:ext>
            </a:extLst>
          </p:cNvPr>
          <p:cNvPicPr>
            <a:picLocks noGrp="1" noChangeAspect="1"/>
          </p:cNvPicPr>
          <p:nvPr>
            <p:ph type="pic" sz="quarter" idx="13"/>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l="109" r="109"/>
          <a:stretch/>
        </p:blipFill>
        <p:spPr>
          <a:xfrm>
            <a:off x="852488" y="2103438"/>
            <a:ext cx="3843337" cy="3748087"/>
          </a:xfrm>
        </p:spPr>
      </p:pic>
      <p:sp>
        <p:nvSpPr>
          <p:cNvPr id="3" name="Título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es-ES"/>
            </a:defPPr>
          </a:lstStyle>
          <a:p>
            <a:pPr rtl="0"/>
            <a:r>
              <a:rPr lang="es-ES" dirty="0">
                <a:solidFill>
                  <a:schemeClr val="bg2">
                    <a:lumMod val="50000"/>
                  </a:schemeClr>
                </a:solidFill>
              </a:rPr>
              <a:t>Java </a:t>
            </a:r>
            <a:r>
              <a:rPr lang="es-ES" dirty="0" err="1">
                <a:solidFill>
                  <a:schemeClr val="bg2">
                    <a:lumMod val="50000"/>
                  </a:schemeClr>
                </a:solidFill>
              </a:rPr>
              <a:t>Community</a:t>
            </a:r>
            <a:r>
              <a:rPr lang="es-ES" dirty="0">
                <a:solidFill>
                  <a:schemeClr val="bg2">
                    <a:lumMod val="50000"/>
                  </a:schemeClr>
                </a:solidFill>
              </a:rPr>
              <a:t> </a:t>
            </a:r>
            <a:r>
              <a:rPr lang="es-ES" dirty="0" err="1">
                <a:solidFill>
                  <a:schemeClr val="bg2">
                    <a:lumMod val="50000"/>
                  </a:schemeClr>
                </a:solidFill>
              </a:rPr>
              <a:t>Process</a:t>
            </a:r>
            <a:r>
              <a:rPr lang="es-ES" dirty="0">
                <a:solidFill>
                  <a:schemeClr val="bg2">
                    <a:lumMod val="50000"/>
                  </a:schemeClr>
                </a:solidFill>
              </a:rPr>
              <a:t> (JCP) </a:t>
            </a:r>
          </a:p>
        </p:txBody>
      </p:sp>
      <p:graphicFrame>
        <p:nvGraphicFramePr>
          <p:cNvPr id="13" name="Marcador de contenido 14" descr="Objeto SmartArt">
            <a:extLst>
              <a:ext uri="{FF2B5EF4-FFF2-40B4-BE49-F238E27FC236}">
                <a16:creationId xmlns:a16="http://schemas.microsoft.com/office/drawing/2014/main" id="{DDF6050D-62DF-4914-93B9-C337839FF3BD}"/>
              </a:ext>
            </a:extLst>
          </p:cNvPr>
          <p:cNvGraphicFramePr>
            <a:graphicFrameLocks noGrp="1"/>
          </p:cNvGraphicFramePr>
          <p:nvPr>
            <p:ph sz="half" idx="2"/>
            <p:extLst>
              <p:ext uri="{D42A27DB-BD31-4B8C-83A1-F6EECF244321}">
                <p14:modId xmlns:p14="http://schemas.microsoft.com/office/powerpoint/2010/main" val="1428708126"/>
              </p:ext>
            </p:extLst>
          </p:nvPr>
        </p:nvGraphicFramePr>
        <p:xfrm>
          <a:off x="5294312" y="2103437"/>
          <a:ext cx="6045200" cy="37480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92043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BB1682-1D51-F840-B2BA-4248AC91CF3C}"/>
              </a:ext>
            </a:extLst>
          </p:cNvPr>
          <p:cNvSpPr>
            <a:spLocks noGrp="1"/>
          </p:cNvSpPr>
          <p:nvPr>
            <p:ph type="title"/>
          </p:nvPr>
        </p:nvSpPr>
        <p:spPr/>
        <p:txBody>
          <a:bodyPr/>
          <a:lstStyle/>
          <a:p>
            <a:r>
              <a:rPr lang="es-ES" dirty="0"/>
              <a:t>Verificar el entorno</a:t>
            </a:r>
          </a:p>
        </p:txBody>
      </p:sp>
      <p:sp>
        <p:nvSpPr>
          <p:cNvPr id="3" name="Marcador de contenido 2">
            <a:extLst>
              <a:ext uri="{FF2B5EF4-FFF2-40B4-BE49-F238E27FC236}">
                <a16:creationId xmlns:a16="http://schemas.microsoft.com/office/drawing/2014/main" id="{B8C8DE7C-D321-ED7D-3AF8-379AAB022273}"/>
              </a:ext>
            </a:extLst>
          </p:cNvPr>
          <p:cNvSpPr>
            <a:spLocks noGrp="1"/>
          </p:cNvSpPr>
          <p:nvPr>
            <p:ph idx="1"/>
          </p:nvPr>
        </p:nvSpPr>
        <p:spPr/>
        <p:txBody>
          <a:bodyPr/>
          <a:lstStyle/>
          <a:p>
            <a:r>
              <a:rPr lang="es-ES" dirty="0"/>
              <a:t>java –</a:t>
            </a:r>
            <a:r>
              <a:rPr lang="es-ES" dirty="0" err="1"/>
              <a:t>version</a:t>
            </a:r>
            <a:endParaRPr lang="es-ES" dirty="0"/>
          </a:p>
          <a:p>
            <a:r>
              <a:rPr lang="es-ES" dirty="0" err="1"/>
              <a:t>javac</a:t>
            </a:r>
            <a:r>
              <a:rPr lang="es-ES" dirty="0"/>
              <a:t> -</a:t>
            </a:r>
            <a:r>
              <a:rPr lang="es-ES" dirty="0" err="1"/>
              <a:t>version</a:t>
            </a:r>
            <a:endParaRPr lang="es-ES" dirty="0"/>
          </a:p>
        </p:txBody>
      </p:sp>
    </p:spTree>
    <p:extLst>
      <p:ext uri="{BB962C8B-B14F-4D97-AF65-F5344CB8AC3E}">
        <p14:creationId xmlns:p14="http://schemas.microsoft.com/office/powerpoint/2010/main" val="432281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Marcador de posición de imagen 5" descr="Hombre joven que está escribiendo">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alphaModFix amt="71000"/>
            <a:extLst>
              <a:ext uri="{28A0092B-C50C-407E-A947-70E740481C1C}">
                <a14:useLocalDpi xmlns:a14="http://schemas.microsoft.com/office/drawing/2010/main" val="0"/>
              </a:ext>
            </a:extLst>
          </a:blip>
          <a:srcRect t="11570" b="11570"/>
          <a:stretch/>
        </p:blipFill>
        <p:spPr>
          <a:xfrm>
            <a:off x="2502557" y="611435"/>
            <a:ext cx="8915400" cy="3854970"/>
          </a:xfrm>
          <a:prstGeom prst="rect">
            <a:avLst/>
          </a:prstGeom>
        </p:spPr>
      </p:pic>
      <p:sp>
        <p:nvSpPr>
          <p:cNvPr id="3" name="Título 2">
            <a:extLst>
              <a:ext uri="{FF2B5EF4-FFF2-40B4-BE49-F238E27FC236}">
                <a16:creationId xmlns:a16="http://schemas.microsoft.com/office/drawing/2014/main" id="{A7F5067F-B05A-4CB4-8FEF-12162F4FD7F8}"/>
              </a:ext>
            </a:extLst>
          </p:cNvPr>
          <p:cNvSpPr>
            <a:spLocks noGrp="1"/>
          </p:cNvSpPr>
          <p:nvPr>
            <p:ph type="title"/>
          </p:nvPr>
        </p:nvSpPr>
        <p:spPr>
          <a:xfrm>
            <a:off x="774043" y="727626"/>
            <a:ext cx="9160532" cy="1718225"/>
          </a:xfrm>
        </p:spPr>
        <p:txBody>
          <a:bodyPr vert="horz" lIns="91440" tIns="45720" rIns="91440" bIns="45720" rtlCol="0" anchor="ctr">
            <a:normAutofit/>
          </a:bodyPr>
          <a:lstStyle>
            <a:defPPr>
              <a:defRPr lang="es-ES"/>
            </a:defPPr>
          </a:lstStyle>
          <a:p>
            <a:pPr lvl="0"/>
            <a:r>
              <a:rPr lang="es-ES" sz="4000" b="1" kern="1200" noProof="0" dirty="0">
                <a:solidFill>
                  <a:schemeClr val="bg2">
                    <a:lumMod val="75000"/>
                  </a:schemeClr>
                </a:solidFill>
              </a:rPr>
              <a:t>Tipos primitivos, variables y operadores</a:t>
            </a:r>
            <a:endParaRPr lang="es-ES" sz="4000" dirty="0">
              <a:solidFill>
                <a:schemeClr val="bg2">
                  <a:lumMod val="75000"/>
                </a:schemeClr>
              </a:solidFill>
            </a:endParaRPr>
          </a:p>
        </p:txBody>
      </p:sp>
      <p:sp>
        <p:nvSpPr>
          <p:cNvPr id="4" name="Marcador de texto 3">
            <a:extLst>
              <a:ext uri="{FF2B5EF4-FFF2-40B4-BE49-F238E27FC236}">
                <a16:creationId xmlns:a16="http://schemas.microsoft.com/office/drawing/2014/main" id="{29AD4A91-7AB8-40C3-9C11-950FF5FC7DFC}"/>
              </a:ext>
            </a:extLst>
          </p:cNvPr>
          <p:cNvSpPr>
            <a:spLocks noGrp="1"/>
          </p:cNvSpPr>
          <p:nvPr>
            <p:ph type="body" sz="half" idx="2"/>
          </p:nvPr>
        </p:nvSpPr>
        <p:spPr>
          <a:xfrm>
            <a:off x="774043" y="2538920"/>
            <a:ext cx="4602152" cy="3480066"/>
          </a:xfrm>
        </p:spPr>
        <p:txBody>
          <a:bodyPr vert="horz" lIns="91440" tIns="45720" rIns="91440" bIns="45720" rtlCol="0">
            <a:normAutofit/>
          </a:bodyPr>
          <a:lstStyle>
            <a:defPPr>
              <a:defRPr lang="es-ES"/>
            </a:defPPr>
          </a:lstStyle>
          <a:p>
            <a:pPr rtl="0">
              <a:lnSpc>
                <a:spcPct val="100000"/>
              </a:lnSpc>
            </a:pPr>
            <a:endParaRPr lang="es-ES" dirty="0">
              <a:solidFill>
                <a:schemeClr val="bg2">
                  <a:lumMod val="50000"/>
                </a:schemeClr>
              </a:solidFill>
            </a:endParaRPr>
          </a:p>
        </p:txBody>
      </p:sp>
    </p:spTree>
    <p:extLst>
      <p:ext uri="{BB962C8B-B14F-4D97-AF65-F5344CB8AC3E}">
        <p14:creationId xmlns:p14="http://schemas.microsoft.com/office/powerpoint/2010/main" val="1386799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F6CA2-21CB-F4D1-9B7A-7E498C8116C4}"/>
              </a:ext>
            </a:extLst>
          </p:cNvPr>
          <p:cNvSpPr>
            <a:spLocks noGrp="1"/>
          </p:cNvSpPr>
          <p:nvPr>
            <p:ph type="title"/>
          </p:nvPr>
        </p:nvSpPr>
        <p:spPr/>
        <p:txBody>
          <a:bodyPr/>
          <a:lstStyle/>
          <a:p>
            <a:r>
              <a:rPr lang="es-ES" dirty="0"/>
              <a:t>Estructura de una clase java</a:t>
            </a:r>
          </a:p>
        </p:txBody>
      </p:sp>
      <p:sp>
        <p:nvSpPr>
          <p:cNvPr id="3" name="Marcador de contenido 2">
            <a:extLst>
              <a:ext uri="{FF2B5EF4-FFF2-40B4-BE49-F238E27FC236}">
                <a16:creationId xmlns:a16="http://schemas.microsoft.com/office/drawing/2014/main" id="{B321A55B-CA5D-05F4-B783-12CD41F998D0}"/>
              </a:ext>
            </a:extLst>
          </p:cNvPr>
          <p:cNvSpPr>
            <a:spLocks noGrp="1"/>
          </p:cNvSpPr>
          <p:nvPr>
            <p:ph idx="1"/>
          </p:nvPr>
        </p:nvSpPr>
        <p:spPr>
          <a:xfrm>
            <a:off x="2589212" y="2133599"/>
            <a:ext cx="8915400" cy="4836543"/>
          </a:xfrm>
        </p:spPr>
        <p:txBody>
          <a:bodyPr>
            <a:normAutofit/>
          </a:bodyPr>
          <a:lstStyle/>
          <a:p>
            <a:pPr marL="0" indent="0">
              <a:buNone/>
            </a:pPr>
            <a:r>
              <a:rPr lang="es-ES" b="1" dirty="0" err="1"/>
              <a:t>package</a:t>
            </a:r>
            <a:r>
              <a:rPr lang="es-ES" dirty="0"/>
              <a:t> &lt;nombre paquete&gt; </a:t>
            </a:r>
          </a:p>
          <a:p>
            <a:pPr marL="0" indent="0">
              <a:buNone/>
            </a:pPr>
            <a:r>
              <a:rPr lang="es-ES" b="1" dirty="0" err="1"/>
              <a:t>import</a:t>
            </a:r>
            <a:r>
              <a:rPr lang="es-ES" dirty="0"/>
              <a:t> &lt;otro paquete&gt;</a:t>
            </a:r>
          </a:p>
          <a:p>
            <a:pPr marL="0" indent="0">
              <a:buNone/>
            </a:pPr>
            <a:r>
              <a:rPr lang="es-ES" b="1" dirty="0" err="1"/>
              <a:t>public</a:t>
            </a:r>
            <a:r>
              <a:rPr lang="es-ES" b="1" dirty="0"/>
              <a:t> </a:t>
            </a:r>
            <a:r>
              <a:rPr lang="es-ES" b="1" dirty="0" err="1"/>
              <a:t>class</a:t>
            </a:r>
            <a:r>
              <a:rPr lang="es-ES" b="1" dirty="0"/>
              <a:t> </a:t>
            </a:r>
            <a:r>
              <a:rPr lang="es-ES" dirty="0" err="1"/>
              <a:t>NombreClase</a:t>
            </a:r>
            <a:r>
              <a:rPr lang="es-ES" dirty="0"/>
              <a:t> {</a:t>
            </a:r>
          </a:p>
          <a:p>
            <a:pPr marL="0" indent="0">
              <a:buNone/>
            </a:pPr>
            <a:r>
              <a:rPr lang="es-ES" dirty="0"/>
              <a:t>	&lt;variables de instancias&gt;;</a:t>
            </a:r>
          </a:p>
          <a:p>
            <a:pPr marL="0" indent="0">
              <a:buNone/>
            </a:pPr>
            <a:endParaRPr lang="es-ES" dirty="0"/>
          </a:p>
          <a:p>
            <a:pPr marL="0" indent="0">
              <a:buNone/>
            </a:pPr>
            <a:r>
              <a:rPr lang="es-ES" dirty="0"/>
              <a:t>	&lt;constructor(es)&gt;;</a:t>
            </a:r>
          </a:p>
          <a:p>
            <a:pPr marL="0" indent="0">
              <a:buNone/>
            </a:pPr>
            <a:endParaRPr lang="es-ES" dirty="0"/>
          </a:p>
          <a:p>
            <a:pPr marL="0" indent="0">
              <a:buNone/>
            </a:pPr>
            <a:r>
              <a:rPr lang="es-ES" dirty="0"/>
              <a:t>       &lt;métodos de instancia&gt;;</a:t>
            </a:r>
          </a:p>
          <a:p>
            <a:pPr marL="0" indent="0">
              <a:buNone/>
            </a:pPr>
            <a:r>
              <a:rPr lang="es-ES" dirty="0"/>
              <a:t>}</a:t>
            </a:r>
          </a:p>
        </p:txBody>
      </p:sp>
    </p:spTree>
    <p:extLst>
      <p:ext uri="{BB962C8B-B14F-4D97-AF65-F5344CB8AC3E}">
        <p14:creationId xmlns:p14="http://schemas.microsoft.com/office/powerpoint/2010/main" val="156542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F6CA2-21CB-F4D1-9B7A-7E498C8116C4}"/>
              </a:ext>
            </a:extLst>
          </p:cNvPr>
          <p:cNvSpPr>
            <a:spLocks noGrp="1"/>
          </p:cNvSpPr>
          <p:nvPr>
            <p:ph type="title"/>
          </p:nvPr>
        </p:nvSpPr>
        <p:spPr/>
        <p:txBody>
          <a:bodyPr/>
          <a:lstStyle/>
          <a:p>
            <a:r>
              <a:rPr lang="es-ES" dirty="0"/>
              <a:t>Nombrado</a:t>
            </a:r>
          </a:p>
        </p:txBody>
      </p:sp>
      <p:sp>
        <p:nvSpPr>
          <p:cNvPr id="3" name="Marcador de contenido 2">
            <a:extLst>
              <a:ext uri="{FF2B5EF4-FFF2-40B4-BE49-F238E27FC236}">
                <a16:creationId xmlns:a16="http://schemas.microsoft.com/office/drawing/2014/main" id="{B321A55B-CA5D-05F4-B783-12CD41F998D0}"/>
              </a:ext>
            </a:extLst>
          </p:cNvPr>
          <p:cNvSpPr>
            <a:spLocks noGrp="1"/>
          </p:cNvSpPr>
          <p:nvPr>
            <p:ph idx="1"/>
          </p:nvPr>
        </p:nvSpPr>
        <p:spPr>
          <a:xfrm>
            <a:off x="2589212" y="2133599"/>
            <a:ext cx="8915400" cy="4836543"/>
          </a:xfrm>
        </p:spPr>
        <p:txBody>
          <a:bodyPr>
            <a:normAutofit/>
          </a:bodyPr>
          <a:lstStyle/>
          <a:p>
            <a:pPr marL="0" indent="0">
              <a:buNone/>
            </a:pPr>
            <a:r>
              <a:rPr lang="es-ES" b="1" dirty="0"/>
              <a:t>Java es sensible a mayúsculas y minúsculas.</a:t>
            </a:r>
          </a:p>
          <a:p>
            <a:pPr marL="0" indent="0">
              <a:buNone/>
            </a:pPr>
            <a:endParaRPr lang="es-ES" b="1" dirty="0"/>
          </a:p>
          <a:p>
            <a:r>
              <a:rPr lang="es-ES" dirty="0"/>
              <a:t>Todos los identificadores Java presentan unas condiciones en su nomenclatura que se resumen en los siguientes aspectos:</a:t>
            </a:r>
          </a:p>
          <a:p>
            <a:r>
              <a:rPr lang="es-ES" dirty="0"/>
              <a:t>Deben tener nombre claro y conciso</a:t>
            </a:r>
          </a:p>
          <a:p>
            <a:r>
              <a:rPr lang="es-ES" dirty="0"/>
              <a:t>Se permite el uso del carácter subrayado (_) , exceptuando la posición final e inicial del identificador</a:t>
            </a:r>
          </a:p>
          <a:p>
            <a:r>
              <a:rPr lang="es-ES" dirty="0"/>
              <a:t>No se permiten dos caracteres subrayados consecutivos.</a:t>
            </a:r>
          </a:p>
          <a:p>
            <a:pPr marL="0" indent="0">
              <a:buNone/>
            </a:pPr>
            <a:endParaRPr lang="es-ES" b="1" dirty="0"/>
          </a:p>
          <a:p>
            <a:pPr marL="0" indent="0">
              <a:buNone/>
            </a:pPr>
            <a:endParaRPr lang="es-ES" b="1" dirty="0"/>
          </a:p>
        </p:txBody>
      </p:sp>
    </p:spTree>
    <p:extLst>
      <p:ext uri="{BB962C8B-B14F-4D97-AF65-F5344CB8AC3E}">
        <p14:creationId xmlns:p14="http://schemas.microsoft.com/office/powerpoint/2010/main" val="2409680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9C97B1-F677-4C82-9865-227A9B7D2400}"/>
              </a:ext>
            </a:extLst>
          </p:cNvPr>
          <p:cNvSpPr>
            <a:spLocks noGrp="1"/>
          </p:cNvSpPr>
          <p:nvPr>
            <p:ph type="title"/>
          </p:nvPr>
        </p:nvSpPr>
        <p:spPr/>
        <p:txBody>
          <a:bodyPr vert="horz" lIns="91440" tIns="45720" rIns="91440" bIns="45720" rtlCol="0" anchor="ctr">
            <a:normAutofit/>
          </a:bodyPr>
          <a:lstStyle>
            <a:defPPr>
              <a:defRPr lang="es-ES"/>
            </a:defPPr>
          </a:lstStyle>
          <a:p>
            <a:pPr rtl="0"/>
            <a:r>
              <a:rPr lang="es-ES" dirty="0">
                <a:solidFill>
                  <a:schemeClr val="bg2">
                    <a:lumMod val="50000"/>
                  </a:schemeClr>
                </a:solidFill>
              </a:rPr>
              <a:t>Master Java</a:t>
            </a:r>
          </a:p>
        </p:txBody>
      </p:sp>
      <p:graphicFrame>
        <p:nvGraphicFramePr>
          <p:cNvPr id="5" name="Marcador de contenido 2" descr="Objeto SmartAr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2864374362"/>
              </p:ext>
            </p:extLst>
          </p:nvPr>
        </p:nvGraphicFramePr>
        <p:xfrm>
          <a:off x="685799" y="2037524"/>
          <a:ext cx="10817088"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6339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F6CA2-21CB-F4D1-9B7A-7E498C8116C4}"/>
              </a:ext>
            </a:extLst>
          </p:cNvPr>
          <p:cNvSpPr>
            <a:spLocks noGrp="1"/>
          </p:cNvSpPr>
          <p:nvPr>
            <p:ph type="title"/>
          </p:nvPr>
        </p:nvSpPr>
        <p:spPr/>
        <p:txBody>
          <a:bodyPr/>
          <a:lstStyle/>
          <a:p>
            <a:r>
              <a:rPr lang="es-ES" dirty="0"/>
              <a:t>Paquete</a:t>
            </a:r>
          </a:p>
        </p:txBody>
      </p:sp>
      <p:sp>
        <p:nvSpPr>
          <p:cNvPr id="3" name="Marcador de contenido 2">
            <a:extLst>
              <a:ext uri="{FF2B5EF4-FFF2-40B4-BE49-F238E27FC236}">
                <a16:creationId xmlns:a16="http://schemas.microsoft.com/office/drawing/2014/main" id="{B321A55B-CA5D-05F4-B783-12CD41F998D0}"/>
              </a:ext>
            </a:extLst>
          </p:cNvPr>
          <p:cNvSpPr>
            <a:spLocks noGrp="1"/>
          </p:cNvSpPr>
          <p:nvPr>
            <p:ph idx="1"/>
          </p:nvPr>
        </p:nvSpPr>
        <p:spPr/>
        <p:txBody>
          <a:bodyPr/>
          <a:lstStyle/>
          <a:p>
            <a:pPr marL="0" indent="0">
              <a:buNone/>
            </a:pPr>
            <a:r>
              <a:rPr lang="es-ES" dirty="0"/>
              <a:t>Permiten organizar y ordenar las clases y las interfaces de una aplicación.</a:t>
            </a:r>
          </a:p>
          <a:p>
            <a:pPr marL="0" indent="0">
              <a:buNone/>
            </a:pPr>
            <a:r>
              <a:rPr lang="es-ES" dirty="0"/>
              <a:t>Tienen una estructura jerárquica.</a:t>
            </a:r>
          </a:p>
          <a:p>
            <a:pPr marL="0" indent="0">
              <a:buNone/>
            </a:pPr>
            <a:endParaRPr lang="es-ES" dirty="0"/>
          </a:p>
        </p:txBody>
      </p:sp>
    </p:spTree>
    <p:extLst>
      <p:ext uri="{BB962C8B-B14F-4D97-AF65-F5344CB8AC3E}">
        <p14:creationId xmlns:p14="http://schemas.microsoft.com/office/powerpoint/2010/main" val="2579789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F6CA2-21CB-F4D1-9B7A-7E498C8116C4}"/>
              </a:ext>
            </a:extLst>
          </p:cNvPr>
          <p:cNvSpPr>
            <a:spLocks noGrp="1"/>
          </p:cNvSpPr>
          <p:nvPr>
            <p:ph type="title"/>
          </p:nvPr>
        </p:nvSpPr>
        <p:spPr/>
        <p:txBody>
          <a:bodyPr/>
          <a:lstStyle/>
          <a:p>
            <a:r>
              <a:rPr lang="es-ES" dirty="0"/>
              <a:t>Nombrado de paquetes</a:t>
            </a:r>
          </a:p>
        </p:txBody>
      </p:sp>
      <p:sp>
        <p:nvSpPr>
          <p:cNvPr id="3" name="Marcador de contenido 2">
            <a:extLst>
              <a:ext uri="{FF2B5EF4-FFF2-40B4-BE49-F238E27FC236}">
                <a16:creationId xmlns:a16="http://schemas.microsoft.com/office/drawing/2014/main" id="{B321A55B-CA5D-05F4-B783-12CD41F998D0}"/>
              </a:ext>
            </a:extLst>
          </p:cNvPr>
          <p:cNvSpPr>
            <a:spLocks noGrp="1"/>
          </p:cNvSpPr>
          <p:nvPr>
            <p:ph idx="1"/>
          </p:nvPr>
        </p:nvSpPr>
        <p:spPr>
          <a:xfrm>
            <a:off x="2589212" y="2133599"/>
            <a:ext cx="8915400" cy="4836543"/>
          </a:xfrm>
        </p:spPr>
        <p:txBody>
          <a:bodyPr>
            <a:normAutofit/>
          </a:bodyPr>
          <a:lstStyle/>
          <a:p>
            <a:r>
              <a:rPr lang="es-ES" sz="1800" b="0" i="0" u="none" strike="noStrike" baseline="0" dirty="0">
                <a:solidFill>
                  <a:schemeClr val="tx1"/>
                </a:solidFill>
                <a:latin typeface="Lato" panose="020F0502020204030203" pitchFamily="34" charset="0"/>
              </a:rPr>
              <a:t>Es una buena práctica siempre especificar paquete para evitar conflictos y mejorar la organización</a:t>
            </a:r>
          </a:p>
          <a:p>
            <a:r>
              <a:rPr lang="es-ES" dirty="0">
                <a:solidFill>
                  <a:schemeClr val="tx1"/>
                </a:solidFill>
                <a:latin typeface="Lato" panose="020F0502020204030203" pitchFamily="34" charset="0"/>
              </a:rPr>
              <a:t>Los nombres de los paquetes se escriben en minúsculas. </a:t>
            </a:r>
          </a:p>
          <a:p>
            <a:r>
              <a:rPr lang="es-ES" dirty="0">
                <a:solidFill>
                  <a:schemeClr val="tx1"/>
                </a:solidFill>
                <a:latin typeface="Lato" panose="020F0502020204030203" pitchFamily="34" charset="0"/>
              </a:rPr>
              <a:t>Si hay que usar palabras compuestas no se utiliza ni </a:t>
            </a:r>
            <a:r>
              <a:rPr lang="es-ES" b="1" dirty="0" err="1">
                <a:solidFill>
                  <a:schemeClr val="tx1"/>
                </a:solidFill>
                <a:latin typeface="Lato" panose="020F0502020204030203" pitchFamily="34" charset="0"/>
              </a:rPr>
              <a:t>camelCase</a:t>
            </a:r>
            <a:r>
              <a:rPr lang="es-ES" dirty="0">
                <a:solidFill>
                  <a:schemeClr val="tx1"/>
                </a:solidFill>
                <a:latin typeface="Lato" panose="020F0502020204030203" pitchFamily="34" charset="0"/>
              </a:rPr>
              <a:t> ni </a:t>
            </a:r>
            <a:r>
              <a:rPr lang="es-ES" b="1" dirty="0" err="1">
                <a:solidFill>
                  <a:schemeClr val="tx1"/>
                </a:solidFill>
                <a:latin typeface="Lato" panose="020F0502020204030203" pitchFamily="34" charset="0"/>
              </a:rPr>
              <a:t>PascalCase</a:t>
            </a:r>
            <a:r>
              <a:rPr lang="es-ES" b="1" dirty="0">
                <a:solidFill>
                  <a:schemeClr val="tx1"/>
                </a:solidFill>
                <a:latin typeface="Lato" panose="020F0502020204030203" pitchFamily="34" charset="0"/>
              </a:rPr>
              <a:t>.</a:t>
            </a:r>
          </a:p>
          <a:p>
            <a:r>
              <a:rPr lang="es-ES" dirty="0">
                <a:solidFill>
                  <a:schemeClr val="tx1"/>
                </a:solidFill>
                <a:latin typeface="Lato" panose="020F0502020204030203" pitchFamily="34" charset="0"/>
              </a:rPr>
              <a:t>Si hay que separar palabras por legibilidad es mejor usar </a:t>
            </a:r>
            <a:r>
              <a:rPr lang="es-ES" b="1" dirty="0" err="1">
                <a:solidFill>
                  <a:schemeClr val="tx1"/>
                </a:solidFill>
                <a:latin typeface="Lato" panose="020F0502020204030203" pitchFamily="34" charset="0"/>
              </a:rPr>
              <a:t>snake_case</a:t>
            </a:r>
            <a:r>
              <a:rPr lang="es-ES" dirty="0">
                <a:solidFill>
                  <a:schemeClr val="tx1"/>
                </a:solidFill>
                <a:latin typeface="Lato" panose="020F0502020204030203" pitchFamily="34" charset="0"/>
              </a:rPr>
              <a:t>.</a:t>
            </a:r>
          </a:p>
          <a:p>
            <a:r>
              <a:rPr lang="es-ES" dirty="0">
                <a:solidFill>
                  <a:schemeClr val="tx1"/>
                </a:solidFill>
                <a:latin typeface="Lato" panose="020F0502020204030203" pitchFamily="34" charset="0"/>
              </a:rPr>
              <a:t>Normalmente se usa el nombre del dominio de la organización al revés para evitar conflictos</a:t>
            </a:r>
          </a:p>
          <a:p>
            <a:endParaRPr lang="es-ES" dirty="0">
              <a:solidFill>
                <a:schemeClr val="tx1"/>
              </a:solidFill>
              <a:latin typeface="Lato" panose="020F0502020204030203" pitchFamily="34" charset="0"/>
            </a:endParaRPr>
          </a:p>
          <a:p>
            <a:r>
              <a:rPr lang="es-ES" b="1" dirty="0">
                <a:solidFill>
                  <a:schemeClr val="tx1"/>
                </a:solidFill>
                <a:latin typeface="Lato" panose="020F0502020204030203" pitchFamily="34" charset="0"/>
              </a:rPr>
              <a:t>Ejemplo</a:t>
            </a:r>
          </a:p>
          <a:p>
            <a:r>
              <a:rPr lang="es-ES" dirty="0" err="1">
                <a:solidFill>
                  <a:schemeClr val="tx1"/>
                </a:solidFill>
                <a:latin typeface="Lato" panose="020F0502020204030203" pitchFamily="34" charset="0"/>
              </a:rPr>
              <a:t>com.cursojava.mipaquete</a:t>
            </a:r>
            <a:endParaRPr lang="es-ES" dirty="0">
              <a:solidFill>
                <a:schemeClr val="tx1"/>
              </a:solidFill>
            </a:endParaRPr>
          </a:p>
          <a:p>
            <a:pPr marL="0" indent="0">
              <a:buNone/>
            </a:pPr>
            <a:endParaRPr lang="es-ES" b="1" dirty="0"/>
          </a:p>
        </p:txBody>
      </p:sp>
    </p:spTree>
    <p:extLst>
      <p:ext uri="{BB962C8B-B14F-4D97-AF65-F5344CB8AC3E}">
        <p14:creationId xmlns:p14="http://schemas.microsoft.com/office/powerpoint/2010/main" val="3750136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F6CA2-21CB-F4D1-9B7A-7E498C8116C4}"/>
              </a:ext>
            </a:extLst>
          </p:cNvPr>
          <p:cNvSpPr>
            <a:spLocks noGrp="1"/>
          </p:cNvSpPr>
          <p:nvPr>
            <p:ph type="title"/>
          </p:nvPr>
        </p:nvSpPr>
        <p:spPr/>
        <p:txBody>
          <a:bodyPr/>
          <a:lstStyle/>
          <a:p>
            <a:r>
              <a:rPr lang="es-ES" dirty="0"/>
              <a:t>Nombrado de clases e interfaces</a:t>
            </a:r>
          </a:p>
        </p:txBody>
      </p:sp>
      <p:sp>
        <p:nvSpPr>
          <p:cNvPr id="3" name="Marcador de contenido 2">
            <a:extLst>
              <a:ext uri="{FF2B5EF4-FFF2-40B4-BE49-F238E27FC236}">
                <a16:creationId xmlns:a16="http://schemas.microsoft.com/office/drawing/2014/main" id="{B321A55B-CA5D-05F4-B783-12CD41F998D0}"/>
              </a:ext>
            </a:extLst>
          </p:cNvPr>
          <p:cNvSpPr>
            <a:spLocks noGrp="1"/>
          </p:cNvSpPr>
          <p:nvPr>
            <p:ph idx="1"/>
          </p:nvPr>
        </p:nvSpPr>
        <p:spPr>
          <a:xfrm>
            <a:off x="2589212" y="2133599"/>
            <a:ext cx="8915400" cy="4836543"/>
          </a:xfrm>
        </p:spPr>
        <p:txBody>
          <a:bodyPr>
            <a:normAutofit/>
          </a:bodyPr>
          <a:lstStyle/>
          <a:p>
            <a:r>
              <a:rPr lang="es-ES" sz="1800" b="0" i="0" u="none" strike="noStrike" baseline="0" dirty="0">
                <a:solidFill>
                  <a:schemeClr val="tx1"/>
                </a:solidFill>
                <a:latin typeface="Lato" panose="020F0502020204030203" pitchFamily="34" charset="0"/>
              </a:rPr>
              <a:t>Deben ser sustantivos en singular, simples, descriptivos y no muy largos con la primera letra de cada palabra que lo forma en mayúsculas. (</a:t>
            </a:r>
            <a:r>
              <a:rPr lang="es-ES" sz="1800" b="1" i="0" u="none" strike="noStrike" baseline="0" dirty="0" err="1">
                <a:solidFill>
                  <a:schemeClr val="tx1"/>
                </a:solidFill>
                <a:latin typeface="Lato" panose="020F0502020204030203" pitchFamily="34" charset="0"/>
              </a:rPr>
              <a:t>PascalCase</a:t>
            </a:r>
            <a:r>
              <a:rPr lang="es-ES" sz="1800" b="0" i="0" u="none" strike="noStrike" baseline="0" dirty="0">
                <a:solidFill>
                  <a:schemeClr val="tx1"/>
                </a:solidFill>
                <a:latin typeface="Lato" panose="020F0502020204030203" pitchFamily="34" charset="0"/>
              </a:rPr>
              <a:t>)</a:t>
            </a:r>
          </a:p>
          <a:p>
            <a:endParaRPr lang="es-ES" sz="1800" b="0" i="0" u="none" strike="noStrike" baseline="0" dirty="0">
              <a:solidFill>
                <a:schemeClr val="tx1"/>
              </a:solidFill>
              <a:latin typeface="Lato" panose="020F0502020204030203" pitchFamily="34" charset="0"/>
            </a:endParaRPr>
          </a:p>
          <a:p>
            <a:r>
              <a:rPr lang="es-ES" b="1" dirty="0">
                <a:solidFill>
                  <a:schemeClr val="tx1"/>
                </a:solidFill>
                <a:latin typeface="Lato" panose="020F0502020204030203" pitchFamily="34" charset="0"/>
              </a:rPr>
              <a:t>Ejemplos: </a:t>
            </a:r>
          </a:p>
          <a:p>
            <a:r>
              <a:rPr lang="es-ES" sz="1800" b="0" i="0" u="none" strike="noStrike" baseline="0" dirty="0">
                <a:solidFill>
                  <a:schemeClr val="tx1"/>
                </a:solidFill>
                <a:latin typeface="Lato" panose="020F0502020204030203" pitchFamily="34" charset="0"/>
              </a:rPr>
              <a:t>Libro</a:t>
            </a:r>
          </a:p>
          <a:p>
            <a:r>
              <a:rPr lang="es-ES" dirty="0">
                <a:solidFill>
                  <a:schemeClr val="tx1"/>
                </a:solidFill>
                <a:latin typeface="Lato" panose="020F0502020204030203" pitchFamily="34" charset="0"/>
              </a:rPr>
              <a:t>Cuadrado</a:t>
            </a:r>
          </a:p>
          <a:p>
            <a:r>
              <a:rPr lang="es-ES" sz="1800" b="0" i="0" u="none" strike="noStrike" baseline="0" dirty="0">
                <a:solidFill>
                  <a:schemeClr val="tx1"/>
                </a:solidFill>
                <a:latin typeface="Lato" panose="020F0502020204030203" pitchFamily="34" charset="0"/>
              </a:rPr>
              <a:t>Animal</a:t>
            </a:r>
          </a:p>
          <a:p>
            <a:r>
              <a:rPr lang="es-ES" dirty="0" err="1">
                <a:solidFill>
                  <a:schemeClr val="tx1"/>
                </a:solidFill>
                <a:latin typeface="Lato" panose="020F0502020204030203" pitchFamily="34" charset="0"/>
              </a:rPr>
              <a:t>AnimalSalvaje</a:t>
            </a:r>
            <a:endParaRPr lang="es-ES" sz="1800" b="0" i="0" u="none" strike="noStrike" baseline="0" dirty="0">
              <a:solidFill>
                <a:schemeClr val="tx1"/>
              </a:solidFill>
              <a:latin typeface="Lato" panose="020F0502020204030203" pitchFamily="34" charset="0"/>
            </a:endParaRPr>
          </a:p>
          <a:p>
            <a:endParaRPr lang="es-ES" dirty="0">
              <a:solidFill>
                <a:schemeClr val="tx1"/>
              </a:solidFill>
            </a:endParaRPr>
          </a:p>
          <a:p>
            <a:pPr marL="0" indent="0">
              <a:buNone/>
            </a:pPr>
            <a:endParaRPr lang="es-ES" b="1" dirty="0"/>
          </a:p>
        </p:txBody>
      </p:sp>
    </p:spTree>
    <p:extLst>
      <p:ext uri="{BB962C8B-B14F-4D97-AF65-F5344CB8AC3E}">
        <p14:creationId xmlns:p14="http://schemas.microsoft.com/office/powerpoint/2010/main" val="2020992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F6CA2-21CB-F4D1-9B7A-7E498C8116C4}"/>
              </a:ext>
            </a:extLst>
          </p:cNvPr>
          <p:cNvSpPr>
            <a:spLocks noGrp="1"/>
          </p:cNvSpPr>
          <p:nvPr>
            <p:ph type="title"/>
          </p:nvPr>
        </p:nvSpPr>
        <p:spPr/>
        <p:txBody>
          <a:bodyPr/>
          <a:lstStyle/>
          <a:p>
            <a:r>
              <a:rPr lang="es-ES" dirty="0"/>
              <a:t>Nombrado de métodos</a:t>
            </a:r>
          </a:p>
        </p:txBody>
      </p:sp>
      <p:sp>
        <p:nvSpPr>
          <p:cNvPr id="3" name="Marcador de contenido 2">
            <a:extLst>
              <a:ext uri="{FF2B5EF4-FFF2-40B4-BE49-F238E27FC236}">
                <a16:creationId xmlns:a16="http://schemas.microsoft.com/office/drawing/2014/main" id="{B321A55B-CA5D-05F4-B783-12CD41F998D0}"/>
              </a:ext>
            </a:extLst>
          </p:cNvPr>
          <p:cNvSpPr>
            <a:spLocks noGrp="1"/>
          </p:cNvSpPr>
          <p:nvPr>
            <p:ph idx="1"/>
          </p:nvPr>
        </p:nvSpPr>
        <p:spPr>
          <a:xfrm>
            <a:off x="2589212" y="2133599"/>
            <a:ext cx="8915400" cy="4836543"/>
          </a:xfrm>
        </p:spPr>
        <p:txBody>
          <a:bodyPr>
            <a:normAutofit/>
          </a:bodyPr>
          <a:lstStyle/>
          <a:p>
            <a:r>
              <a:rPr lang="es-ES" sz="1800" b="0" i="0" u="none" strike="noStrike" baseline="0" dirty="0">
                <a:solidFill>
                  <a:schemeClr val="tx1"/>
                </a:solidFill>
                <a:latin typeface="Lato" panose="020F0502020204030203" pitchFamily="34" charset="0"/>
              </a:rPr>
              <a:t>Deben comenzar con un verbo </a:t>
            </a:r>
          </a:p>
          <a:p>
            <a:r>
              <a:rPr lang="es-ES" dirty="0">
                <a:solidFill>
                  <a:schemeClr val="tx1"/>
                </a:solidFill>
                <a:latin typeface="Lato" panose="020F0502020204030203" pitchFamily="34" charset="0"/>
              </a:rPr>
              <a:t>Notación </a:t>
            </a:r>
            <a:r>
              <a:rPr lang="es-ES" b="1" dirty="0" err="1">
                <a:solidFill>
                  <a:schemeClr val="tx1"/>
                </a:solidFill>
                <a:latin typeface="Lato" panose="020F0502020204030203" pitchFamily="34" charset="0"/>
              </a:rPr>
              <a:t>camelCase</a:t>
            </a:r>
            <a:r>
              <a:rPr lang="es-ES" dirty="0">
                <a:solidFill>
                  <a:schemeClr val="tx1"/>
                </a:solidFill>
                <a:latin typeface="Lato" panose="020F0502020204030203" pitchFamily="34" charset="0"/>
              </a:rPr>
              <a:t> (primera palabra en minúsculas y las siguientes con la primera letra en mayúsculas)</a:t>
            </a:r>
          </a:p>
          <a:p>
            <a:endParaRPr lang="es-ES" dirty="0">
              <a:solidFill>
                <a:schemeClr val="tx1"/>
              </a:solidFill>
              <a:latin typeface="Lato" panose="020F0502020204030203" pitchFamily="34" charset="0"/>
            </a:endParaRPr>
          </a:p>
          <a:p>
            <a:r>
              <a:rPr lang="es-ES" b="1" dirty="0">
                <a:solidFill>
                  <a:schemeClr val="tx1"/>
                </a:solidFill>
                <a:latin typeface="Lato" panose="020F0502020204030203" pitchFamily="34" charset="0"/>
              </a:rPr>
              <a:t>Ejemplos: </a:t>
            </a:r>
          </a:p>
          <a:p>
            <a:r>
              <a:rPr lang="es-ES" sz="1800" b="0" i="0" u="none" strike="noStrike" baseline="0" dirty="0">
                <a:solidFill>
                  <a:schemeClr val="tx1"/>
                </a:solidFill>
                <a:latin typeface="Lato" panose="020F0502020204030203" pitchFamily="34" charset="0"/>
              </a:rPr>
              <a:t>ingresar()</a:t>
            </a:r>
          </a:p>
          <a:p>
            <a:r>
              <a:rPr lang="es-ES" dirty="0" err="1">
                <a:solidFill>
                  <a:schemeClr val="tx1"/>
                </a:solidFill>
                <a:latin typeface="Lato" panose="020F0502020204030203" pitchFamily="34" charset="0"/>
              </a:rPr>
              <a:t>calcularArea</a:t>
            </a:r>
            <a:r>
              <a:rPr lang="es-ES" dirty="0">
                <a:solidFill>
                  <a:schemeClr val="tx1"/>
                </a:solidFill>
                <a:latin typeface="Lato" panose="020F0502020204030203" pitchFamily="34" charset="0"/>
              </a:rPr>
              <a:t>()</a:t>
            </a:r>
          </a:p>
          <a:p>
            <a:r>
              <a:rPr lang="es-ES" sz="1800" b="0" i="0" u="none" strike="noStrike" baseline="0" dirty="0">
                <a:solidFill>
                  <a:schemeClr val="tx1"/>
                </a:solidFill>
                <a:latin typeface="Lato" panose="020F0502020204030203" pitchFamily="34" charset="0"/>
              </a:rPr>
              <a:t>comer()</a:t>
            </a:r>
          </a:p>
          <a:p>
            <a:endParaRPr lang="es-ES" dirty="0">
              <a:solidFill>
                <a:schemeClr val="tx1"/>
              </a:solidFill>
            </a:endParaRPr>
          </a:p>
          <a:p>
            <a:pPr marL="0" indent="0">
              <a:buNone/>
            </a:pPr>
            <a:endParaRPr lang="es-ES" b="1" dirty="0"/>
          </a:p>
        </p:txBody>
      </p:sp>
    </p:spTree>
    <p:extLst>
      <p:ext uri="{BB962C8B-B14F-4D97-AF65-F5344CB8AC3E}">
        <p14:creationId xmlns:p14="http://schemas.microsoft.com/office/powerpoint/2010/main" val="2372351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F6CA2-21CB-F4D1-9B7A-7E498C8116C4}"/>
              </a:ext>
            </a:extLst>
          </p:cNvPr>
          <p:cNvSpPr>
            <a:spLocks noGrp="1"/>
          </p:cNvSpPr>
          <p:nvPr>
            <p:ph type="title"/>
          </p:nvPr>
        </p:nvSpPr>
        <p:spPr/>
        <p:txBody>
          <a:bodyPr/>
          <a:lstStyle/>
          <a:p>
            <a:r>
              <a:rPr lang="es-ES" dirty="0"/>
              <a:t>Estructura de una clase java</a:t>
            </a:r>
          </a:p>
        </p:txBody>
      </p:sp>
      <p:sp>
        <p:nvSpPr>
          <p:cNvPr id="3" name="Marcador de contenido 2">
            <a:extLst>
              <a:ext uri="{FF2B5EF4-FFF2-40B4-BE49-F238E27FC236}">
                <a16:creationId xmlns:a16="http://schemas.microsoft.com/office/drawing/2014/main" id="{B321A55B-CA5D-05F4-B783-12CD41F998D0}"/>
              </a:ext>
            </a:extLst>
          </p:cNvPr>
          <p:cNvSpPr>
            <a:spLocks noGrp="1"/>
          </p:cNvSpPr>
          <p:nvPr>
            <p:ph idx="1"/>
          </p:nvPr>
        </p:nvSpPr>
        <p:spPr>
          <a:xfrm>
            <a:off x="2589212" y="2133599"/>
            <a:ext cx="8915400" cy="4836543"/>
          </a:xfrm>
        </p:spPr>
        <p:txBody>
          <a:bodyPr>
            <a:normAutofit/>
          </a:bodyPr>
          <a:lstStyle/>
          <a:p>
            <a:pPr marL="0" indent="0">
              <a:buNone/>
            </a:pPr>
            <a:r>
              <a:rPr lang="es-ES" b="1" dirty="0" err="1"/>
              <a:t>package</a:t>
            </a:r>
            <a:r>
              <a:rPr lang="es-ES" dirty="0"/>
              <a:t> &lt;nombre paquete&gt; </a:t>
            </a:r>
          </a:p>
          <a:p>
            <a:pPr marL="0" indent="0">
              <a:buNone/>
            </a:pPr>
            <a:r>
              <a:rPr lang="es-ES" b="1" dirty="0" err="1"/>
              <a:t>import</a:t>
            </a:r>
            <a:r>
              <a:rPr lang="es-ES" dirty="0"/>
              <a:t> &lt;otro paquete&gt;</a:t>
            </a:r>
          </a:p>
          <a:p>
            <a:pPr marL="0" indent="0">
              <a:buNone/>
            </a:pPr>
            <a:r>
              <a:rPr lang="es-ES" b="1" dirty="0" err="1"/>
              <a:t>public</a:t>
            </a:r>
            <a:r>
              <a:rPr lang="es-ES" b="1" dirty="0"/>
              <a:t> </a:t>
            </a:r>
            <a:r>
              <a:rPr lang="es-ES" b="1" dirty="0" err="1"/>
              <a:t>class</a:t>
            </a:r>
            <a:r>
              <a:rPr lang="es-ES" b="1" dirty="0"/>
              <a:t> </a:t>
            </a:r>
            <a:r>
              <a:rPr lang="es-ES" dirty="0" err="1"/>
              <a:t>NombreClase</a:t>
            </a:r>
            <a:r>
              <a:rPr lang="es-ES" dirty="0"/>
              <a:t> {</a:t>
            </a:r>
          </a:p>
          <a:p>
            <a:pPr marL="0" indent="0">
              <a:buNone/>
            </a:pPr>
            <a:r>
              <a:rPr lang="es-ES" dirty="0"/>
              <a:t>	&lt;variables de instancias&gt;;</a:t>
            </a:r>
          </a:p>
          <a:p>
            <a:pPr marL="0" indent="0">
              <a:buNone/>
            </a:pPr>
            <a:endParaRPr lang="es-ES" dirty="0"/>
          </a:p>
          <a:p>
            <a:pPr marL="0" indent="0">
              <a:buNone/>
            </a:pPr>
            <a:r>
              <a:rPr lang="es-ES" dirty="0"/>
              <a:t>	&lt;constructor(es)&gt;;</a:t>
            </a:r>
          </a:p>
          <a:p>
            <a:pPr marL="0" indent="0">
              <a:buNone/>
            </a:pPr>
            <a:endParaRPr lang="es-ES" dirty="0"/>
          </a:p>
          <a:p>
            <a:pPr marL="0" indent="0">
              <a:buNone/>
            </a:pPr>
            <a:r>
              <a:rPr lang="es-ES" dirty="0"/>
              <a:t>       &lt;métodos de instancia&gt;;</a:t>
            </a:r>
          </a:p>
          <a:p>
            <a:pPr marL="0" indent="0">
              <a:buNone/>
            </a:pPr>
            <a:r>
              <a:rPr lang="es-ES" dirty="0"/>
              <a:t>}</a:t>
            </a:r>
          </a:p>
        </p:txBody>
      </p:sp>
    </p:spTree>
    <p:extLst>
      <p:ext uri="{BB962C8B-B14F-4D97-AF65-F5344CB8AC3E}">
        <p14:creationId xmlns:p14="http://schemas.microsoft.com/office/powerpoint/2010/main" val="116080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F6CA2-21CB-F4D1-9B7A-7E498C8116C4}"/>
              </a:ext>
            </a:extLst>
          </p:cNvPr>
          <p:cNvSpPr>
            <a:spLocks noGrp="1"/>
          </p:cNvSpPr>
          <p:nvPr>
            <p:ph type="title"/>
          </p:nvPr>
        </p:nvSpPr>
        <p:spPr/>
        <p:txBody>
          <a:bodyPr/>
          <a:lstStyle/>
          <a:p>
            <a:r>
              <a:rPr lang="es-ES" dirty="0"/>
              <a:t>Estructura de una clase java</a:t>
            </a:r>
          </a:p>
        </p:txBody>
      </p:sp>
      <p:sp>
        <p:nvSpPr>
          <p:cNvPr id="3" name="Marcador de contenido 2">
            <a:extLst>
              <a:ext uri="{FF2B5EF4-FFF2-40B4-BE49-F238E27FC236}">
                <a16:creationId xmlns:a16="http://schemas.microsoft.com/office/drawing/2014/main" id="{B321A55B-CA5D-05F4-B783-12CD41F998D0}"/>
              </a:ext>
            </a:extLst>
          </p:cNvPr>
          <p:cNvSpPr>
            <a:spLocks noGrp="1"/>
          </p:cNvSpPr>
          <p:nvPr>
            <p:ph idx="1"/>
          </p:nvPr>
        </p:nvSpPr>
        <p:spPr/>
        <p:txBody>
          <a:bodyPr/>
          <a:lstStyle/>
          <a:p>
            <a:pPr marL="0" indent="0">
              <a:buNone/>
            </a:pPr>
            <a:r>
              <a:rPr lang="es-ES" b="1" dirty="0" err="1"/>
              <a:t>package</a:t>
            </a:r>
            <a:r>
              <a:rPr lang="es-ES" dirty="0"/>
              <a:t> &lt;nombre paquete&gt; </a:t>
            </a:r>
          </a:p>
          <a:p>
            <a:pPr marL="0" indent="0">
              <a:buNone/>
            </a:pPr>
            <a:r>
              <a:rPr lang="es-ES" b="1" dirty="0" err="1"/>
              <a:t>import</a:t>
            </a:r>
            <a:r>
              <a:rPr lang="es-ES" dirty="0"/>
              <a:t> &lt;otro paquete&gt;</a:t>
            </a:r>
          </a:p>
          <a:p>
            <a:pPr marL="0" indent="0">
              <a:buNone/>
            </a:pPr>
            <a:r>
              <a:rPr lang="es-ES" b="1" dirty="0" err="1"/>
              <a:t>public</a:t>
            </a:r>
            <a:r>
              <a:rPr lang="es-ES" b="1" dirty="0"/>
              <a:t> </a:t>
            </a:r>
            <a:r>
              <a:rPr lang="es-ES" b="1" dirty="0" err="1"/>
              <a:t>class</a:t>
            </a:r>
            <a:r>
              <a:rPr lang="es-ES" b="1" dirty="0"/>
              <a:t> </a:t>
            </a:r>
            <a:r>
              <a:rPr lang="es-ES" dirty="0" err="1"/>
              <a:t>NombreClase</a:t>
            </a:r>
            <a:r>
              <a:rPr lang="es-ES" dirty="0"/>
              <a:t> {</a:t>
            </a:r>
          </a:p>
          <a:p>
            <a:pPr marL="0" indent="0">
              <a:buNone/>
            </a:pPr>
            <a:r>
              <a:rPr lang="es-ES" dirty="0"/>
              <a:t>	&lt;variables de instancias&gt;;</a:t>
            </a:r>
          </a:p>
          <a:p>
            <a:pPr marL="0" indent="0">
              <a:buNone/>
            </a:pPr>
            <a:endParaRPr lang="es-ES" dirty="0"/>
          </a:p>
          <a:p>
            <a:pPr marL="0" indent="0">
              <a:buNone/>
            </a:pPr>
            <a:r>
              <a:rPr lang="es-ES" dirty="0"/>
              <a:t>	&lt;constructor(es)&gt;;</a:t>
            </a:r>
          </a:p>
          <a:p>
            <a:pPr marL="0" indent="0">
              <a:buNone/>
            </a:pPr>
            <a:endParaRPr lang="es-ES" dirty="0"/>
          </a:p>
          <a:p>
            <a:pPr marL="0" indent="0">
              <a:buNone/>
            </a:pPr>
            <a:r>
              <a:rPr lang="es-ES" dirty="0"/>
              <a:t>       &lt;métodos de instancia&gt;;</a:t>
            </a:r>
          </a:p>
          <a:p>
            <a:pPr marL="0" indent="0">
              <a:buNone/>
            </a:pPr>
            <a:r>
              <a:rPr lang="es-ES" dirty="0"/>
              <a:t>}</a:t>
            </a:r>
          </a:p>
        </p:txBody>
      </p:sp>
      <p:graphicFrame>
        <p:nvGraphicFramePr>
          <p:cNvPr id="5" name="Marcador de posición de contenido 3">
            <a:extLst>
              <a:ext uri="{FF2B5EF4-FFF2-40B4-BE49-F238E27FC236}">
                <a16:creationId xmlns:a16="http://schemas.microsoft.com/office/drawing/2014/main" id="{89E5772A-A546-C130-0969-4CAFD2637638}"/>
              </a:ext>
            </a:extLst>
          </p:cNvPr>
          <p:cNvGraphicFramePr>
            <a:graphicFrameLocks noChangeAspect="1"/>
          </p:cNvGraphicFramePr>
          <p:nvPr>
            <p:extLst>
              <p:ext uri="{D42A27DB-BD31-4B8C-83A1-F6EECF244321}">
                <p14:modId xmlns:p14="http://schemas.microsoft.com/office/powerpoint/2010/main" val="3037641515"/>
              </p:ext>
            </p:extLst>
          </p:nvPr>
        </p:nvGraphicFramePr>
        <p:xfrm>
          <a:off x="1518129" y="1470647"/>
          <a:ext cx="9336405" cy="4822190"/>
        </p:xfrm>
        <a:graphic>
          <a:graphicData uri="http://schemas.openxmlformats.org/presentationml/2006/ole">
            <mc:AlternateContent xmlns:mc="http://schemas.openxmlformats.org/markup-compatibility/2006">
              <mc:Choice xmlns:v="urn:schemas-microsoft-com:vml" Requires="v">
                <p:oleObj r:id="rId2" imgW="6256020" imgH="3230880" progId="Paint.Picture">
                  <p:embed/>
                </p:oleObj>
              </mc:Choice>
              <mc:Fallback>
                <p:oleObj r:id="rId2" imgW="6256020" imgH="3230880" progId="Paint.Picture">
                  <p:embed/>
                  <p:pic>
                    <p:nvPicPr>
                      <p:cNvPr id="5" name="Marcador de posición de contenido 3">
                        <a:extLst>
                          <a:ext uri="{FF2B5EF4-FFF2-40B4-BE49-F238E27FC236}">
                            <a16:creationId xmlns:a16="http://schemas.microsoft.com/office/drawing/2014/main" id="{89E5772A-A546-C130-0969-4CAFD2637638}"/>
                          </a:ext>
                        </a:extLst>
                      </p:cNvPr>
                      <p:cNvPicPr/>
                      <p:nvPr/>
                    </p:nvPicPr>
                    <p:blipFill>
                      <a:blip r:embed="rId3"/>
                      <a:stretch>
                        <a:fillRect/>
                      </a:stretch>
                    </p:blipFill>
                    <p:spPr>
                      <a:xfrm>
                        <a:off x="1518129" y="1470647"/>
                        <a:ext cx="9336405" cy="4822190"/>
                      </a:xfrm>
                      <a:prstGeom prst="rect">
                        <a:avLst/>
                      </a:prstGeom>
                    </p:spPr>
                  </p:pic>
                </p:oleObj>
              </mc:Fallback>
            </mc:AlternateContent>
          </a:graphicData>
        </a:graphic>
      </p:graphicFrame>
    </p:spTree>
    <p:extLst>
      <p:ext uri="{BB962C8B-B14F-4D97-AF65-F5344CB8AC3E}">
        <p14:creationId xmlns:p14="http://schemas.microsoft.com/office/powerpoint/2010/main" val="163975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EC33D-E0A3-9C1A-D42D-340361DC78FF}"/>
              </a:ext>
            </a:extLst>
          </p:cNvPr>
          <p:cNvSpPr>
            <a:spLocks noGrp="1"/>
          </p:cNvSpPr>
          <p:nvPr>
            <p:ph type="title"/>
          </p:nvPr>
        </p:nvSpPr>
        <p:spPr/>
        <p:txBody>
          <a:bodyPr/>
          <a:lstStyle/>
          <a:p>
            <a:r>
              <a:rPr lang="es-ES" dirty="0" err="1"/>
              <a:t>main</a:t>
            </a:r>
            <a:r>
              <a:rPr lang="es-ES" dirty="0"/>
              <a:t>()</a:t>
            </a:r>
          </a:p>
        </p:txBody>
      </p:sp>
      <p:graphicFrame>
        <p:nvGraphicFramePr>
          <p:cNvPr id="4" name="Marcador de posición de contenido 3">
            <a:extLst>
              <a:ext uri="{FF2B5EF4-FFF2-40B4-BE49-F238E27FC236}">
                <a16:creationId xmlns:a16="http://schemas.microsoft.com/office/drawing/2014/main" id="{F59968DD-5DEE-53A9-9907-800CF16C4B91}"/>
              </a:ext>
            </a:extLst>
          </p:cNvPr>
          <p:cNvGraphicFramePr>
            <a:graphicFrameLocks noGrp="1" noChangeAspect="1"/>
          </p:cNvGraphicFramePr>
          <p:nvPr>
            <p:ph idx="1"/>
          </p:nvPr>
        </p:nvGraphicFramePr>
        <p:xfrm>
          <a:off x="1990726" y="2295602"/>
          <a:ext cx="9286874" cy="3720145"/>
        </p:xfrm>
        <a:graphic>
          <a:graphicData uri="http://schemas.openxmlformats.org/presentationml/2006/ole">
            <mc:AlternateContent xmlns:mc="http://schemas.openxmlformats.org/markup-compatibility/2006">
              <mc:Choice xmlns:v="urn:schemas-microsoft-com:vml" Requires="v">
                <p:oleObj r:id="rId2" imgW="6012180" imgH="2407920" progId="Paint.Picture">
                  <p:embed/>
                </p:oleObj>
              </mc:Choice>
              <mc:Fallback>
                <p:oleObj r:id="rId2" imgW="6012180" imgH="2407920" progId="Paint.Picture">
                  <p:embed/>
                  <p:pic>
                    <p:nvPicPr>
                      <p:cNvPr id="4" name="Marcador de posición de contenido 3">
                        <a:extLst>
                          <a:ext uri="{FF2B5EF4-FFF2-40B4-BE49-F238E27FC236}">
                            <a16:creationId xmlns:a16="http://schemas.microsoft.com/office/drawing/2014/main" id="{F59968DD-5DEE-53A9-9907-800CF16C4B91}"/>
                          </a:ext>
                        </a:extLst>
                      </p:cNvPr>
                      <p:cNvPicPr/>
                      <p:nvPr/>
                    </p:nvPicPr>
                    <p:blipFill>
                      <a:blip r:embed="rId3"/>
                      <a:stretch>
                        <a:fillRect/>
                      </a:stretch>
                    </p:blipFill>
                    <p:spPr>
                      <a:xfrm>
                        <a:off x="1990726" y="2295602"/>
                        <a:ext cx="9286874" cy="3720145"/>
                      </a:xfrm>
                      <a:prstGeom prst="rect">
                        <a:avLst/>
                      </a:prstGeom>
                    </p:spPr>
                  </p:pic>
                </p:oleObj>
              </mc:Fallback>
            </mc:AlternateContent>
          </a:graphicData>
        </a:graphic>
      </p:graphicFrame>
      <p:sp>
        <p:nvSpPr>
          <p:cNvPr id="3" name="CuadroTexto 2">
            <a:extLst>
              <a:ext uri="{FF2B5EF4-FFF2-40B4-BE49-F238E27FC236}">
                <a16:creationId xmlns:a16="http://schemas.microsoft.com/office/drawing/2014/main" id="{F87A7122-2711-8BF3-2BDF-4458E6490D43}"/>
              </a:ext>
            </a:extLst>
          </p:cNvPr>
          <p:cNvSpPr txBox="1"/>
          <p:nvPr/>
        </p:nvSpPr>
        <p:spPr>
          <a:xfrm>
            <a:off x="1990726" y="1595887"/>
            <a:ext cx="9206361" cy="369332"/>
          </a:xfrm>
          <a:prstGeom prst="rect">
            <a:avLst/>
          </a:prstGeom>
          <a:noFill/>
        </p:spPr>
        <p:txBody>
          <a:bodyPr wrap="square" rtlCol="0">
            <a:spAutoFit/>
          </a:bodyPr>
          <a:lstStyle/>
          <a:p>
            <a:r>
              <a:rPr lang="es-ES" dirty="0"/>
              <a:t>El método </a:t>
            </a:r>
            <a:r>
              <a:rPr lang="es-ES" dirty="0" err="1"/>
              <a:t>main</a:t>
            </a:r>
            <a:r>
              <a:rPr lang="es-ES" dirty="0"/>
              <a:t> es el punto de entrada para la ejecución de un programa</a:t>
            </a:r>
          </a:p>
        </p:txBody>
      </p:sp>
    </p:spTree>
    <p:extLst>
      <p:ext uri="{BB962C8B-B14F-4D97-AF65-F5344CB8AC3E}">
        <p14:creationId xmlns:p14="http://schemas.microsoft.com/office/powerpoint/2010/main" val="3658291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EC33D-E0A3-9C1A-D42D-340361DC78FF}"/>
              </a:ext>
            </a:extLst>
          </p:cNvPr>
          <p:cNvSpPr>
            <a:spLocks noGrp="1"/>
          </p:cNvSpPr>
          <p:nvPr>
            <p:ph type="title"/>
          </p:nvPr>
        </p:nvSpPr>
        <p:spPr/>
        <p:txBody>
          <a:bodyPr/>
          <a:lstStyle/>
          <a:p>
            <a:r>
              <a:rPr lang="es-ES" dirty="0" err="1"/>
              <a:t>main</a:t>
            </a:r>
            <a:r>
              <a:rPr lang="es-ES" dirty="0"/>
              <a:t>()</a:t>
            </a:r>
          </a:p>
        </p:txBody>
      </p:sp>
      <p:sp>
        <p:nvSpPr>
          <p:cNvPr id="5" name="Marcador de contenido 4">
            <a:extLst>
              <a:ext uri="{FF2B5EF4-FFF2-40B4-BE49-F238E27FC236}">
                <a16:creationId xmlns:a16="http://schemas.microsoft.com/office/drawing/2014/main" id="{B9CE4D0E-FC37-701A-D102-9D97EBF81E9E}"/>
              </a:ext>
            </a:extLst>
          </p:cNvPr>
          <p:cNvSpPr>
            <a:spLocks noGrp="1"/>
          </p:cNvSpPr>
          <p:nvPr>
            <p:ph idx="1"/>
          </p:nvPr>
        </p:nvSpPr>
        <p:spPr/>
        <p:txBody>
          <a:bodyPr>
            <a:normAutofit lnSpcReduction="10000"/>
          </a:bodyPr>
          <a:lstStyle/>
          <a:p>
            <a:pPr marL="0" indent="0">
              <a:buNone/>
            </a:pPr>
            <a:r>
              <a:rPr lang="es-ES" b="1" dirty="0" err="1"/>
              <a:t>public</a:t>
            </a:r>
            <a:r>
              <a:rPr lang="es-ES" b="1" dirty="0"/>
              <a:t> </a:t>
            </a:r>
            <a:r>
              <a:rPr lang="es-ES" b="1" dirty="0" err="1"/>
              <a:t>static</a:t>
            </a:r>
            <a:r>
              <a:rPr lang="es-ES" b="1" dirty="0"/>
              <a:t> </a:t>
            </a:r>
            <a:r>
              <a:rPr lang="es-ES" b="1" dirty="0" err="1"/>
              <a:t>void</a:t>
            </a:r>
            <a:r>
              <a:rPr lang="es-ES" b="1" dirty="0"/>
              <a:t> </a:t>
            </a:r>
            <a:r>
              <a:rPr lang="es-ES" b="1" dirty="0" err="1"/>
              <a:t>main</a:t>
            </a:r>
            <a:r>
              <a:rPr lang="es-ES" b="1" dirty="0"/>
              <a:t>(</a:t>
            </a:r>
            <a:r>
              <a:rPr lang="es-ES" b="1" dirty="0" err="1"/>
              <a:t>String</a:t>
            </a:r>
            <a:r>
              <a:rPr lang="es-ES" b="1" dirty="0"/>
              <a:t>[] </a:t>
            </a:r>
            <a:r>
              <a:rPr lang="es-ES" b="1" dirty="0" err="1"/>
              <a:t>args</a:t>
            </a:r>
            <a:r>
              <a:rPr lang="es-ES" b="1" dirty="0"/>
              <a:t>) </a:t>
            </a:r>
            <a:r>
              <a:rPr lang="es-ES" b="1" dirty="0" err="1"/>
              <a:t>throws</a:t>
            </a:r>
            <a:r>
              <a:rPr lang="es-ES" b="1" dirty="0"/>
              <a:t> </a:t>
            </a:r>
            <a:r>
              <a:rPr lang="es-ES" b="1" dirty="0" err="1"/>
              <a:t>Exception</a:t>
            </a:r>
            <a:endParaRPr lang="es-ES" b="1" dirty="0"/>
          </a:p>
          <a:p>
            <a:r>
              <a:rPr lang="es-ES" b="1" dirty="0" err="1"/>
              <a:t>public</a:t>
            </a:r>
            <a:r>
              <a:rPr lang="es-ES" dirty="0"/>
              <a:t>: Indica que el método puede ser llamado desde cualquier otro objeto o clase</a:t>
            </a:r>
          </a:p>
          <a:p>
            <a:r>
              <a:rPr lang="es-ES" b="1" dirty="0" err="1"/>
              <a:t>static</a:t>
            </a:r>
            <a:r>
              <a:rPr lang="es-ES" dirty="0"/>
              <a:t>: Significa que el método pertenece a la clase y no a una instancia específica de la clase</a:t>
            </a:r>
          </a:p>
          <a:p>
            <a:r>
              <a:rPr lang="es-ES" b="1" dirty="0" err="1"/>
              <a:t>void</a:t>
            </a:r>
            <a:r>
              <a:rPr lang="es-ES" dirty="0"/>
              <a:t>: Significa que el método no devuelve ningún valor</a:t>
            </a:r>
          </a:p>
          <a:p>
            <a:r>
              <a:rPr lang="es-ES" b="1" dirty="0" err="1"/>
              <a:t>main</a:t>
            </a:r>
            <a:r>
              <a:rPr lang="es-ES" dirty="0"/>
              <a:t>: Es el nombre del método, siempre </a:t>
            </a:r>
            <a:r>
              <a:rPr lang="es-ES" dirty="0" err="1"/>
              <a:t>main</a:t>
            </a:r>
            <a:r>
              <a:rPr lang="es-ES" dirty="0"/>
              <a:t> </a:t>
            </a:r>
          </a:p>
          <a:p>
            <a:r>
              <a:rPr lang="es-ES" b="1" dirty="0"/>
              <a:t>(</a:t>
            </a:r>
            <a:r>
              <a:rPr lang="es-ES" b="1" dirty="0" err="1"/>
              <a:t>String</a:t>
            </a:r>
            <a:r>
              <a:rPr lang="es-ES" b="1" dirty="0"/>
              <a:t>[] </a:t>
            </a:r>
            <a:r>
              <a:rPr lang="es-ES" b="1" dirty="0" err="1"/>
              <a:t>args</a:t>
            </a:r>
            <a:r>
              <a:rPr lang="es-ES" b="1" dirty="0"/>
              <a:t>)</a:t>
            </a:r>
            <a:r>
              <a:rPr lang="es-ES" dirty="0"/>
              <a:t>: Representa los argumentos que puedes pasar al programa desde la línea de comandos. Es un array de </a:t>
            </a:r>
            <a:r>
              <a:rPr lang="es-ES" dirty="0" err="1"/>
              <a:t>String</a:t>
            </a:r>
            <a:endParaRPr lang="es-ES" dirty="0"/>
          </a:p>
          <a:p>
            <a:r>
              <a:rPr lang="es-ES" b="1" dirty="0" err="1"/>
              <a:t>throws</a:t>
            </a:r>
            <a:r>
              <a:rPr lang="es-ES" b="1" dirty="0"/>
              <a:t> </a:t>
            </a:r>
            <a:r>
              <a:rPr lang="es-ES" b="1" dirty="0" err="1"/>
              <a:t>Exception</a:t>
            </a:r>
            <a:r>
              <a:rPr lang="es-ES" dirty="0"/>
              <a:t>: Significa que </a:t>
            </a:r>
            <a:r>
              <a:rPr lang="es-ES" dirty="0" err="1"/>
              <a:t>main</a:t>
            </a:r>
            <a:r>
              <a:rPr lang="es-ES" dirty="0"/>
              <a:t> puede lanzar una excepción del tipo </a:t>
            </a:r>
            <a:r>
              <a:rPr lang="es-ES" dirty="0" err="1"/>
              <a:t>Exception</a:t>
            </a:r>
            <a:r>
              <a:rPr lang="es-ES" dirty="0"/>
              <a:t> (o de cualquier subclase de </a:t>
            </a:r>
            <a:r>
              <a:rPr lang="es-ES" dirty="0" err="1"/>
              <a:t>Exception</a:t>
            </a:r>
            <a:r>
              <a:rPr lang="es-ES" dirty="0"/>
              <a:t>)</a:t>
            </a:r>
          </a:p>
        </p:txBody>
      </p:sp>
    </p:spTree>
    <p:extLst>
      <p:ext uri="{BB962C8B-B14F-4D97-AF65-F5344CB8AC3E}">
        <p14:creationId xmlns:p14="http://schemas.microsoft.com/office/powerpoint/2010/main" val="739828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EC33D-E0A3-9C1A-D42D-340361DC78FF}"/>
              </a:ext>
            </a:extLst>
          </p:cNvPr>
          <p:cNvSpPr>
            <a:spLocks noGrp="1"/>
          </p:cNvSpPr>
          <p:nvPr>
            <p:ph type="title"/>
          </p:nvPr>
        </p:nvSpPr>
        <p:spPr/>
        <p:txBody>
          <a:bodyPr/>
          <a:lstStyle/>
          <a:p>
            <a:r>
              <a:rPr lang="es-ES" dirty="0"/>
              <a:t>instancias</a:t>
            </a:r>
          </a:p>
        </p:txBody>
      </p:sp>
      <p:sp>
        <p:nvSpPr>
          <p:cNvPr id="5" name="Marcador de contenido 4">
            <a:extLst>
              <a:ext uri="{FF2B5EF4-FFF2-40B4-BE49-F238E27FC236}">
                <a16:creationId xmlns:a16="http://schemas.microsoft.com/office/drawing/2014/main" id="{2AF6021F-1EE3-1835-9889-502FB4E11639}"/>
              </a:ext>
            </a:extLst>
          </p:cNvPr>
          <p:cNvSpPr>
            <a:spLocks noGrp="1"/>
          </p:cNvSpPr>
          <p:nvPr>
            <p:ph idx="1"/>
          </p:nvPr>
        </p:nvSpPr>
        <p:spPr/>
        <p:txBody>
          <a:bodyPr/>
          <a:lstStyle/>
          <a:p>
            <a:endParaRPr lang="es-ES"/>
          </a:p>
        </p:txBody>
      </p:sp>
      <p:graphicFrame>
        <p:nvGraphicFramePr>
          <p:cNvPr id="6" name="Marcador de posición de contenido 3">
            <a:extLst>
              <a:ext uri="{FF2B5EF4-FFF2-40B4-BE49-F238E27FC236}">
                <a16:creationId xmlns:a16="http://schemas.microsoft.com/office/drawing/2014/main" id="{2FECAB13-F495-62E9-A12E-5DAD4B556CBF}"/>
              </a:ext>
            </a:extLst>
          </p:cNvPr>
          <p:cNvGraphicFramePr>
            <a:graphicFrameLocks noChangeAspect="1"/>
          </p:cNvGraphicFramePr>
          <p:nvPr/>
        </p:nvGraphicFramePr>
        <p:xfrm>
          <a:off x="1666875" y="1313815"/>
          <a:ext cx="8555990" cy="4924425"/>
        </p:xfrm>
        <a:graphic>
          <a:graphicData uri="http://schemas.openxmlformats.org/presentationml/2006/ole">
            <mc:AlternateContent xmlns:mc="http://schemas.openxmlformats.org/markup-compatibility/2006">
              <mc:Choice xmlns:v="urn:schemas-microsoft-com:vml" Requires="v">
                <p:oleObj r:id="rId2" imgW="6103620" imgH="3512820" progId="Paint.Picture">
                  <p:embed/>
                </p:oleObj>
              </mc:Choice>
              <mc:Fallback>
                <p:oleObj r:id="rId2" imgW="6103620" imgH="3512820" progId="Paint.Picture">
                  <p:embed/>
                  <p:pic>
                    <p:nvPicPr>
                      <p:cNvPr id="6" name="Marcador de posición de contenido 3">
                        <a:extLst>
                          <a:ext uri="{FF2B5EF4-FFF2-40B4-BE49-F238E27FC236}">
                            <a16:creationId xmlns:a16="http://schemas.microsoft.com/office/drawing/2014/main" id="{2FECAB13-F495-62E9-A12E-5DAD4B556CBF}"/>
                          </a:ext>
                        </a:extLst>
                      </p:cNvPr>
                      <p:cNvPicPr/>
                      <p:nvPr/>
                    </p:nvPicPr>
                    <p:blipFill>
                      <a:blip r:embed="rId3"/>
                      <a:stretch>
                        <a:fillRect/>
                      </a:stretch>
                    </p:blipFill>
                    <p:spPr>
                      <a:xfrm>
                        <a:off x="1666875" y="1313815"/>
                        <a:ext cx="8555990" cy="4924425"/>
                      </a:xfrm>
                      <a:prstGeom prst="rect">
                        <a:avLst/>
                      </a:prstGeom>
                    </p:spPr>
                  </p:pic>
                </p:oleObj>
              </mc:Fallback>
            </mc:AlternateContent>
          </a:graphicData>
        </a:graphic>
      </p:graphicFrame>
    </p:spTree>
    <p:extLst>
      <p:ext uri="{BB962C8B-B14F-4D97-AF65-F5344CB8AC3E}">
        <p14:creationId xmlns:p14="http://schemas.microsoft.com/office/powerpoint/2010/main" val="1796738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BDCAE-1678-91A3-80BA-005498752EE0}"/>
              </a:ext>
            </a:extLst>
          </p:cNvPr>
          <p:cNvSpPr>
            <a:spLocks noGrp="1"/>
          </p:cNvSpPr>
          <p:nvPr>
            <p:ph type="title"/>
          </p:nvPr>
        </p:nvSpPr>
        <p:spPr/>
        <p:txBody>
          <a:bodyPr/>
          <a:lstStyle/>
          <a:p>
            <a:r>
              <a:rPr lang="es-ES" dirty="0"/>
              <a:t>Variable </a:t>
            </a:r>
          </a:p>
        </p:txBody>
      </p:sp>
      <p:sp>
        <p:nvSpPr>
          <p:cNvPr id="3" name="Marcador de contenido 2">
            <a:extLst>
              <a:ext uri="{FF2B5EF4-FFF2-40B4-BE49-F238E27FC236}">
                <a16:creationId xmlns:a16="http://schemas.microsoft.com/office/drawing/2014/main" id="{24A4E178-E7B9-CFF7-744E-756CBE7B4FB2}"/>
              </a:ext>
            </a:extLst>
          </p:cNvPr>
          <p:cNvSpPr>
            <a:spLocks noGrp="1"/>
          </p:cNvSpPr>
          <p:nvPr>
            <p:ph idx="1"/>
          </p:nvPr>
        </p:nvSpPr>
        <p:spPr/>
        <p:txBody>
          <a:bodyPr/>
          <a:lstStyle/>
          <a:p>
            <a:pPr lvl="1"/>
            <a:endParaRPr lang="es-ES" b="1" dirty="0"/>
          </a:p>
          <a:p>
            <a:pPr lvl="1"/>
            <a:r>
              <a:rPr lang="es-ES" dirty="0"/>
              <a:t>Una variable es un contenedor de datos temporal que almacena un valor en memoria mientras se ejecuta la aplicación</a:t>
            </a:r>
          </a:p>
          <a:p>
            <a:pPr lvl="1"/>
            <a:r>
              <a:rPr lang="es-ES" dirty="0"/>
              <a:t>Durante la ejecución el valor de la variable puede cambiar</a:t>
            </a:r>
          </a:p>
          <a:p>
            <a:pPr lvl="1"/>
            <a:r>
              <a:rPr lang="es-ES" dirty="0"/>
              <a:t>El valor que puede almacenar tiene que pertenecer a </a:t>
            </a:r>
            <a:r>
              <a:rPr lang="es-ES" b="1" dirty="0"/>
              <a:t>un tipo de datos </a:t>
            </a:r>
            <a:r>
              <a:rPr lang="es-ES" dirty="0"/>
              <a:t>que define qué tipo de valor puede contener </a:t>
            </a:r>
          </a:p>
          <a:p>
            <a:pPr lvl="1"/>
            <a:r>
              <a:rPr lang="es-ES" dirty="0"/>
              <a:t>Tiene que tener un nombre que se utiliza para hacer referencia a ella en el código</a:t>
            </a:r>
          </a:p>
          <a:p>
            <a:pPr lvl="1"/>
            <a:endParaRPr lang="es-ES" dirty="0"/>
          </a:p>
          <a:p>
            <a:pPr lvl="1"/>
            <a:endParaRPr lang="es-ES" dirty="0"/>
          </a:p>
          <a:p>
            <a:pPr lvl="1"/>
            <a:endParaRPr lang="es-ES" dirty="0"/>
          </a:p>
        </p:txBody>
      </p:sp>
      <p:pic>
        <p:nvPicPr>
          <p:cNvPr id="5" name="Gráfico 4" descr="Caja de embalaje abierta contorno">
            <a:extLst>
              <a:ext uri="{FF2B5EF4-FFF2-40B4-BE49-F238E27FC236}">
                <a16:creationId xmlns:a16="http://schemas.microsoft.com/office/drawing/2014/main" id="{90B1EAD0-2B01-B224-4D1B-7045E9377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8836" y="3857414"/>
            <a:ext cx="2260121" cy="2260121"/>
          </a:xfrm>
          <a:prstGeom prst="rect">
            <a:avLst/>
          </a:prstGeom>
        </p:spPr>
      </p:pic>
    </p:spTree>
    <p:extLst>
      <p:ext uri="{BB962C8B-B14F-4D97-AF65-F5344CB8AC3E}">
        <p14:creationId xmlns:p14="http://schemas.microsoft.com/office/powerpoint/2010/main" val="847698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9C97B1-F677-4C82-9865-227A9B7D2400}"/>
              </a:ext>
            </a:extLst>
          </p:cNvPr>
          <p:cNvSpPr>
            <a:spLocks noGrp="1"/>
          </p:cNvSpPr>
          <p:nvPr>
            <p:ph type="title"/>
          </p:nvPr>
        </p:nvSpPr>
        <p:spPr>
          <a:xfrm>
            <a:off x="2092749" y="226244"/>
            <a:ext cx="3521449" cy="1117600"/>
          </a:xfrm>
        </p:spPr>
        <p:txBody>
          <a:bodyPr vert="horz" lIns="91440" tIns="45720" rIns="91440" bIns="45720" rtlCol="0" anchor="b">
            <a:normAutofit/>
          </a:bodyPr>
          <a:lstStyle>
            <a:defPPr>
              <a:defRPr lang="es-ES"/>
            </a:defPPr>
          </a:lstStyle>
          <a:p>
            <a:r>
              <a:rPr lang="en-US" sz="5400" dirty="0"/>
              <a:t>Java</a:t>
            </a:r>
          </a:p>
        </p:txBody>
      </p:sp>
      <p:pic>
        <p:nvPicPr>
          <p:cNvPr id="6" name="Marcador de contenido 5" descr="Trabajo de un grupo de personas">
            <a:extLst>
              <a:ext uri="{FF2B5EF4-FFF2-40B4-BE49-F238E27FC236}">
                <a16:creationId xmlns:a16="http://schemas.microsoft.com/office/drawing/2014/main" id="{FDC0A5F4-FE96-4D3A-A9D6-A76F32BA6429}"/>
              </a:ext>
            </a:extLst>
          </p:cNvPr>
          <p:cNvPicPr>
            <a:picLocks noGrp="1"/>
          </p:cNvPicPr>
          <p:nvPr>
            <p:ph sz="half" idx="1"/>
          </p:nvPr>
        </p:nvPicPr>
        <p:blipFill rotWithShape="1">
          <a:blip r:embed="rId3">
            <a:extLst>
              <a:ext uri="{28A0092B-C50C-407E-A947-70E740481C1C}">
                <a14:useLocalDpi xmlns:a14="http://schemas.microsoft.com/office/drawing/2010/main" val="0"/>
              </a:ext>
            </a:extLst>
          </a:blip>
          <a:srcRect l="17847" r="2773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5" name="Marcador de contenido 2" descr="Objeto SmartAr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2570479117"/>
              </p:ext>
            </p:extLst>
          </p:nvPr>
        </p:nvGraphicFramePr>
        <p:xfrm>
          <a:off x="469661" y="1805226"/>
          <a:ext cx="5746411" cy="46752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BDCAE-1678-91A3-80BA-005498752EE0}"/>
              </a:ext>
            </a:extLst>
          </p:cNvPr>
          <p:cNvSpPr>
            <a:spLocks noGrp="1"/>
          </p:cNvSpPr>
          <p:nvPr>
            <p:ph type="title"/>
          </p:nvPr>
        </p:nvSpPr>
        <p:spPr/>
        <p:txBody>
          <a:bodyPr/>
          <a:lstStyle/>
          <a:p>
            <a:r>
              <a:rPr lang="es-ES" dirty="0"/>
              <a:t>Tipos de variables en Java  </a:t>
            </a:r>
          </a:p>
        </p:txBody>
      </p:sp>
      <p:sp>
        <p:nvSpPr>
          <p:cNvPr id="3" name="Marcador de contenido 2">
            <a:extLst>
              <a:ext uri="{FF2B5EF4-FFF2-40B4-BE49-F238E27FC236}">
                <a16:creationId xmlns:a16="http://schemas.microsoft.com/office/drawing/2014/main" id="{24A4E178-E7B9-CFF7-744E-756CBE7B4FB2}"/>
              </a:ext>
            </a:extLst>
          </p:cNvPr>
          <p:cNvSpPr>
            <a:spLocks noGrp="1"/>
          </p:cNvSpPr>
          <p:nvPr>
            <p:ph idx="1"/>
          </p:nvPr>
        </p:nvSpPr>
        <p:spPr/>
        <p:txBody>
          <a:bodyPr/>
          <a:lstStyle/>
          <a:p>
            <a:pPr lvl="1"/>
            <a:endParaRPr lang="es-ES" b="1" dirty="0"/>
          </a:p>
          <a:p>
            <a:pPr lvl="1"/>
            <a:r>
              <a:rPr lang="es-ES" dirty="0"/>
              <a:t>3 tipos:</a:t>
            </a:r>
          </a:p>
          <a:p>
            <a:pPr lvl="1"/>
            <a:endParaRPr lang="es-ES" dirty="0"/>
          </a:p>
          <a:p>
            <a:pPr lvl="1"/>
            <a:r>
              <a:rPr lang="es-ES" b="1" dirty="0"/>
              <a:t>Variables locales</a:t>
            </a:r>
            <a:r>
              <a:rPr lang="es-ES" dirty="0"/>
              <a:t> se declaran dentro de un método o bloque de código y solo son accesibles dentro de ese método o bloque de código.</a:t>
            </a:r>
          </a:p>
          <a:p>
            <a:pPr lvl="1"/>
            <a:r>
              <a:rPr lang="es-ES" b="1" dirty="0"/>
              <a:t>Variables de instancia</a:t>
            </a:r>
            <a:r>
              <a:rPr lang="es-ES" dirty="0"/>
              <a:t> pertenecen a una instancia específica de una clase y se declaran dentro de la clase, pero fuera de cualquier método.</a:t>
            </a:r>
          </a:p>
          <a:p>
            <a:pPr lvl="1"/>
            <a:r>
              <a:rPr lang="es-ES" b="1" dirty="0"/>
              <a:t>Variables de clase</a:t>
            </a:r>
            <a:r>
              <a:rPr lang="es-ES" dirty="0"/>
              <a:t> son compartidas por todas las instancias de una clase y se declaran utilizando la palabra clave </a:t>
            </a:r>
            <a:r>
              <a:rPr lang="es-ES" b="1" dirty="0" err="1"/>
              <a:t>static</a:t>
            </a:r>
            <a:r>
              <a:rPr lang="es-ES" dirty="0"/>
              <a:t>.</a:t>
            </a:r>
          </a:p>
          <a:p>
            <a:pPr lvl="1"/>
            <a:endParaRPr lang="es-ES" dirty="0"/>
          </a:p>
          <a:p>
            <a:pPr lvl="1"/>
            <a:endParaRPr lang="es-ES" dirty="0"/>
          </a:p>
        </p:txBody>
      </p:sp>
    </p:spTree>
    <p:extLst>
      <p:ext uri="{BB962C8B-B14F-4D97-AF65-F5344CB8AC3E}">
        <p14:creationId xmlns:p14="http://schemas.microsoft.com/office/powerpoint/2010/main" val="2426068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7EAA6-5EFC-6820-45F4-E94420DC6A0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C2CBCD0-CA24-FE0A-2BEC-AAC50E428343}"/>
              </a:ext>
            </a:extLst>
          </p:cNvPr>
          <p:cNvSpPr>
            <a:spLocks noGrp="1"/>
          </p:cNvSpPr>
          <p:nvPr>
            <p:ph type="title"/>
          </p:nvPr>
        </p:nvSpPr>
        <p:spPr/>
        <p:txBody>
          <a:bodyPr/>
          <a:lstStyle/>
          <a:p>
            <a:r>
              <a:rPr lang="es-ES" dirty="0"/>
              <a:t>Nombrar variables en Java  </a:t>
            </a:r>
          </a:p>
        </p:txBody>
      </p:sp>
      <p:sp>
        <p:nvSpPr>
          <p:cNvPr id="3" name="Marcador de contenido 2">
            <a:extLst>
              <a:ext uri="{FF2B5EF4-FFF2-40B4-BE49-F238E27FC236}">
                <a16:creationId xmlns:a16="http://schemas.microsoft.com/office/drawing/2014/main" id="{D0DF6A2F-96D9-454A-CDCA-646E7DE6514A}"/>
              </a:ext>
            </a:extLst>
          </p:cNvPr>
          <p:cNvSpPr>
            <a:spLocks noGrp="1"/>
          </p:cNvSpPr>
          <p:nvPr>
            <p:ph idx="1"/>
          </p:nvPr>
        </p:nvSpPr>
        <p:spPr/>
        <p:txBody>
          <a:bodyPr>
            <a:normAutofit lnSpcReduction="10000"/>
          </a:bodyPr>
          <a:lstStyle/>
          <a:p>
            <a:pPr lvl="1"/>
            <a:endParaRPr lang="es-ES" b="1" dirty="0"/>
          </a:p>
          <a:p>
            <a:pPr lvl="1"/>
            <a:r>
              <a:rPr lang="es-ES" dirty="0"/>
              <a:t>Los nombres de las variables no pueden comenzar por números, pero si pueden formar parte del nombre.</a:t>
            </a:r>
          </a:p>
          <a:p>
            <a:pPr lvl="1"/>
            <a:r>
              <a:rPr lang="es-ES" dirty="0"/>
              <a:t>El nombre de una variable no puede contener espacios ni caracteres especiales como “+”,” –”, “!”, etc.</a:t>
            </a:r>
          </a:p>
          <a:p>
            <a:pPr lvl="1"/>
            <a:r>
              <a:rPr lang="es-ES" dirty="0"/>
              <a:t>No pueden usarse palabras reservadas (</a:t>
            </a:r>
            <a:r>
              <a:rPr lang="es-ES" dirty="0" err="1"/>
              <a:t>keywords</a:t>
            </a:r>
            <a:r>
              <a:rPr lang="es-ES" dirty="0"/>
              <a:t>) como nombre de variables.</a:t>
            </a:r>
          </a:p>
          <a:p>
            <a:pPr lvl="1"/>
            <a:r>
              <a:rPr lang="es-ES" dirty="0"/>
              <a:t>Los nombres de variables no deben empezar con caracteres como subrayado "_" o "$".</a:t>
            </a:r>
          </a:p>
          <a:p>
            <a:pPr lvl="1"/>
            <a:r>
              <a:rPr lang="es-ES" dirty="0"/>
              <a:t>No puede haber dos variables que se llamen igual, aunque sean de distintos tipos, en el mismo </a:t>
            </a:r>
            <a:r>
              <a:rPr lang="es-ES" b="1" dirty="0"/>
              <a:t>ámbito.</a:t>
            </a:r>
          </a:p>
          <a:p>
            <a:pPr lvl="1"/>
            <a:r>
              <a:rPr lang="es-ES" b="1" dirty="0"/>
              <a:t>El ámbito o alcance de una variable es la parte del programa donde la variable es accesible</a:t>
            </a:r>
          </a:p>
          <a:p>
            <a:pPr lvl="1"/>
            <a:endParaRPr lang="es-ES" b="1" dirty="0"/>
          </a:p>
          <a:p>
            <a:pPr marL="201168" lvl="1" indent="0">
              <a:buNone/>
            </a:pPr>
            <a:endParaRPr lang="es-ES" b="1" dirty="0"/>
          </a:p>
          <a:p>
            <a:pPr lvl="1"/>
            <a:endParaRPr lang="es-ES" b="1" dirty="0"/>
          </a:p>
          <a:p>
            <a:pPr lvl="1"/>
            <a:endParaRPr lang="es-ES" dirty="0"/>
          </a:p>
          <a:p>
            <a:pPr lvl="1"/>
            <a:endParaRPr lang="es-ES" dirty="0"/>
          </a:p>
          <a:p>
            <a:pPr lvl="1"/>
            <a:endParaRPr lang="es-ES" dirty="0"/>
          </a:p>
          <a:p>
            <a:pPr lvl="1"/>
            <a:endParaRPr lang="es-ES" dirty="0"/>
          </a:p>
          <a:p>
            <a:pPr lvl="1"/>
            <a:endParaRPr lang="es-ES" dirty="0"/>
          </a:p>
          <a:p>
            <a:pPr marL="201168" lvl="1" indent="0">
              <a:buNone/>
            </a:pPr>
            <a:endParaRPr lang="es-ES" dirty="0"/>
          </a:p>
        </p:txBody>
      </p:sp>
    </p:spTree>
    <p:extLst>
      <p:ext uri="{BB962C8B-B14F-4D97-AF65-F5344CB8AC3E}">
        <p14:creationId xmlns:p14="http://schemas.microsoft.com/office/powerpoint/2010/main" val="836979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BDCAE-1678-91A3-80BA-005498752EE0}"/>
              </a:ext>
            </a:extLst>
          </p:cNvPr>
          <p:cNvSpPr>
            <a:spLocks noGrp="1"/>
          </p:cNvSpPr>
          <p:nvPr>
            <p:ph type="title"/>
          </p:nvPr>
        </p:nvSpPr>
        <p:spPr/>
        <p:txBody>
          <a:bodyPr/>
          <a:lstStyle/>
          <a:p>
            <a:r>
              <a:rPr lang="es-ES" dirty="0"/>
              <a:t>Declaración de variables en Java  </a:t>
            </a:r>
          </a:p>
        </p:txBody>
      </p:sp>
      <p:sp>
        <p:nvSpPr>
          <p:cNvPr id="3" name="Marcador de contenido 2">
            <a:extLst>
              <a:ext uri="{FF2B5EF4-FFF2-40B4-BE49-F238E27FC236}">
                <a16:creationId xmlns:a16="http://schemas.microsoft.com/office/drawing/2014/main" id="{24A4E178-E7B9-CFF7-744E-756CBE7B4FB2}"/>
              </a:ext>
            </a:extLst>
          </p:cNvPr>
          <p:cNvSpPr>
            <a:spLocks noGrp="1"/>
          </p:cNvSpPr>
          <p:nvPr>
            <p:ph idx="1"/>
          </p:nvPr>
        </p:nvSpPr>
        <p:spPr/>
        <p:txBody>
          <a:bodyPr/>
          <a:lstStyle/>
          <a:p>
            <a:pPr lvl="1"/>
            <a:endParaRPr lang="es-ES" b="1" dirty="0"/>
          </a:p>
          <a:p>
            <a:pPr lvl="1"/>
            <a:r>
              <a:rPr lang="es-ES" dirty="0" err="1"/>
              <a:t>tipodedato</a:t>
            </a:r>
            <a:r>
              <a:rPr lang="es-ES" dirty="0"/>
              <a:t> </a:t>
            </a:r>
            <a:r>
              <a:rPr lang="es-ES" dirty="0" err="1"/>
              <a:t>nombreVariable</a:t>
            </a:r>
            <a:r>
              <a:rPr lang="es-ES" dirty="0"/>
              <a:t>;</a:t>
            </a:r>
          </a:p>
          <a:p>
            <a:pPr lvl="1"/>
            <a:endParaRPr lang="es-ES" dirty="0"/>
          </a:p>
          <a:p>
            <a:pPr lvl="1"/>
            <a:r>
              <a:rPr lang="es-ES" dirty="0"/>
              <a:t>Esto asignará el espacio en memoria para almacenar un valor de </a:t>
            </a:r>
            <a:r>
              <a:rPr lang="es-ES" dirty="0" err="1"/>
              <a:t>tipodedato</a:t>
            </a:r>
            <a:r>
              <a:rPr lang="es-ES" dirty="0"/>
              <a:t>. Aún no hemos asignado un valor, pero esta línea por sí sola no dará un error al compilar.</a:t>
            </a:r>
          </a:p>
          <a:p>
            <a:pPr lvl="1"/>
            <a:endParaRPr lang="es-ES" dirty="0"/>
          </a:p>
          <a:p>
            <a:pPr lvl="1"/>
            <a:endParaRPr lang="es-ES" dirty="0"/>
          </a:p>
          <a:p>
            <a:pPr marL="201168" lvl="1" indent="0">
              <a:buNone/>
            </a:pPr>
            <a:endParaRPr lang="es-ES" dirty="0"/>
          </a:p>
        </p:txBody>
      </p:sp>
    </p:spTree>
    <p:extLst>
      <p:ext uri="{BB962C8B-B14F-4D97-AF65-F5344CB8AC3E}">
        <p14:creationId xmlns:p14="http://schemas.microsoft.com/office/powerpoint/2010/main" val="3124770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BDCAE-1678-91A3-80BA-005498752EE0}"/>
              </a:ext>
            </a:extLst>
          </p:cNvPr>
          <p:cNvSpPr>
            <a:spLocks noGrp="1"/>
          </p:cNvSpPr>
          <p:nvPr>
            <p:ph type="title"/>
          </p:nvPr>
        </p:nvSpPr>
        <p:spPr/>
        <p:txBody>
          <a:bodyPr/>
          <a:lstStyle/>
          <a:p>
            <a:r>
              <a:rPr lang="es-ES" dirty="0"/>
              <a:t>Declaración de variables en Java</a:t>
            </a:r>
          </a:p>
        </p:txBody>
      </p:sp>
      <p:sp>
        <p:nvSpPr>
          <p:cNvPr id="3" name="Marcador de contenido 2">
            <a:extLst>
              <a:ext uri="{FF2B5EF4-FFF2-40B4-BE49-F238E27FC236}">
                <a16:creationId xmlns:a16="http://schemas.microsoft.com/office/drawing/2014/main" id="{24A4E178-E7B9-CFF7-744E-756CBE7B4FB2}"/>
              </a:ext>
            </a:extLst>
          </p:cNvPr>
          <p:cNvSpPr>
            <a:spLocks noGrp="1"/>
          </p:cNvSpPr>
          <p:nvPr>
            <p:ph idx="1"/>
          </p:nvPr>
        </p:nvSpPr>
        <p:spPr/>
        <p:txBody>
          <a:bodyPr>
            <a:normAutofit lnSpcReduction="10000"/>
          </a:bodyPr>
          <a:lstStyle/>
          <a:p>
            <a:pPr lvl="1"/>
            <a:endParaRPr lang="es-ES" b="1" dirty="0"/>
          </a:p>
          <a:p>
            <a:pPr lvl="1"/>
            <a:r>
              <a:rPr lang="es-ES" dirty="0"/>
              <a:t>Un tipo válido en Java es </a:t>
            </a:r>
            <a:r>
              <a:rPr lang="es-ES" dirty="0" err="1"/>
              <a:t>int</a:t>
            </a:r>
            <a:r>
              <a:rPr lang="es-ES" dirty="0"/>
              <a:t>. (Tipo de dato que permite almacenar un valor entero.)</a:t>
            </a:r>
          </a:p>
          <a:p>
            <a:pPr lvl="1"/>
            <a:r>
              <a:rPr lang="es-ES" b="1" dirty="0"/>
              <a:t>Ejemplo: </a:t>
            </a:r>
          </a:p>
          <a:p>
            <a:pPr marL="201168" lvl="1" indent="0">
              <a:buNone/>
            </a:pPr>
            <a:r>
              <a:rPr lang="es-ES" dirty="0"/>
              <a:t>	</a:t>
            </a:r>
            <a:r>
              <a:rPr lang="es-ES" dirty="0" err="1"/>
              <a:t>int</a:t>
            </a:r>
            <a:r>
              <a:rPr lang="es-ES" dirty="0"/>
              <a:t> unidades;       // declaración de una variable local</a:t>
            </a:r>
          </a:p>
          <a:p>
            <a:pPr lvl="1"/>
            <a:endParaRPr lang="es-ES" dirty="0"/>
          </a:p>
          <a:p>
            <a:pPr lvl="1"/>
            <a:r>
              <a:rPr lang="es-ES" dirty="0"/>
              <a:t>Esto asignará el espacio en memoria para almacenar un número entero. Aún no hemos asignado un valor, pero esta línea por sí sola no dará un error al compilar.</a:t>
            </a:r>
          </a:p>
          <a:p>
            <a:pPr lvl="1"/>
            <a:r>
              <a:rPr lang="es-ES" dirty="0"/>
              <a:t>Sin embargo, si intento usar la variable antes de asignarle un valor sí que obtendré un error</a:t>
            </a:r>
          </a:p>
          <a:p>
            <a:pPr lvl="1"/>
            <a:endParaRPr lang="es-ES" dirty="0"/>
          </a:p>
          <a:p>
            <a:pPr marL="201168" lvl="1" indent="0">
              <a:buNone/>
            </a:pPr>
            <a:r>
              <a:rPr lang="es-ES" dirty="0"/>
              <a:t>	</a:t>
            </a:r>
            <a:r>
              <a:rPr lang="es-ES" dirty="0" err="1"/>
              <a:t>System.out.println</a:t>
            </a:r>
            <a:r>
              <a:rPr lang="es-ES" dirty="0"/>
              <a:t>(unidades) ; </a:t>
            </a:r>
            <a:r>
              <a:rPr lang="es-ES" dirty="0">
                <a:sym typeface="Wingdings" panose="05000000000000000000" pitchFamily="2" charset="2"/>
              </a:rPr>
              <a:t>ERROR</a:t>
            </a:r>
            <a:endParaRPr lang="es-ES" dirty="0"/>
          </a:p>
        </p:txBody>
      </p:sp>
    </p:spTree>
    <p:extLst>
      <p:ext uri="{BB962C8B-B14F-4D97-AF65-F5344CB8AC3E}">
        <p14:creationId xmlns:p14="http://schemas.microsoft.com/office/powerpoint/2010/main" val="2103671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BDCAE-1678-91A3-80BA-005498752EE0}"/>
              </a:ext>
            </a:extLst>
          </p:cNvPr>
          <p:cNvSpPr>
            <a:spLocks noGrp="1"/>
          </p:cNvSpPr>
          <p:nvPr>
            <p:ph type="title"/>
          </p:nvPr>
        </p:nvSpPr>
        <p:spPr/>
        <p:txBody>
          <a:bodyPr/>
          <a:lstStyle/>
          <a:p>
            <a:r>
              <a:rPr lang="es-ES" dirty="0"/>
              <a:t>Asignación de valores a una variable</a:t>
            </a:r>
          </a:p>
        </p:txBody>
      </p:sp>
      <p:sp>
        <p:nvSpPr>
          <p:cNvPr id="3" name="Marcador de contenido 2">
            <a:extLst>
              <a:ext uri="{FF2B5EF4-FFF2-40B4-BE49-F238E27FC236}">
                <a16:creationId xmlns:a16="http://schemas.microsoft.com/office/drawing/2014/main" id="{24A4E178-E7B9-CFF7-744E-756CBE7B4FB2}"/>
              </a:ext>
            </a:extLst>
          </p:cNvPr>
          <p:cNvSpPr>
            <a:spLocks noGrp="1"/>
          </p:cNvSpPr>
          <p:nvPr>
            <p:ph idx="1"/>
          </p:nvPr>
        </p:nvSpPr>
        <p:spPr/>
        <p:txBody>
          <a:bodyPr>
            <a:normAutofit lnSpcReduction="10000"/>
          </a:bodyPr>
          <a:lstStyle/>
          <a:p>
            <a:pPr lvl="1"/>
            <a:endParaRPr lang="es-ES" b="1" dirty="0"/>
          </a:p>
          <a:p>
            <a:pPr lvl="1"/>
            <a:r>
              <a:rPr lang="es-ES" dirty="0"/>
              <a:t>Se asigna valor a una variable usando el operador de asignación</a:t>
            </a:r>
          </a:p>
          <a:p>
            <a:pPr lvl="1"/>
            <a:r>
              <a:rPr lang="es-ES" dirty="0"/>
              <a:t>El operador de asignación en Java es el carácter =</a:t>
            </a:r>
          </a:p>
          <a:p>
            <a:pPr lvl="1"/>
            <a:r>
              <a:rPr lang="es-ES" dirty="0" err="1"/>
              <a:t>nombreVariable</a:t>
            </a:r>
            <a:r>
              <a:rPr lang="es-ES" dirty="0"/>
              <a:t> = valor;      // asignación</a:t>
            </a:r>
          </a:p>
          <a:p>
            <a:pPr lvl="1"/>
            <a:endParaRPr lang="es-ES" dirty="0"/>
          </a:p>
          <a:p>
            <a:pPr lvl="1"/>
            <a:r>
              <a:rPr lang="es-ES" b="1" dirty="0"/>
              <a:t>Ejemplo</a:t>
            </a:r>
            <a:r>
              <a:rPr lang="es-ES" dirty="0"/>
              <a:t> </a:t>
            </a:r>
          </a:p>
          <a:p>
            <a:pPr marL="201168" lvl="1" indent="0">
              <a:buNone/>
            </a:pPr>
            <a:r>
              <a:rPr lang="es-ES" dirty="0"/>
              <a:t>	</a:t>
            </a:r>
            <a:r>
              <a:rPr lang="es-ES" dirty="0" err="1"/>
              <a:t>int</a:t>
            </a:r>
            <a:r>
              <a:rPr lang="es-ES" dirty="0"/>
              <a:t> </a:t>
            </a:r>
            <a:r>
              <a:rPr lang="es-ES" dirty="0" err="1"/>
              <a:t>nombreVariable</a:t>
            </a:r>
            <a:r>
              <a:rPr lang="es-ES" dirty="0"/>
              <a:t>;</a:t>
            </a:r>
          </a:p>
          <a:p>
            <a:pPr marL="201168" lvl="1" indent="0">
              <a:buNone/>
            </a:pPr>
            <a:r>
              <a:rPr lang="es-ES" dirty="0"/>
              <a:t>	</a:t>
            </a:r>
            <a:r>
              <a:rPr lang="es-ES" dirty="0" err="1"/>
              <a:t>nombreVariable</a:t>
            </a:r>
            <a:r>
              <a:rPr lang="es-ES" dirty="0"/>
              <a:t>=57;</a:t>
            </a:r>
          </a:p>
          <a:p>
            <a:pPr lvl="1"/>
            <a:endParaRPr lang="es-ES" dirty="0"/>
          </a:p>
          <a:p>
            <a:pPr lvl="1"/>
            <a:r>
              <a:rPr lang="es-ES" dirty="0"/>
              <a:t>Una vez que he asignado un valor a una variable ya se puede utilizar </a:t>
            </a:r>
          </a:p>
          <a:p>
            <a:pPr marL="201168" lvl="1" indent="0">
              <a:buNone/>
            </a:pPr>
            <a:r>
              <a:rPr lang="es-ES" dirty="0"/>
              <a:t>	</a:t>
            </a:r>
            <a:r>
              <a:rPr lang="es-ES" dirty="0" err="1"/>
              <a:t>System.out.println</a:t>
            </a:r>
            <a:r>
              <a:rPr lang="es-ES" dirty="0"/>
              <a:t>(</a:t>
            </a:r>
            <a:r>
              <a:rPr lang="es-ES" dirty="0" err="1"/>
              <a:t>nombreVariable</a:t>
            </a:r>
            <a:r>
              <a:rPr lang="es-ES" dirty="0"/>
              <a:t>) ; </a:t>
            </a:r>
          </a:p>
          <a:p>
            <a:pPr lvl="1"/>
            <a:endParaRPr lang="es-ES" dirty="0"/>
          </a:p>
          <a:p>
            <a:pPr lvl="1"/>
            <a:endParaRPr lang="es-ES" dirty="0"/>
          </a:p>
          <a:p>
            <a:pPr lvl="1"/>
            <a:endParaRPr lang="es-ES" dirty="0"/>
          </a:p>
          <a:p>
            <a:pPr lvl="1"/>
            <a:endParaRPr lang="es-ES" dirty="0"/>
          </a:p>
        </p:txBody>
      </p:sp>
    </p:spTree>
    <p:extLst>
      <p:ext uri="{BB962C8B-B14F-4D97-AF65-F5344CB8AC3E}">
        <p14:creationId xmlns:p14="http://schemas.microsoft.com/office/powerpoint/2010/main" val="976525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0F6D75-D5FD-77AA-BC39-885783F253A6}"/>
              </a:ext>
            </a:extLst>
          </p:cNvPr>
          <p:cNvSpPr>
            <a:spLocks noGrp="1"/>
          </p:cNvSpPr>
          <p:nvPr>
            <p:ph type="title"/>
          </p:nvPr>
        </p:nvSpPr>
        <p:spPr/>
        <p:txBody>
          <a:bodyPr/>
          <a:lstStyle/>
          <a:p>
            <a:r>
              <a:rPr lang="es-ES" dirty="0"/>
              <a:t>Declaración y asignación </a:t>
            </a:r>
          </a:p>
        </p:txBody>
      </p:sp>
      <p:sp>
        <p:nvSpPr>
          <p:cNvPr id="3" name="Marcador de contenido 2">
            <a:extLst>
              <a:ext uri="{FF2B5EF4-FFF2-40B4-BE49-F238E27FC236}">
                <a16:creationId xmlns:a16="http://schemas.microsoft.com/office/drawing/2014/main" id="{06427AE4-4325-8A08-88F2-0910418FF715}"/>
              </a:ext>
            </a:extLst>
          </p:cNvPr>
          <p:cNvSpPr>
            <a:spLocks noGrp="1"/>
          </p:cNvSpPr>
          <p:nvPr>
            <p:ph idx="1"/>
          </p:nvPr>
        </p:nvSpPr>
        <p:spPr/>
        <p:txBody>
          <a:bodyPr/>
          <a:lstStyle/>
          <a:p>
            <a:pPr lvl="1"/>
            <a:endParaRPr lang="es-ES" dirty="0"/>
          </a:p>
          <a:p>
            <a:pPr lvl="1"/>
            <a:r>
              <a:rPr lang="es-ES" dirty="0"/>
              <a:t>Normalmente, se realiza la declaración y la asignación en la misma sentencia:</a:t>
            </a:r>
          </a:p>
          <a:p>
            <a:pPr lvl="1"/>
            <a:endParaRPr lang="es-ES" dirty="0"/>
          </a:p>
          <a:p>
            <a:pPr lvl="1"/>
            <a:r>
              <a:rPr lang="es-ES" b="1" dirty="0"/>
              <a:t>Ejemplo:</a:t>
            </a:r>
          </a:p>
          <a:p>
            <a:pPr marL="201168" lvl="1" indent="0">
              <a:buNone/>
            </a:pPr>
            <a:r>
              <a:rPr lang="es-ES" dirty="0"/>
              <a:t>	</a:t>
            </a:r>
            <a:r>
              <a:rPr lang="es-ES" dirty="0" err="1"/>
              <a:t>int</a:t>
            </a:r>
            <a:r>
              <a:rPr lang="es-ES" dirty="0"/>
              <a:t> numero=25;       //  declaración y asignación en la misma sentencia</a:t>
            </a:r>
          </a:p>
          <a:p>
            <a:pPr marL="201168" lvl="1" indent="0">
              <a:buNone/>
            </a:pPr>
            <a:endParaRPr lang="es-ES" dirty="0"/>
          </a:p>
          <a:p>
            <a:pPr marL="201168" lvl="1" indent="0">
              <a:buNone/>
            </a:pPr>
            <a:r>
              <a:rPr lang="es-ES" dirty="0"/>
              <a:t>	</a:t>
            </a:r>
            <a:r>
              <a:rPr lang="es-ES" dirty="0" err="1"/>
              <a:t>System.out.println</a:t>
            </a:r>
            <a:r>
              <a:rPr lang="es-ES" dirty="0"/>
              <a:t>(numero);</a:t>
            </a:r>
          </a:p>
          <a:p>
            <a:pPr marL="201168" lvl="1" indent="0">
              <a:buNone/>
            </a:pPr>
            <a:endParaRPr lang="es-ES" dirty="0"/>
          </a:p>
          <a:p>
            <a:pPr marL="201168" lvl="1" indent="0">
              <a:buNone/>
            </a:pPr>
            <a:r>
              <a:rPr lang="es-ES" dirty="0"/>
              <a:t>	</a:t>
            </a:r>
            <a:r>
              <a:rPr lang="es-ES" dirty="0" err="1"/>
              <a:t>System.out.println</a:t>
            </a:r>
            <a:r>
              <a:rPr lang="es-ES" dirty="0"/>
              <a:t>(“El valor de la variable número es “+ numero);</a:t>
            </a:r>
          </a:p>
          <a:p>
            <a:pPr lvl="1"/>
            <a:endParaRPr lang="es-ES" dirty="0"/>
          </a:p>
          <a:p>
            <a:endParaRPr lang="es-ES" dirty="0"/>
          </a:p>
        </p:txBody>
      </p:sp>
    </p:spTree>
    <p:extLst>
      <p:ext uri="{BB962C8B-B14F-4D97-AF65-F5344CB8AC3E}">
        <p14:creationId xmlns:p14="http://schemas.microsoft.com/office/powerpoint/2010/main" val="510863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0F6D75-D5FD-77AA-BC39-885783F253A6}"/>
              </a:ext>
            </a:extLst>
          </p:cNvPr>
          <p:cNvSpPr>
            <a:spLocks noGrp="1"/>
          </p:cNvSpPr>
          <p:nvPr>
            <p:ph type="title"/>
          </p:nvPr>
        </p:nvSpPr>
        <p:spPr/>
        <p:txBody>
          <a:bodyPr/>
          <a:lstStyle/>
          <a:p>
            <a:r>
              <a:rPr lang="es-ES" dirty="0"/>
              <a:t>Declaración y asignación </a:t>
            </a:r>
          </a:p>
        </p:txBody>
      </p:sp>
      <p:sp>
        <p:nvSpPr>
          <p:cNvPr id="3" name="Marcador de contenido 2">
            <a:extLst>
              <a:ext uri="{FF2B5EF4-FFF2-40B4-BE49-F238E27FC236}">
                <a16:creationId xmlns:a16="http://schemas.microsoft.com/office/drawing/2014/main" id="{06427AE4-4325-8A08-88F2-0910418FF715}"/>
              </a:ext>
            </a:extLst>
          </p:cNvPr>
          <p:cNvSpPr>
            <a:spLocks noGrp="1"/>
          </p:cNvSpPr>
          <p:nvPr>
            <p:ph idx="1"/>
          </p:nvPr>
        </p:nvSpPr>
        <p:spPr>
          <a:xfrm>
            <a:off x="1066800" y="1819855"/>
            <a:ext cx="10058400" cy="4023360"/>
          </a:xfrm>
        </p:spPr>
        <p:txBody>
          <a:bodyPr/>
          <a:lstStyle/>
          <a:p>
            <a:pPr lvl="1"/>
            <a:endParaRPr lang="es-ES" dirty="0"/>
          </a:p>
          <a:p>
            <a:pPr marL="201168" lvl="1" indent="0">
              <a:buNone/>
            </a:pPr>
            <a:r>
              <a:rPr lang="es-ES" dirty="0"/>
              <a:t>	</a:t>
            </a:r>
          </a:p>
          <a:p>
            <a:pPr marL="201168" lvl="1" indent="0">
              <a:buNone/>
            </a:pPr>
            <a:endParaRPr lang="es-ES" dirty="0"/>
          </a:p>
          <a:p>
            <a:pPr marL="201168" lvl="1" indent="0">
              <a:buNone/>
            </a:pPr>
            <a:endParaRPr lang="es-ES" dirty="0"/>
          </a:p>
          <a:p>
            <a:endParaRPr lang="es-ES" dirty="0"/>
          </a:p>
        </p:txBody>
      </p:sp>
      <p:sp>
        <p:nvSpPr>
          <p:cNvPr id="4" name="Rectángulo 3">
            <a:extLst>
              <a:ext uri="{FF2B5EF4-FFF2-40B4-BE49-F238E27FC236}">
                <a16:creationId xmlns:a16="http://schemas.microsoft.com/office/drawing/2014/main" id="{21FBC736-7956-F948-B202-2F8EC75E168C}"/>
              </a:ext>
            </a:extLst>
          </p:cNvPr>
          <p:cNvSpPr/>
          <p:nvPr/>
        </p:nvSpPr>
        <p:spPr>
          <a:xfrm>
            <a:off x="945023" y="1858052"/>
            <a:ext cx="9997609" cy="1754326"/>
          </a:xfrm>
          <a:prstGeom prst="rect">
            <a:avLst/>
          </a:prstGeom>
          <a:noFill/>
        </p:spPr>
        <p:txBody>
          <a:bodyPr wrap="none" lIns="91440" tIns="45720" rIns="91440" bIns="45720">
            <a:spAutoFit/>
          </a:bodyPr>
          <a:lstStyle/>
          <a:p>
            <a:pPr lvl="1"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201168" lvl="1" indent="0" algn="ctr">
              <a:buNone/>
            </a:pPr>
            <a:r>
              <a:rPr lang="es-ES" sz="5400" b="1" cap="none" spc="0" dirty="0">
                <a:ln w="13462">
                  <a:solidFill>
                    <a:schemeClr val="bg1"/>
                  </a:solidFill>
                  <a:prstDash val="solid"/>
                </a:ln>
                <a:solidFill>
                  <a:srgbClr val="00B050"/>
                </a:solidFill>
                <a:effectLst>
                  <a:outerShdw dist="38100" dir="2700000" algn="bl" rotWithShape="0">
                    <a:schemeClr val="accent5"/>
                  </a:outerShdw>
                </a:effectLst>
              </a:rPr>
              <a:t>	tipoDato </a:t>
            </a:r>
            <a:r>
              <a:rPr lang="es-E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nombreVariable</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 </a:t>
            </a:r>
            <a:r>
              <a:rPr lang="es-ES" sz="5400" b="1" cap="none" spc="0" dirty="0">
                <a:ln w="13462">
                  <a:solidFill>
                    <a:schemeClr val="bg1"/>
                  </a:solidFill>
                  <a:prstDash val="solid"/>
                </a:ln>
                <a:solidFill>
                  <a:srgbClr val="002060"/>
                </a:solidFill>
                <a:effectLst>
                  <a:outerShdw dist="38100" dir="2700000" algn="bl" rotWithShape="0">
                    <a:schemeClr val="accent5"/>
                  </a:outerShdw>
                </a:effectLst>
              </a:rPr>
              <a:t>valor</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5" name="Rectángulo 4">
            <a:extLst>
              <a:ext uri="{FF2B5EF4-FFF2-40B4-BE49-F238E27FC236}">
                <a16:creationId xmlns:a16="http://schemas.microsoft.com/office/drawing/2014/main" id="{42F5F681-38D8-BA22-1FCE-B9E55CC9C5D4}"/>
              </a:ext>
            </a:extLst>
          </p:cNvPr>
          <p:cNvSpPr/>
          <p:nvPr/>
        </p:nvSpPr>
        <p:spPr>
          <a:xfrm>
            <a:off x="2621870" y="3835556"/>
            <a:ext cx="5338001" cy="1754326"/>
          </a:xfrm>
          <a:prstGeom prst="rect">
            <a:avLst/>
          </a:prstGeom>
          <a:noFill/>
        </p:spPr>
        <p:txBody>
          <a:bodyPr wrap="none" lIns="91440" tIns="45720" rIns="91440" bIns="45720">
            <a:spAutoFit/>
          </a:bodyPr>
          <a:lstStyle/>
          <a:p>
            <a:pPr lvl="1"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201168" lvl="1" indent="0" algn="ctr">
              <a:buNone/>
            </a:pP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rgbClr val="00B050"/>
                </a:solidFill>
                <a:effectLst>
                  <a:outerShdw dist="38100" dir="2700000" algn="bl" rotWithShape="0">
                    <a:schemeClr val="accent5"/>
                  </a:outerShdw>
                </a:effectLst>
              </a:rPr>
              <a:t>int</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alumnos = </a:t>
            </a:r>
            <a:r>
              <a:rPr lang="es-ES" sz="5400" b="1" cap="none" spc="0" dirty="0">
                <a:ln w="13462">
                  <a:solidFill>
                    <a:schemeClr val="bg1"/>
                  </a:solidFill>
                  <a:prstDash val="solid"/>
                </a:ln>
                <a:solidFill>
                  <a:srgbClr val="002060"/>
                </a:solidFill>
                <a:effectLst>
                  <a:outerShdw dist="38100" dir="2700000" algn="bl" rotWithShape="0">
                    <a:schemeClr val="accent5"/>
                  </a:outerShdw>
                </a:effectLst>
              </a:rPr>
              <a:t>16</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pic>
        <p:nvPicPr>
          <p:cNvPr id="7" name="Gráfico 6" descr="Flecha: giro a la izquierda con relleno sólido">
            <a:extLst>
              <a:ext uri="{FF2B5EF4-FFF2-40B4-BE49-F238E27FC236}">
                <a16:creationId xmlns:a16="http://schemas.microsoft.com/office/drawing/2014/main" id="{B82A77A6-6C38-603C-C80C-7EBA385803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0604" y="3333087"/>
            <a:ext cx="1339970" cy="1754325"/>
          </a:xfrm>
          <a:prstGeom prst="rect">
            <a:avLst/>
          </a:prstGeom>
        </p:spPr>
      </p:pic>
    </p:spTree>
    <p:extLst>
      <p:ext uri="{BB962C8B-B14F-4D97-AF65-F5344CB8AC3E}">
        <p14:creationId xmlns:p14="http://schemas.microsoft.com/office/powerpoint/2010/main" val="1986139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3ED18-1DFA-3785-CBDF-05254D6FBD72}"/>
              </a:ext>
            </a:extLst>
          </p:cNvPr>
          <p:cNvSpPr>
            <a:spLocks noGrp="1"/>
          </p:cNvSpPr>
          <p:nvPr>
            <p:ph type="title"/>
          </p:nvPr>
        </p:nvSpPr>
        <p:spPr/>
        <p:txBody>
          <a:bodyPr/>
          <a:lstStyle/>
          <a:p>
            <a:r>
              <a:rPr lang="es-ES" dirty="0"/>
              <a:t>Constantes</a:t>
            </a:r>
          </a:p>
        </p:txBody>
      </p:sp>
      <p:sp>
        <p:nvSpPr>
          <p:cNvPr id="3" name="Marcador de contenido 2">
            <a:extLst>
              <a:ext uri="{FF2B5EF4-FFF2-40B4-BE49-F238E27FC236}">
                <a16:creationId xmlns:a16="http://schemas.microsoft.com/office/drawing/2014/main" id="{45DF92B8-B08F-CD09-DA66-1EAB4A8907BE}"/>
              </a:ext>
            </a:extLst>
          </p:cNvPr>
          <p:cNvSpPr>
            <a:spLocks noGrp="1"/>
          </p:cNvSpPr>
          <p:nvPr>
            <p:ph idx="1"/>
          </p:nvPr>
        </p:nvSpPr>
        <p:spPr/>
        <p:txBody>
          <a:bodyPr>
            <a:normAutofit lnSpcReduction="10000"/>
          </a:bodyPr>
          <a:lstStyle/>
          <a:p>
            <a:pPr lvl="1"/>
            <a:endParaRPr lang="es-ES" dirty="0"/>
          </a:p>
          <a:p>
            <a:pPr lvl="1"/>
            <a:r>
              <a:rPr lang="es-ES" dirty="0"/>
              <a:t>Una </a:t>
            </a:r>
            <a:r>
              <a:rPr lang="es-ES" b="1" dirty="0"/>
              <a:t>constante</a:t>
            </a:r>
            <a:r>
              <a:rPr lang="es-ES" dirty="0"/>
              <a:t> es un contenedor de datos temporal que almacena un valor en memoria mientras se ejecuta la aplicación</a:t>
            </a:r>
          </a:p>
          <a:p>
            <a:pPr lvl="1"/>
            <a:r>
              <a:rPr lang="es-ES" dirty="0"/>
              <a:t>A diferencia de la variable, </a:t>
            </a:r>
            <a:r>
              <a:rPr lang="es-ES" b="1" dirty="0"/>
              <a:t>el valor de la constante no puede cambiar durante la ejecución del programa</a:t>
            </a:r>
            <a:r>
              <a:rPr lang="es-ES" dirty="0"/>
              <a:t>.</a:t>
            </a:r>
          </a:p>
          <a:p>
            <a:pPr lvl="1"/>
            <a:r>
              <a:rPr lang="es-ES" dirty="0"/>
              <a:t>Ejemplo</a:t>
            </a:r>
          </a:p>
          <a:p>
            <a:pPr marL="201168" lvl="1" indent="0">
              <a:buNone/>
            </a:pPr>
            <a:r>
              <a:rPr lang="es-ES" dirty="0"/>
              <a:t>	</a:t>
            </a:r>
            <a:r>
              <a:rPr lang="es-ES" b="1" dirty="0"/>
              <a:t>final</a:t>
            </a:r>
            <a:r>
              <a:rPr lang="es-ES" dirty="0"/>
              <a:t> </a:t>
            </a:r>
            <a:r>
              <a:rPr lang="es-ES" dirty="0" err="1"/>
              <a:t>int</a:t>
            </a:r>
            <a:r>
              <a:rPr lang="es-ES" dirty="0"/>
              <a:t> NUMERO_MESES = 12;</a:t>
            </a:r>
          </a:p>
          <a:p>
            <a:pPr marL="201168" lvl="1" indent="0">
              <a:buNone/>
            </a:pPr>
            <a:endParaRPr lang="es-ES" dirty="0"/>
          </a:p>
          <a:p>
            <a:pPr marL="201168" lvl="1" indent="0">
              <a:buNone/>
            </a:pPr>
            <a:r>
              <a:rPr lang="es-ES" dirty="0"/>
              <a:t>NUMERO_MESES siempre valdrá 12. Si intento asignar otro valor dará error.</a:t>
            </a:r>
          </a:p>
          <a:p>
            <a:pPr marL="201168" lvl="1" indent="0">
              <a:buNone/>
            </a:pPr>
            <a:endParaRPr lang="es-ES" dirty="0"/>
          </a:p>
          <a:p>
            <a:pPr lvl="1"/>
            <a:r>
              <a:rPr lang="es-ES" b="1" dirty="0"/>
              <a:t>Las constantes son variables de solo lectura</a:t>
            </a:r>
          </a:p>
        </p:txBody>
      </p:sp>
    </p:spTree>
    <p:extLst>
      <p:ext uri="{BB962C8B-B14F-4D97-AF65-F5344CB8AC3E}">
        <p14:creationId xmlns:p14="http://schemas.microsoft.com/office/powerpoint/2010/main" val="4230026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0F6D75-D5FD-77AA-BC39-885783F253A6}"/>
              </a:ext>
            </a:extLst>
          </p:cNvPr>
          <p:cNvSpPr>
            <a:spLocks noGrp="1"/>
          </p:cNvSpPr>
          <p:nvPr>
            <p:ph type="title"/>
          </p:nvPr>
        </p:nvSpPr>
        <p:spPr/>
        <p:txBody>
          <a:bodyPr/>
          <a:lstStyle/>
          <a:p>
            <a:r>
              <a:rPr lang="es-ES" dirty="0"/>
              <a:t>Constantes</a:t>
            </a:r>
          </a:p>
        </p:txBody>
      </p:sp>
      <p:sp>
        <p:nvSpPr>
          <p:cNvPr id="3" name="Marcador de contenido 2">
            <a:extLst>
              <a:ext uri="{FF2B5EF4-FFF2-40B4-BE49-F238E27FC236}">
                <a16:creationId xmlns:a16="http://schemas.microsoft.com/office/drawing/2014/main" id="{06427AE4-4325-8A08-88F2-0910418FF715}"/>
              </a:ext>
            </a:extLst>
          </p:cNvPr>
          <p:cNvSpPr>
            <a:spLocks noGrp="1"/>
          </p:cNvSpPr>
          <p:nvPr>
            <p:ph idx="1"/>
          </p:nvPr>
        </p:nvSpPr>
        <p:spPr>
          <a:xfrm>
            <a:off x="1066800" y="1819855"/>
            <a:ext cx="10058400" cy="4023360"/>
          </a:xfrm>
        </p:spPr>
        <p:txBody>
          <a:bodyPr/>
          <a:lstStyle/>
          <a:p>
            <a:pPr lvl="1"/>
            <a:endParaRPr lang="es-ES" dirty="0"/>
          </a:p>
          <a:p>
            <a:pPr marL="201168" lvl="1" indent="0">
              <a:buNone/>
            </a:pPr>
            <a:r>
              <a:rPr lang="es-ES" dirty="0"/>
              <a:t>	</a:t>
            </a:r>
          </a:p>
          <a:p>
            <a:pPr marL="201168" lvl="1" indent="0">
              <a:buNone/>
            </a:pPr>
            <a:endParaRPr lang="es-ES" dirty="0"/>
          </a:p>
          <a:p>
            <a:pPr marL="201168" lvl="1" indent="0">
              <a:buNone/>
            </a:pPr>
            <a:endParaRPr lang="es-ES" dirty="0"/>
          </a:p>
          <a:p>
            <a:endParaRPr lang="es-ES" dirty="0"/>
          </a:p>
        </p:txBody>
      </p:sp>
      <p:sp>
        <p:nvSpPr>
          <p:cNvPr id="4" name="Rectángulo 3">
            <a:extLst>
              <a:ext uri="{FF2B5EF4-FFF2-40B4-BE49-F238E27FC236}">
                <a16:creationId xmlns:a16="http://schemas.microsoft.com/office/drawing/2014/main" id="{21FBC736-7956-F948-B202-2F8EC75E168C}"/>
              </a:ext>
            </a:extLst>
          </p:cNvPr>
          <p:cNvSpPr/>
          <p:nvPr/>
        </p:nvSpPr>
        <p:spPr>
          <a:xfrm>
            <a:off x="400931" y="1759569"/>
            <a:ext cx="11103681" cy="1754326"/>
          </a:xfrm>
          <a:prstGeom prst="rect">
            <a:avLst/>
          </a:prstGeom>
          <a:noFill/>
        </p:spPr>
        <p:txBody>
          <a:bodyPr wrap="none" lIns="91440" tIns="45720" rIns="91440" bIns="45720">
            <a:spAutoFit/>
          </a:bodyPr>
          <a:lstStyle/>
          <a:p>
            <a:pPr lvl="1"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201168" lvl="1" indent="0" algn="ctr">
              <a:buNone/>
            </a:pPr>
            <a:r>
              <a:rPr lang="es-ES" sz="5400" b="1" cap="none" spc="0" dirty="0">
                <a:ln w="13462">
                  <a:solidFill>
                    <a:schemeClr val="bg1"/>
                  </a:solidFill>
                  <a:prstDash val="solid"/>
                </a:ln>
                <a:solidFill>
                  <a:srgbClr val="00B050"/>
                </a:solidFill>
                <a:effectLst>
                  <a:outerShdw dist="38100" dir="2700000" algn="bl" rotWithShape="0">
                    <a:schemeClr val="accent5"/>
                  </a:outerShdw>
                </a:effectLst>
              </a:rPr>
              <a:t>	</a:t>
            </a:r>
            <a:r>
              <a:rPr lang="es-ES" sz="5400" b="1" cap="none" spc="0" dirty="0">
                <a:ln w="13462">
                  <a:solidFill>
                    <a:schemeClr val="bg1"/>
                  </a:solidFill>
                  <a:prstDash val="solid"/>
                </a:ln>
                <a:solidFill>
                  <a:srgbClr val="FF0000"/>
                </a:solidFill>
                <a:effectLst>
                  <a:outerShdw dist="38100" dir="2700000" algn="bl" rotWithShape="0">
                    <a:schemeClr val="accent5"/>
                  </a:outerShdw>
                </a:effectLst>
              </a:rPr>
              <a:t>final</a:t>
            </a:r>
            <a:r>
              <a:rPr lang="es-ES" sz="5400" b="1" cap="none" spc="0" dirty="0">
                <a:ln w="13462">
                  <a:solidFill>
                    <a:schemeClr val="bg1"/>
                  </a:solidFill>
                  <a:prstDash val="solid"/>
                </a:ln>
                <a:solidFill>
                  <a:srgbClr val="00B050"/>
                </a:solidFill>
                <a:effectLst>
                  <a:outerShdw dist="38100" dir="2700000" algn="bl" rotWithShape="0">
                    <a:schemeClr val="accent5"/>
                  </a:outerShdw>
                </a:effectLst>
              </a:rPr>
              <a:t> tipoDato </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NOMBRE_CTE = </a:t>
            </a:r>
            <a:r>
              <a:rPr lang="es-ES" sz="5400" b="1" cap="none" spc="0" dirty="0">
                <a:ln w="13462">
                  <a:solidFill>
                    <a:schemeClr val="bg1"/>
                  </a:solidFill>
                  <a:prstDash val="solid"/>
                </a:ln>
                <a:solidFill>
                  <a:srgbClr val="002060"/>
                </a:solidFill>
                <a:effectLst>
                  <a:outerShdw dist="38100" dir="2700000" algn="bl" rotWithShape="0">
                    <a:schemeClr val="accent5"/>
                  </a:outerShdw>
                </a:effectLst>
              </a:rPr>
              <a:t>valor</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5" name="Rectángulo 4">
            <a:extLst>
              <a:ext uri="{FF2B5EF4-FFF2-40B4-BE49-F238E27FC236}">
                <a16:creationId xmlns:a16="http://schemas.microsoft.com/office/drawing/2014/main" id="{42F5F681-38D8-BA22-1FCE-B9E55CC9C5D4}"/>
              </a:ext>
            </a:extLst>
          </p:cNvPr>
          <p:cNvSpPr/>
          <p:nvPr/>
        </p:nvSpPr>
        <p:spPr>
          <a:xfrm>
            <a:off x="1248420" y="3835556"/>
            <a:ext cx="8084906" cy="1754326"/>
          </a:xfrm>
          <a:prstGeom prst="rect">
            <a:avLst/>
          </a:prstGeom>
          <a:noFill/>
        </p:spPr>
        <p:txBody>
          <a:bodyPr wrap="none" lIns="91440" tIns="45720" rIns="91440" bIns="45720">
            <a:spAutoFit/>
          </a:bodyPr>
          <a:lstStyle/>
          <a:p>
            <a:pPr lvl="1"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201168" lvl="1" indent="0" algn="ctr">
              <a:buNone/>
            </a:pP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final	 </a:t>
            </a:r>
            <a:r>
              <a:rPr lang="es-ES" sz="5400" b="1" dirty="0" err="1">
                <a:ln w="13462">
                  <a:solidFill>
                    <a:schemeClr val="bg1"/>
                  </a:solidFill>
                  <a:prstDash val="solid"/>
                </a:ln>
                <a:solidFill>
                  <a:srgbClr val="00B050"/>
                </a:solidFill>
                <a:effectLst>
                  <a:outerShdw dist="38100" dir="2700000" algn="bl" rotWithShape="0">
                    <a:schemeClr val="accent5"/>
                  </a:outerShdw>
                </a:effectLst>
              </a:rPr>
              <a:t>int</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NUM_MESES = </a:t>
            </a:r>
            <a:r>
              <a:rPr lang="es-ES" sz="5400" b="1" cap="none" spc="0" dirty="0">
                <a:ln w="13462">
                  <a:solidFill>
                    <a:schemeClr val="bg1"/>
                  </a:solidFill>
                  <a:prstDash val="solid"/>
                </a:ln>
                <a:solidFill>
                  <a:srgbClr val="002060"/>
                </a:solidFill>
                <a:effectLst>
                  <a:outerShdw dist="38100" dir="2700000" algn="bl" rotWithShape="0">
                    <a:schemeClr val="accent5"/>
                  </a:outerShdw>
                </a:effectLst>
              </a:rPr>
              <a:t>12</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pic>
        <p:nvPicPr>
          <p:cNvPr id="7" name="Gráfico 6" descr="Flecha: giro a la izquierda con relleno sólido">
            <a:extLst>
              <a:ext uri="{FF2B5EF4-FFF2-40B4-BE49-F238E27FC236}">
                <a16:creationId xmlns:a16="http://schemas.microsoft.com/office/drawing/2014/main" id="{B82A77A6-6C38-603C-C80C-7EBA385803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0604" y="3333087"/>
            <a:ext cx="1339970" cy="1754325"/>
          </a:xfrm>
          <a:prstGeom prst="rect">
            <a:avLst/>
          </a:prstGeom>
        </p:spPr>
      </p:pic>
    </p:spTree>
    <p:extLst>
      <p:ext uri="{BB962C8B-B14F-4D97-AF65-F5344CB8AC3E}">
        <p14:creationId xmlns:p14="http://schemas.microsoft.com/office/powerpoint/2010/main" val="137176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3ED18-1DFA-3785-CBDF-05254D6FBD72}"/>
              </a:ext>
            </a:extLst>
          </p:cNvPr>
          <p:cNvSpPr>
            <a:spLocks noGrp="1"/>
          </p:cNvSpPr>
          <p:nvPr>
            <p:ph type="title"/>
          </p:nvPr>
        </p:nvSpPr>
        <p:spPr/>
        <p:txBody>
          <a:bodyPr/>
          <a:lstStyle/>
          <a:p>
            <a:r>
              <a:rPr lang="es-ES" dirty="0"/>
              <a:t>Tipos de datos en Java </a:t>
            </a:r>
          </a:p>
        </p:txBody>
      </p:sp>
      <p:sp>
        <p:nvSpPr>
          <p:cNvPr id="3" name="Marcador de contenido 2">
            <a:extLst>
              <a:ext uri="{FF2B5EF4-FFF2-40B4-BE49-F238E27FC236}">
                <a16:creationId xmlns:a16="http://schemas.microsoft.com/office/drawing/2014/main" id="{45DF92B8-B08F-CD09-DA66-1EAB4A8907BE}"/>
              </a:ext>
            </a:extLst>
          </p:cNvPr>
          <p:cNvSpPr>
            <a:spLocks noGrp="1"/>
          </p:cNvSpPr>
          <p:nvPr>
            <p:ph idx="1"/>
          </p:nvPr>
        </p:nvSpPr>
        <p:spPr/>
        <p:txBody>
          <a:bodyPr/>
          <a:lstStyle/>
          <a:p>
            <a:pPr lvl="1"/>
            <a:endParaRPr lang="es-ES" dirty="0"/>
          </a:p>
          <a:p>
            <a:pPr lvl="1"/>
            <a:r>
              <a:rPr lang="es-ES" dirty="0"/>
              <a:t>Tipos primitivos</a:t>
            </a:r>
          </a:p>
          <a:p>
            <a:pPr lvl="1"/>
            <a:r>
              <a:rPr lang="es-ES" dirty="0"/>
              <a:t>Tipos de referencia (tipos estructurados, clases)</a:t>
            </a:r>
          </a:p>
          <a:p>
            <a:endParaRPr lang="es-ES" dirty="0"/>
          </a:p>
        </p:txBody>
      </p:sp>
    </p:spTree>
    <p:extLst>
      <p:ext uri="{BB962C8B-B14F-4D97-AF65-F5344CB8AC3E}">
        <p14:creationId xmlns:p14="http://schemas.microsoft.com/office/powerpoint/2010/main" val="375109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002F139-264F-4B41-B39A-9E8B2901E164}"/>
              </a:ext>
            </a:extLst>
          </p:cNvPr>
          <p:cNvSpPr>
            <a:spLocks noGrp="1"/>
          </p:cNvSpPr>
          <p:nvPr>
            <p:ph type="title"/>
          </p:nvPr>
        </p:nvSpPr>
        <p:spPr/>
        <p:txBody>
          <a:bodyPr rtlCol="0">
            <a:normAutofit fontScale="90000"/>
          </a:bodyPr>
          <a:lstStyle>
            <a:defPPr>
              <a:defRPr lang="es-ES"/>
            </a:defPPr>
          </a:lstStyle>
          <a:p>
            <a:pPr rtl="0"/>
            <a:r>
              <a:rPr lang="es-ES" sz="4800" b="1" dirty="0">
                <a:solidFill>
                  <a:schemeClr val="bg2">
                    <a:lumMod val="50000"/>
                  </a:schemeClr>
                </a:solidFill>
              </a:rPr>
              <a:t>Introducción</a:t>
            </a:r>
          </a:p>
        </p:txBody>
      </p:sp>
      <p:pic>
        <p:nvPicPr>
          <p:cNvPr id="6" name="Marcador de posición de imagen 5" descr="Hombre mostrando algo en el portátil">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23931" b="23931"/>
          <a:stretch/>
        </p:blipFill>
        <p:spPr/>
      </p:pic>
      <p:sp>
        <p:nvSpPr>
          <p:cNvPr id="4" name="Marcador de texto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759383"/>
          </a:xfrm>
        </p:spPr>
        <p:txBody>
          <a:bodyPr rtlCol="0">
            <a:normAutofit/>
          </a:bodyPr>
          <a:lstStyle>
            <a:defPPr>
              <a:defRPr lang="es-ES"/>
            </a:defPPr>
          </a:lstStyle>
          <a:p>
            <a:pPr marL="216000" indent="-216000" rtl="0">
              <a:lnSpc>
                <a:spcPct val="100000"/>
              </a:lnSpc>
              <a:spcBef>
                <a:spcPts val="900"/>
              </a:spcBef>
              <a:buClr>
                <a:schemeClr val="accent1"/>
              </a:buClr>
              <a:buFont typeface="Arial" panose="020B0604020202020204" pitchFamily="34" charset="0"/>
              <a:buChar char="•"/>
            </a:pPr>
            <a:r>
              <a:rPr lang="es-ES" dirty="0" err="1">
                <a:solidFill>
                  <a:schemeClr val="bg2">
                    <a:lumMod val="50000"/>
                  </a:schemeClr>
                </a:solidFill>
              </a:rPr>
              <a:t>Lorem</a:t>
            </a:r>
            <a:r>
              <a:rPr lang="es-ES" dirty="0">
                <a:solidFill>
                  <a:schemeClr val="bg2">
                    <a:lumMod val="50000"/>
                  </a:schemeClr>
                </a:solidFill>
              </a:rPr>
              <a:t> </a:t>
            </a:r>
            <a:r>
              <a:rPr lang="es-ES" dirty="0" err="1">
                <a:solidFill>
                  <a:schemeClr val="bg2">
                    <a:lumMod val="50000"/>
                  </a:schemeClr>
                </a:solidFill>
              </a:rPr>
              <a:t>ipsum</a:t>
            </a:r>
            <a:r>
              <a:rPr lang="es-ES" dirty="0">
                <a:solidFill>
                  <a:schemeClr val="bg2">
                    <a:lumMod val="50000"/>
                  </a:schemeClr>
                </a:solidFill>
              </a:rPr>
              <a:t> dolor </a:t>
            </a:r>
            <a:r>
              <a:rPr lang="es-ES" dirty="0" err="1">
                <a:solidFill>
                  <a:schemeClr val="bg2">
                    <a:lumMod val="50000"/>
                  </a:schemeClr>
                </a:solidFill>
              </a:rPr>
              <a:t>sit</a:t>
            </a:r>
            <a:r>
              <a:rPr lang="es-ES" dirty="0">
                <a:solidFill>
                  <a:schemeClr val="bg2">
                    <a:lumMod val="50000"/>
                  </a:schemeClr>
                </a:solidFill>
              </a:rPr>
              <a:t> </a:t>
            </a:r>
            <a:r>
              <a:rPr lang="es-ES" dirty="0" err="1">
                <a:solidFill>
                  <a:schemeClr val="bg2">
                    <a:lumMod val="50000"/>
                  </a:schemeClr>
                </a:solidFill>
              </a:rPr>
              <a:t>amet</a:t>
            </a:r>
            <a:r>
              <a:rPr lang="es-ES" dirty="0">
                <a:solidFill>
                  <a:schemeClr val="bg2">
                    <a:lumMod val="50000"/>
                  </a:schemeClr>
                </a:solidFill>
              </a:rPr>
              <a:t>, </a:t>
            </a:r>
            <a:r>
              <a:rPr lang="es-ES" dirty="0" err="1">
                <a:solidFill>
                  <a:schemeClr val="bg2">
                    <a:lumMod val="50000"/>
                  </a:schemeClr>
                </a:solidFill>
              </a:rPr>
              <a:t>consectetuer</a:t>
            </a:r>
            <a:r>
              <a:rPr lang="es-ES" dirty="0">
                <a:solidFill>
                  <a:schemeClr val="bg2">
                    <a:lumMod val="50000"/>
                  </a:schemeClr>
                </a:solidFill>
              </a:rPr>
              <a:t> </a:t>
            </a:r>
            <a:r>
              <a:rPr lang="es-ES" dirty="0" err="1">
                <a:solidFill>
                  <a:schemeClr val="bg2">
                    <a:lumMod val="50000"/>
                  </a:schemeClr>
                </a:solidFill>
              </a:rPr>
              <a:t>adipiscing</a:t>
            </a:r>
            <a:r>
              <a:rPr lang="es-ES" dirty="0">
                <a:solidFill>
                  <a:schemeClr val="bg2">
                    <a:lumMod val="50000"/>
                  </a:schemeClr>
                </a:solidFill>
              </a:rPr>
              <a:t> </a:t>
            </a:r>
            <a:r>
              <a:rPr lang="es-ES" dirty="0" err="1">
                <a:solidFill>
                  <a:schemeClr val="bg2">
                    <a:lumMod val="50000"/>
                  </a:schemeClr>
                </a:solidFill>
              </a:rPr>
              <a:t>elit</a:t>
            </a:r>
            <a:r>
              <a:rPr lang="es-ES" dirty="0">
                <a:solidFill>
                  <a:schemeClr val="bg2">
                    <a:lumMod val="50000"/>
                  </a:schemeClr>
                </a:solidFill>
              </a:rPr>
              <a:t>. </a:t>
            </a:r>
            <a:r>
              <a:rPr lang="es-ES" dirty="0" err="1">
                <a:solidFill>
                  <a:schemeClr val="bg2">
                    <a:lumMod val="50000"/>
                  </a:schemeClr>
                </a:solidFill>
              </a:rPr>
              <a:t>Maecenas</a:t>
            </a:r>
            <a:r>
              <a:rPr lang="es-ES" dirty="0">
                <a:solidFill>
                  <a:schemeClr val="bg2">
                    <a:lumMod val="50000"/>
                  </a:schemeClr>
                </a:solidFill>
              </a:rPr>
              <a:t> </a:t>
            </a:r>
            <a:r>
              <a:rPr lang="es-ES" dirty="0" err="1">
                <a:solidFill>
                  <a:schemeClr val="bg2">
                    <a:lumMod val="50000"/>
                  </a:schemeClr>
                </a:solidFill>
              </a:rPr>
              <a:t>porttitor</a:t>
            </a:r>
            <a:r>
              <a:rPr lang="es-ES" dirty="0">
                <a:solidFill>
                  <a:schemeClr val="bg2">
                    <a:lumMod val="50000"/>
                  </a:schemeClr>
                </a:solidFill>
              </a:rPr>
              <a:t> </a:t>
            </a:r>
            <a:r>
              <a:rPr lang="es-ES" dirty="0" err="1">
                <a:solidFill>
                  <a:schemeClr val="bg2">
                    <a:lumMod val="50000"/>
                  </a:schemeClr>
                </a:solidFill>
              </a:rPr>
              <a:t>congue</a:t>
            </a:r>
            <a:r>
              <a:rPr lang="es-ES" dirty="0">
                <a:solidFill>
                  <a:schemeClr val="bg2">
                    <a:lumMod val="50000"/>
                  </a:schemeClr>
                </a:solidFill>
              </a:rPr>
              <a:t> </a:t>
            </a:r>
            <a:r>
              <a:rPr lang="es-ES" dirty="0" err="1">
                <a:solidFill>
                  <a:schemeClr val="bg2">
                    <a:lumMod val="50000"/>
                  </a:schemeClr>
                </a:solidFill>
              </a:rPr>
              <a:t>massa</a:t>
            </a:r>
            <a:r>
              <a:rPr lang="es-ES" dirty="0">
                <a:solidFill>
                  <a:schemeClr val="bg2">
                    <a:lumMod val="50000"/>
                  </a:schemeClr>
                </a:solidFill>
              </a:rPr>
              <a:t>. </a:t>
            </a:r>
            <a:r>
              <a:rPr lang="es-ES" dirty="0" err="1">
                <a:solidFill>
                  <a:schemeClr val="bg2">
                    <a:lumMod val="50000"/>
                  </a:schemeClr>
                </a:solidFill>
              </a:rPr>
              <a:t>Fusce</a:t>
            </a:r>
            <a:r>
              <a:rPr lang="es-ES" dirty="0">
                <a:solidFill>
                  <a:schemeClr val="bg2">
                    <a:lumMod val="50000"/>
                  </a:schemeClr>
                </a:solidFill>
              </a:rPr>
              <a:t> </a:t>
            </a:r>
            <a:r>
              <a:rPr lang="es-ES" dirty="0" err="1">
                <a:solidFill>
                  <a:schemeClr val="bg2">
                    <a:lumMod val="50000"/>
                  </a:schemeClr>
                </a:solidFill>
              </a:rPr>
              <a:t>posuere</a:t>
            </a:r>
            <a:r>
              <a:rPr lang="es-ES" dirty="0">
                <a:solidFill>
                  <a:schemeClr val="bg2">
                    <a:lumMod val="50000"/>
                  </a:schemeClr>
                </a:solidFill>
              </a:rPr>
              <a:t>, magna sed pulvinar </a:t>
            </a:r>
            <a:r>
              <a:rPr lang="es-ES" dirty="0" err="1">
                <a:solidFill>
                  <a:schemeClr val="bg2">
                    <a:lumMod val="50000"/>
                  </a:schemeClr>
                </a:solidFill>
              </a:rPr>
              <a:t>ultricies</a:t>
            </a:r>
            <a:r>
              <a:rPr lang="es-ES" dirty="0">
                <a:solidFill>
                  <a:schemeClr val="bg2">
                    <a:lumMod val="50000"/>
                  </a:schemeClr>
                </a:solidFill>
              </a:rPr>
              <a:t>.</a:t>
            </a:r>
          </a:p>
          <a:p>
            <a:pPr marL="216000" indent="-216000" rtl="0">
              <a:lnSpc>
                <a:spcPct val="100000"/>
              </a:lnSpc>
              <a:spcBef>
                <a:spcPts val="900"/>
              </a:spcBef>
              <a:buClr>
                <a:schemeClr val="accent1"/>
              </a:buClr>
              <a:buFont typeface="Arial" panose="020B0604020202020204" pitchFamily="34" charset="0"/>
              <a:buChar char="•"/>
            </a:pPr>
            <a:r>
              <a:rPr lang="es-ES" dirty="0">
                <a:solidFill>
                  <a:schemeClr val="bg2">
                    <a:lumMod val="50000"/>
                  </a:schemeClr>
                </a:solidFill>
              </a:rPr>
              <a:t>Nunc </a:t>
            </a:r>
            <a:r>
              <a:rPr lang="es-ES" dirty="0" err="1">
                <a:solidFill>
                  <a:schemeClr val="bg2">
                    <a:lumMod val="50000"/>
                  </a:schemeClr>
                </a:solidFill>
              </a:rPr>
              <a:t>viverra</a:t>
            </a:r>
            <a:r>
              <a:rPr lang="es-ES" dirty="0">
                <a:solidFill>
                  <a:schemeClr val="bg2">
                    <a:lumMod val="50000"/>
                  </a:schemeClr>
                </a:solidFill>
              </a:rPr>
              <a:t> </a:t>
            </a:r>
            <a:r>
              <a:rPr lang="es-ES" dirty="0" err="1">
                <a:solidFill>
                  <a:schemeClr val="bg2">
                    <a:lumMod val="50000"/>
                  </a:schemeClr>
                </a:solidFill>
              </a:rPr>
              <a:t>imperdiet</a:t>
            </a:r>
            <a:r>
              <a:rPr lang="es-ES" dirty="0">
                <a:solidFill>
                  <a:schemeClr val="bg2">
                    <a:lumMod val="50000"/>
                  </a:schemeClr>
                </a:solidFill>
              </a:rPr>
              <a:t> </a:t>
            </a:r>
            <a:r>
              <a:rPr lang="es-ES" dirty="0" err="1">
                <a:solidFill>
                  <a:schemeClr val="bg2">
                    <a:lumMod val="50000"/>
                  </a:schemeClr>
                </a:solidFill>
              </a:rPr>
              <a:t>enim</a:t>
            </a:r>
            <a:r>
              <a:rPr lang="es-ES" dirty="0">
                <a:solidFill>
                  <a:schemeClr val="bg2">
                    <a:lumMod val="50000"/>
                  </a:schemeClr>
                </a:solidFill>
              </a:rPr>
              <a:t>. </a:t>
            </a:r>
            <a:r>
              <a:rPr lang="es-ES" dirty="0" err="1">
                <a:solidFill>
                  <a:schemeClr val="bg2">
                    <a:lumMod val="50000"/>
                  </a:schemeClr>
                </a:solidFill>
              </a:rPr>
              <a:t>Fusce</a:t>
            </a:r>
            <a:r>
              <a:rPr lang="es-ES" dirty="0">
                <a:solidFill>
                  <a:schemeClr val="bg2">
                    <a:lumMod val="50000"/>
                  </a:schemeClr>
                </a:solidFill>
              </a:rPr>
              <a:t> </a:t>
            </a:r>
            <a:r>
              <a:rPr lang="es-ES" dirty="0" err="1">
                <a:solidFill>
                  <a:schemeClr val="bg2">
                    <a:lumMod val="50000"/>
                  </a:schemeClr>
                </a:solidFill>
              </a:rPr>
              <a:t>est</a:t>
            </a:r>
            <a:r>
              <a:rPr lang="es-ES" dirty="0">
                <a:solidFill>
                  <a:schemeClr val="bg2">
                    <a:lumMod val="50000"/>
                  </a:schemeClr>
                </a:solidFill>
              </a:rPr>
              <a:t>. </a:t>
            </a:r>
            <a:r>
              <a:rPr lang="es-ES" dirty="0" err="1">
                <a:solidFill>
                  <a:schemeClr val="bg2">
                    <a:lumMod val="50000"/>
                  </a:schemeClr>
                </a:solidFill>
              </a:rPr>
              <a:t>Vivamus</a:t>
            </a:r>
            <a:r>
              <a:rPr lang="es-ES" dirty="0">
                <a:solidFill>
                  <a:schemeClr val="bg2">
                    <a:lumMod val="50000"/>
                  </a:schemeClr>
                </a:solidFill>
              </a:rPr>
              <a:t> a </a:t>
            </a:r>
            <a:r>
              <a:rPr lang="es-ES" dirty="0" err="1">
                <a:solidFill>
                  <a:schemeClr val="bg2">
                    <a:lumMod val="50000"/>
                  </a:schemeClr>
                </a:solidFill>
              </a:rPr>
              <a:t>tellus</a:t>
            </a:r>
            <a:r>
              <a:rPr lang="es-ES" dirty="0">
                <a:solidFill>
                  <a:schemeClr val="bg2">
                    <a:lumMod val="50000"/>
                  </a:schemeClr>
                </a:solidFill>
              </a:rPr>
              <a:t>.</a:t>
            </a:r>
          </a:p>
          <a:p>
            <a:pPr marL="216000" indent="-216000" rtl="0">
              <a:lnSpc>
                <a:spcPct val="100000"/>
              </a:lnSpc>
              <a:spcBef>
                <a:spcPts val="900"/>
              </a:spcBef>
              <a:buClr>
                <a:schemeClr val="accent1"/>
              </a:buClr>
              <a:buFont typeface="Arial" panose="020B0604020202020204" pitchFamily="34" charset="0"/>
              <a:buChar char="•"/>
            </a:pPr>
            <a:r>
              <a:rPr lang="es-ES" dirty="0" err="1">
                <a:solidFill>
                  <a:schemeClr val="bg2">
                    <a:lumMod val="50000"/>
                  </a:schemeClr>
                </a:solidFill>
              </a:rPr>
              <a:t>Pellentesque</a:t>
            </a:r>
            <a:r>
              <a:rPr lang="es-ES" dirty="0">
                <a:solidFill>
                  <a:schemeClr val="bg2">
                    <a:lumMod val="50000"/>
                  </a:schemeClr>
                </a:solidFill>
              </a:rPr>
              <a:t> </a:t>
            </a:r>
            <a:r>
              <a:rPr lang="es-ES" dirty="0" err="1">
                <a:solidFill>
                  <a:schemeClr val="bg2">
                    <a:lumMod val="50000"/>
                  </a:schemeClr>
                </a:solidFill>
              </a:rPr>
              <a:t>habitant</a:t>
            </a:r>
            <a:r>
              <a:rPr lang="es-ES" dirty="0">
                <a:solidFill>
                  <a:schemeClr val="bg2">
                    <a:lumMod val="50000"/>
                  </a:schemeClr>
                </a:solidFill>
              </a:rPr>
              <a:t> </a:t>
            </a:r>
            <a:r>
              <a:rPr lang="es-ES" dirty="0" err="1">
                <a:solidFill>
                  <a:schemeClr val="bg2">
                    <a:lumMod val="50000"/>
                  </a:schemeClr>
                </a:solidFill>
              </a:rPr>
              <a:t>morbi</a:t>
            </a:r>
            <a:r>
              <a:rPr lang="es-ES" dirty="0">
                <a:solidFill>
                  <a:schemeClr val="bg2">
                    <a:lumMod val="50000"/>
                  </a:schemeClr>
                </a:solidFill>
              </a:rPr>
              <a:t> </a:t>
            </a:r>
            <a:r>
              <a:rPr lang="es-ES" dirty="0" err="1">
                <a:solidFill>
                  <a:schemeClr val="bg2">
                    <a:lumMod val="50000"/>
                  </a:schemeClr>
                </a:solidFill>
              </a:rPr>
              <a:t>tristique</a:t>
            </a:r>
            <a:r>
              <a:rPr lang="es-ES" dirty="0">
                <a:solidFill>
                  <a:schemeClr val="bg2">
                    <a:lumMod val="50000"/>
                  </a:schemeClr>
                </a:solidFill>
              </a:rPr>
              <a:t> </a:t>
            </a:r>
            <a:r>
              <a:rPr lang="es-ES" dirty="0" err="1">
                <a:solidFill>
                  <a:schemeClr val="bg2">
                    <a:lumMod val="50000"/>
                  </a:schemeClr>
                </a:solidFill>
              </a:rPr>
              <a:t>senectus</a:t>
            </a:r>
            <a:r>
              <a:rPr lang="es-ES" dirty="0">
                <a:solidFill>
                  <a:schemeClr val="bg2">
                    <a:lumMod val="50000"/>
                  </a:schemeClr>
                </a:solidFill>
              </a:rPr>
              <a:t> et </a:t>
            </a:r>
            <a:r>
              <a:rPr lang="es-ES" dirty="0" err="1">
                <a:solidFill>
                  <a:schemeClr val="bg2">
                    <a:lumMod val="50000"/>
                  </a:schemeClr>
                </a:solidFill>
              </a:rPr>
              <a:t>netus</a:t>
            </a:r>
            <a:r>
              <a:rPr lang="es-ES" dirty="0">
                <a:solidFill>
                  <a:schemeClr val="bg2">
                    <a:lumMod val="50000"/>
                  </a:schemeClr>
                </a:solidFill>
              </a:rPr>
              <a:t> et </a:t>
            </a:r>
            <a:r>
              <a:rPr lang="es-ES" dirty="0" err="1">
                <a:solidFill>
                  <a:schemeClr val="bg2">
                    <a:lumMod val="50000"/>
                  </a:schemeClr>
                </a:solidFill>
              </a:rPr>
              <a:t>malesuada</a:t>
            </a:r>
            <a:r>
              <a:rPr lang="es-ES" dirty="0">
                <a:solidFill>
                  <a:schemeClr val="bg2">
                    <a:lumMod val="50000"/>
                  </a:schemeClr>
                </a:solidFill>
              </a:rPr>
              <a:t> </a:t>
            </a:r>
            <a:r>
              <a:rPr lang="es-ES" dirty="0" err="1">
                <a:solidFill>
                  <a:schemeClr val="bg2">
                    <a:lumMod val="50000"/>
                  </a:schemeClr>
                </a:solidFill>
              </a:rPr>
              <a:t>fames</a:t>
            </a:r>
            <a:r>
              <a:rPr lang="es-ES" dirty="0">
                <a:solidFill>
                  <a:schemeClr val="bg2">
                    <a:lumMod val="50000"/>
                  </a:schemeClr>
                </a:solidFill>
              </a:rPr>
              <a:t> ac </a:t>
            </a:r>
            <a:r>
              <a:rPr lang="es-ES" dirty="0" err="1">
                <a:solidFill>
                  <a:schemeClr val="bg2">
                    <a:lumMod val="50000"/>
                  </a:schemeClr>
                </a:solidFill>
              </a:rPr>
              <a:t>turpis</a:t>
            </a:r>
            <a:r>
              <a:rPr lang="es-ES" dirty="0">
                <a:solidFill>
                  <a:schemeClr val="bg2">
                    <a:lumMod val="50000"/>
                  </a:schemeClr>
                </a:solidFill>
              </a:rPr>
              <a:t> </a:t>
            </a:r>
            <a:r>
              <a:rPr lang="es-ES" dirty="0" err="1">
                <a:solidFill>
                  <a:schemeClr val="bg2">
                    <a:lumMod val="50000"/>
                  </a:schemeClr>
                </a:solidFill>
              </a:rPr>
              <a:t>egestas</a:t>
            </a:r>
            <a:r>
              <a:rPr lang="es-ES" dirty="0">
                <a:solidFill>
                  <a:schemeClr val="bg2">
                    <a:lumMod val="50000"/>
                  </a:schemeClr>
                </a:solidFill>
              </a:rPr>
              <a:t>. </a:t>
            </a:r>
          </a:p>
        </p:txBody>
      </p:sp>
    </p:spTree>
    <p:extLst>
      <p:ext uri="{BB962C8B-B14F-4D97-AF65-F5344CB8AC3E}">
        <p14:creationId xmlns:p14="http://schemas.microsoft.com/office/powerpoint/2010/main" val="707235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0C0E1-DF5E-8CBB-E0F1-4B35769E1046}"/>
              </a:ext>
            </a:extLst>
          </p:cNvPr>
          <p:cNvSpPr>
            <a:spLocks noGrp="1"/>
          </p:cNvSpPr>
          <p:nvPr>
            <p:ph type="title"/>
          </p:nvPr>
        </p:nvSpPr>
        <p:spPr/>
        <p:txBody>
          <a:bodyPr/>
          <a:lstStyle/>
          <a:p>
            <a:r>
              <a:rPr lang="es-ES" dirty="0"/>
              <a:t>Tipos primitivos</a:t>
            </a:r>
          </a:p>
        </p:txBody>
      </p:sp>
      <p:sp>
        <p:nvSpPr>
          <p:cNvPr id="3" name="Marcador de contenido 2">
            <a:extLst>
              <a:ext uri="{FF2B5EF4-FFF2-40B4-BE49-F238E27FC236}">
                <a16:creationId xmlns:a16="http://schemas.microsoft.com/office/drawing/2014/main" id="{36F11C64-E292-7F47-5F4B-FEF6EA63CC97}"/>
              </a:ext>
            </a:extLst>
          </p:cNvPr>
          <p:cNvSpPr>
            <a:spLocks noGrp="1"/>
          </p:cNvSpPr>
          <p:nvPr>
            <p:ph idx="1"/>
          </p:nvPr>
        </p:nvSpPr>
        <p:spPr/>
        <p:txBody>
          <a:bodyPr/>
          <a:lstStyle/>
          <a:p>
            <a:pPr lvl="1"/>
            <a:endParaRPr lang="es-ES" dirty="0"/>
          </a:p>
          <a:p>
            <a:pPr lvl="1"/>
            <a:r>
              <a:rPr lang="es-ES" dirty="0"/>
              <a:t>Son los tipos de datos básicos o fundamentales. </a:t>
            </a:r>
          </a:p>
          <a:p>
            <a:pPr lvl="1"/>
            <a:r>
              <a:rPr lang="es-ES" dirty="0"/>
              <a:t>No son objetos</a:t>
            </a:r>
          </a:p>
          <a:p>
            <a:pPr lvl="1"/>
            <a:r>
              <a:rPr lang="es-ES" dirty="0"/>
              <a:t>Suelen ser más rápidos y requieren menos memoria</a:t>
            </a:r>
          </a:p>
          <a:p>
            <a:pPr lvl="1"/>
            <a:r>
              <a:rPr lang="es-ES" dirty="0"/>
              <a:t>Una variable de tipo primitivo almacena su valor directamente en memoria </a:t>
            </a:r>
            <a:r>
              <a:rPr lang="es-ES" b="1" dirty="0" err="1"/>
              <a:t>stack</a:t>
            </a:r>
            <a:endParaRPr lang="es-ES" b="1" dirty="0"/>
          </a:p>
          <a:p>
            <a:pPr lvl="1"/>
            <a:endParaRPr lang="es-ES" b="1" dirty="0"/>
          </a:p>
          <a:p>
            <a:pPr lvl="1"/>
            <a:endParaRPr lang="es-ES" b="1" dirty="0"/>
          </a:p>
          <a:p>
            <a:endParaRPr lang="es-ES" dirty="0"/>
          </a:p>
        </p:txBody>
      </p:sp>
    </p:spTree>
    <p:extLst>
      <p:ext uri="{BB962C8B-B14F-4D97-AF65-F5344CB8AC3E}">
        <p14:creationId xmlns:p14="http://schemas.microsoft.com/office/powerpoint/2010/main" val="617631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0C0E1-DF5E-8CBB-E0F1-4B35769E1046}"/>
              </a:ext>
            </a:extLst>
          </p:cNvPr>
          <p:cNvSpPr>
            <a:spLocks noGrp="1"/>
          </p:cNvSpPr>
          <p:nvPr>
            <p:ph type="title"/>
          </p:nvPr>
        </p:nvSpPr>
        <p:spPr/>
        <p:txBody>
          <a:bodyPr/>
          <a:lstStyle/>
          <a:p>
            <a:r>
              <a:rPr lang="es-ES" dirty="0"/>
              <a:t>Tipos primitivos</a:t>
            </a:r>
          </a:p>
        </p:txBody>
      </p:sp>
      <p:sp>
        <p:nvSpPr>
          <p:cNvPr id="3" name="Marcador de contenido 2">
            <a:extLst>
              <a:ext uri="{FF2B5EF4-FFF2-40B4-BE49-F238E27FC236}">
                <a16:creationId xmlns:a16="http://schemas.microsoft.com/office/drawing/2014/main" id="{36F11C64-E292-7F47-5F4B-FEF6EA63CC97}"/>
              </a:ext>
            </a:extLst>
          </p:cNvPr>
          <p:cNvSpPr>
            <a:spLocks noGrp="1"/>
          </p:cNvSpPr>
          <p:nvPr>
            <p:ph idx="1"/>
          </p:nvPr>
        </p:nvSpPr>
        <p:spPr/>
        <p:txBody>
          <a:bodyPr/>
          <a:lstStyle/>
          <a:p>
            <a:pPr lvl="1"/>
            <a:endParaRPr lang="es-ES" dirty="0"/>
          </a:p>
          <a:p>
            <a:pPr lvl="1"/>
            <a:r>
              <a:rPr lang="es-ES" dirty="0"/>
              <a:t>Una variable en memoria es una referencia a memoria </a:t>
            </a:r>
            <a:r>
              <a:rPr lang="es-ES" b="1" dirty="0" err="1"/>
              <a:t>stack</a:t>
            </a:r>
            <a:endParaRPr lang="es-ES" b="1" dirty="0"/>
          </a:p>
          <a:p>
            <a:pPr lvl="1"/>
            <a:endParaRPr lang="es-ES" dirty="0"/>
          </a:p>
          <a:p>
            <a:pPr lvl="1"/>
            <a:r>
              <a:rPr lang="es-ES" dirty="0" err="1"/>
              <a:t>int</a:t>
            </a:r>
            <a:r>
              <a:rPr lang="es-ES" dirty="0"/>
              <a:t> contador = 10;</a:t>
            </a:r>
            <a:endParaRPr lang="es-ES" b="1" dirty="0"/>
          </a:p>
          <a:p>
            <a:endParaRPr lang="es-ES" dirty="0"/>
          </a:p>
        </p:txBody>
      </p:sp>
      <p:sp>
        <p:nvSpPr>
          <p:cNvPr id="4" name="Rectángulo: esquinas redondeadas 3">
            <a:extLst>
              <a:ext uri="{FF2B5EF4-FFF2-40B4-BE49-F238E27FC236}">
                <a16:creationId xmlns:a16="http://schemas.microsoft.com/office/drawing/2014/main" id="{BFF53F14-46AE-CF0B-3FE8-4BC5433AB312}"/>
              </a:ext>
            </a:extLst>
          </p:cNvPr>
          <p:cNvSpPr/>
          <p:nvPr/>
        </p:nvSpPr>
        <p:spPr>
          <a:xfrm>
            <a:off x="6586269" y="3117076"/>
            <a:ext cx="1440611" cy="208171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5" name="Rectángulo 4">
            <a:extLst>
              <a:ext uri="{FF2B5EF4-FFF2-40B4-BE49-F238E27FC236}">
                <a16:creationId xmlns:a16="http://schemas.microsoft.com/office/drawing/2014/main" id="{DDDD1B68-54D0-12AC-E498-F7EDC2B14AED}"/>
              </a:ext>
            </a:extLst>
          </p:cNvPr>
          <p:cNvSpPr/>
          <p:nvPr/>
        </p:nvSpPr>
        <p:spPr>
          <a:xfrm>
            <a:off x="6722996" y="3916393"/>
            <a:ext cx="1000664" cy="2631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10</a:t>
            </a:r>
          </a:p>
        </p:txBody>
      </p:sp>
      <p:sp>
        <p:nvSpPr>
          <p:cNvPr id="6" name="CuadroTexto 5">
            <a:extLst>
              <a:ext uri="{FF2B5EF4-FFF2-40B4-BE49-F238E27FC236}">
                <a16:creationId xmlns:a16="http://schemas.microsoft.com/office/drawing/2014/main" id="{B574B980-494B-0EA5-08A2-609F4B6A6672}"/>
              </a:ext>
            </a:extLst>
          </p:cNvPr>
          <p:cNvSpPr txBox="1"/>
          <p:nvPr/>
        </p:nvSpPr>
        <p:spPr>
          <a:xfrm>
            <a:off x="5476194" y="3831734"/>
            <a:ext cx="1440611" cy="369332"/>
          </a:xfrm>
          <a:prstGeom prst="rect">
            <a:avLst/>
          </a:prstGeom>
          <a:noFill/>
        </p:spPr>
        <p:txBody>
          <a:bodyPr wrap="square" rtlCol="0">
            <a:spAutoFit/>
          </a:bodyPr>
          <a:lstStyle/>
          <a:p>
            <a:r>
              <a:rPr lang="es-ES" dirty="0"/>
              <a:t>contador</a:t>
            </a:r>
          </a:p>
        </p:txBody>
      </p:sp>
      <p:sp>
        <p:nvSpPr>
          <p:cNvPr id="7" name="CuadroTexto 6">
            <a:extLst>
              <a:ext uri="{FF2B5EF4-FFF2-40B4-BE49-F238E27FC236}">
                <a16:creationId xmlns:a16="http://schemas.microsoft.com/office/drawing/2014/main" id="{D02BF108-E409-EB84-166C-882A57D861AD}"/>
              </a:ext>
            </a:extLst>
          </p:cNvPr>
          <p:cNvSpPr txBox="1"/>
          <p:nvPr/>
        </p:nvSpPr>
        <p:spPr>
          <a:xfrm>
            <a:off x="6881004" y="5381606"/>
            <a:ext cx="1440611" cy="369332"/>
          </a:xfrm>
          <a:prstGeom prst="rect">
            <a:avLst/>
          </a:prstGeom>
          <a:noFill/>
        </p:spPr>
        <p:txBody>
          <a:bodyPr wrap="square" rtlCol="0">
            <a:spAutoFit/>
          </a:bodyPr>
          <a:lstStyle/>
          <a:p>
            <a:r>
              <a:rPr lang="es-ES" b="1" dirty="0" err="1"/>
              <a:t>stack</a:t>
            </a:r>
            <a:endParaRPr lang="es-ES" b="1" dirty="0"/>
          </a:p>
        </p:txBody>
      </p:sp>
    </p:spTree>
    <p:extLst>
      <p:ext uri="{BB962C8B-B14F-4D97-AF65-F5344CB8AC3E}">
        <p14:creationId xmlns:p14="http://schemas.microsoft.com/office/powerpoint/2010/main" val="496852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0C0E1-DF5E-8CBB-E0F1-4B35769E1046}"/>
              </a:ext>
            </a:extLst>
          </p:cNvPr>
          <p:cNvSpPr>
            <a:spLocks noGrp="1"/>
          </p:cNvSpPr>
          <p:nvPr>
            <p:ph type="title"/>
          </p:nvPr>
        </p:nvSpPr>
        <p:spPr/>
        <p:txBody>
          <a:bodyPr/>
          <a:lstStyle/>
          <a:p>
            <a:r>
              <a:rPr lang="es-ES" dirty="0"/>
              <a:t>Tipos primitivos</a:t>
            </a:r>
          </a:p>
        </p:txBody>
      </p:sp>
      <p:sp>
        <p:nvSpPr>
          <p:cNvPr id="3" name="Marcador de contenido 2">
            <a:extLst>
              <a:ext uri="{FF2B5EF4-FFF2-40B4-BE49-F238E27FC236}">
                <a16:creationId xmlns:a16="http://schemas.microsoft.com/office/drawing/2014/main" id="{36F11C64-E292-7F47-5F4B-FEF6EA63CC97}"/>
              </a:ext>
            </a:extLst>
          </p:cNvPr>
          <p:cNvSpPr>
            <a:spLocks noGrp="1"/>
          </p:cNvSpPr>
          <p:nvPr>
            <p:ph idx="1"/>
          </p:nvPr>
        </p:nvSpPr>
        <p:spPr/>
        <p:txBody>
          <a:bodyPr/>
          <a:lstStyle/>
          <a:p>
            <a:pPr lvl="1"/>
            <a:endParaRPr lang="es-ES" dirty="0"/>
          </a:p>
          <a:p>
            <a:pPr lvl="1"/>
            <a:r>
              <a:rPr lang="es-ES" dirty="0" err="1"/>
              <a:t>int</a:t>
            </a:r>
            <a:r>
              <a:rPr lang="es-ES" dirty="0"/>
              <a:t> contador = 10;</a:t>
            </a:r>
          </a:p>
          <a:p>
            <a:pPr lvl="1"/>
            <a:r>
              <a:rPr lang="es-ES" dirty="0" err="1"/>
              <a:t>int</a:t>
            </a:r>
            <a:r>
              <a:rPr lang="es-ES" dirty="0"/>
              <a:t> numero = 25;</a:t>
            </a:r>
          </a:p>
          <a:p>
            <a:pPr lvl="1"/>
            <a:endParaRPr lang="es-ES" dirty="0"/>
          </a:p>
          <a:p>
            <a:pPr lvl="1"/>
            <a:endParaRPr lang="es-ES" dirty="0"/>
          </a:p>
          <a:p>
            <a:pPr lvl="1"/>
            <a:endParaRPr lang="es-ES" dirty="0"/>
          </a:p>
          <a:p>
            <a:pPr lvl="1"/>
            <a:endParaRPr lang="es-ES" dirty="0"/>
          </a:p>
          <a:p>
            <a:pPr lvl="1"/>
            <a:r>
              <a:rPr lang="es-ES" dirty="0"/>
              <a:t>contador = numero</a:t>
            </a:r>
          </a:p>
          <a:p>
            <a:pPr lvl="1"/>
            <a:endParaRPr lang="es-ES" dirty="0"/>
          </a:p>
          <a:p>
            <a:endParaRPr lang="es-ES" dirty="0"/>
          </a:p>
        </p:txBody>
      </p:sp>
      <p:sp>
        <p:nvSpPr>
          <p:cNvPr id="6" name="CuadroTexto 5">
            <a:extLst>
              <a:ext uri="{FF2B5EF4-FFF2-40B4-BE49-F238E27FC236}">
                <a16:creationId xmlns:a16="http://schemas.microsoft.com/office/drawing/2014/main" id="{B574B980-494B-0EA5-08A2-609F4B6A6672}"/>
              </a:ext>
            </a:extLst>
          </p:cNvPr>
          <p:cNvSpPr txBox="1"/>
          <p:nvPr/>
        </p:nvSpPr>
        <p:spPr>
          <a:xfrm>
            <a:off x="5974524" y="2445716"/>
            <a:ext cx="1440611" cy="369332"/>
          </a:xfrm>
          <a:prstGeom prst="rect">
            <a:avLst/>
          </a:prstGeom>
          <a:noFill/>
        </p:spPr>
        <p:txBody>
          <a:bodyPr wrap="square" rtlCol="0">
            <a:spAutoFit/>
          </a:bodyPr>
          <a:lstStyle/>
          <a:p>
            <a:r>
              <a:rPr lang="es-ES" dirty="0"/>
              <a:t>contador</a:t>
            </a:r>
          </a:p>
        </p:txBody>
      </p:sp>
      <p:grpSp>
        <p:nvGrpSpPr>
          <p:cNvPr id="10" name="Grupo 9">
            <a:extLst>
              <a:ext uri="{FF2B5EF4-FFF2-40B4-BE49-F238E27FC236}">
                <a16:creationId xmlns:a16="http://schemas.microsoft.com/office/drawing/2014/main" id="{202D5A80-6A5F-DB9C-CA46-063F5C1C830B}"/>
              </a:ext>
            </a:extLst>
          </p:cNvPr>
          <p:cNvGrpSpPr/>
          <p:nvPr/>
        </p:nvGrpSpPr>
        <p:grpSpPr>
          <a:xfrm>
            <a:off x="7227367" y="1905000"/>
            <a:ext cx="1521770" cy="1908168"/>
            <a:chOff x="5294535" y="1845734"/>
            <a:chExt cx="1521770" cy="1908168"/>
          </a:xfrm>
        </p:grpSpPr>
        <p:sp>
          <p:nvSpPr>
            <p:cNvPr id="4" name="Rectángulo: esquinas redondeadas 3">
              <a:extLst>
                <a:ext uri="{FF2B5EF4-FFF2-40B4-BE49-F238E27FC236}">
                  <a16:creationId xmlns:a16="http://schemas.microsoft.com/office/drawing/2014/main" id="{BFF53F14-46AE-CF0B-3FE8-4BC5433AB312}"/>
                </a:ext>
              </a:extLst>
            </p:cNvPr>
            <p:cNvSpPr/>
            <p:nvPr/>
          </p:nvSpPr>
          <p:spPr>
            <a:xfrm>
              <a:off x="5294535" y="1845734"/>
              <a:ext cx="1080532" cy="15832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5" name="Rectángulo 4">
              <a:extLst>
                <a:ext uri="{FF2B5EF4-FFF2-40B4-BE49-F238E27FC236}">
                  <a16:creationId xmlns:a16="http://schemas.microsoft.com/office/drawing/2014/main" id="{DDDD1B68-54D0-12AC-E498-F7EDC2B14AED}"/>
                </a:ext>
              </a:extLst>
            </p:cNvPr>
            <p:cNvSpPr/>
            <p:nvPr/>
          </p:nvSpPr>
          <p:spPr>
            <a:xfrm>
              <a:off x="5342769" y="2468215"/>
              <a:ext cx="1000664" cy="2631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10</a:t>
              </a:r>
            </a:p>
          </p:txBody>
        </p:sp>
        <p:sp>
          <p:nvSpPr>
            <p:cNvPr id="7" name="CuadroTexto 6">
              <a:extLst>
                <a:ext uri="{FF2B5EF4-FFF2-40B4-BE49-F238E27FC236}">
                  <a16:creationId xmlns:a16="http://schemas.microsoft.com/office/drawing/2014/main" id="{D02BF108-E409-EB84-166C-882A57D861AD}"/>
                </a:ext>
              </a:extLst>
            </p:cNvPr>
            <p:cNvSpPr txBox="1"/>
            <p:nvPr/>
          </p:nvSpPr>
          <p:spPr>
            <a:xfrm>
              <a:off x="5375694" y="3384570"/>
              <a:ext cx="1440611" cy="369332"/>
            </a:xfrm>
            <a:prstGeom prst="rect">
              <a:avLst/>
            </a:prstGeom>
            <a:noFill/>
          </p:spPr>
          <p:txBody>
            <a:bodyPr wrap="square" rtlCol="0">
              <a:spAutoFit/>
            </a:bodyPr>
            <a:lstStyle/>
            <a:p>
              <a:r>
                <a:rPr lang="es-ES" b="1" dirty="0" err="1"/>
                <a:t>stack</a:t>
              </a:r>
              <a:endParaRPr lang="es-ES" b="1" dirty="0"/>
            </a:p>
          </p:txBody>
        </p:sp>
        <p:sp>
          <p:nvSpPr>
            <p:cNvPr id="8" name="Rectángulo 7">
              <a:extLst>
                <a:ext uri="{FF2B5EF4-FFF2-40B4-BE49-F238E27FC236}">
                  <a16:creationId xmlns:a16="http://schemas.microsoft.com/office/drawing/2014/main" id="{07B67869-112B-C054-D2F5-29ABD988AC17}"/>
                </a:ext>
              </a:extLst>
            </p:cNvPr>
            <p:cNvSpPr/>
            <p:nvPr/>
          </p:nvSpPr>
          <p:spPr>
            <a:xfrm>
              <a:off x="5339899" y="2853525"/>
              <a:ext cx="1000664" cy="2631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25</a:t>
              </a:r>
            </a:p>
          </p:txBody>
        </p:sp>
      </p:grpSp>
      <p:sp>
        <p:nvSpPr>
          <p:cNvPr id="9" name="CuadroTexto 8">
            <a:extLst>
              <a:ext uri="{FF2B5EF4-FFF2-40B4-BE49-F238E27FC236}">
                <a16:creationId xmlns:a16="http://schemas.microsoft.com/office/drawing/2014/main" id="{10A650BB-0CEA-D421-84E0-D66E035149ED}"/>
              </a:ext>
            </a:extLst>
          </p:cNvPr>
          <p:cNvSpPr txBox="1"/>
          <p:nvPr/>
        </p:nvSpPr>
        <p:spPr>
          <a:xfrm>
            <a:off x="6065823" y="2810392"/>
            <a:ext cx="1440611" cy="369332"/>
          </a:xfrm>
          <a:prstGeom prst="rect">
            <a:avLst/>
          </a:prstGeom>
          <a:noFill/>
        </p:spPr>
        <p:txBody>
          <a:bodyPr wrap="square" rtlCol="0">
            <a:spAutoFit/>
          </a:bodyPr>
          <a:lstStyle/>
          <a:p>
            <a:r>
              <a:rPr lang="es-ES" dirty="0"/>
              <a:t>numero</a:t>
            </a:r>
          </a:p>
        </p:txBody>
      </p:sp>
      <p:grpSp>
        <p:nvGrpSpPr>
          <p:cNvPr id="11" name="Grupo 10">
            <a:extLst>
              <a:ext uri="{FF2B5EF4-FFF2-40B4-BE49-F238E27FC236}">
                <a16:creationId xmlns:a16="http://schemas.microsoft.com/office/drawing/2014/main" id="{8E6ADA7F-FBD8-5EA3-712D-E2616A664CD9}"/>
              </a:ext>
            </a:extLst>
          </p:cNvPr>
          <p:cNvGrpSpPr/>
          <p:nvPr/>
        </p:nvGrpSpPr>
        <p:grpSpPr>
          <a:xfrm>
            <a:off x="7272321" y="4391312"/>
            <a:ext cx="1521770" cy="1908168"/>
            <a:chOff x="5294535" y="1845734"/>
            <a:chExt cx="1521770" cy="1908168"/>
          </a:xfrm>
        </p:grpSpPr>
        <p:sp>
          <p:nvSpPr>
            <p:cNvPr id="12" name="Rectángulo: esquinas redondeadas 11">
              <a:extLst>
                <a:ext uri="{FF2B5EF4-FFF2-40B4-BE49-F238E27FC236}">
                  <a16:creationId xmlns:a16="http://schemas.microsoft.com/office/drawing/2014/main" id="{E49064D2-EFD7-03B4-1F75-7AFB809FA158}"/>
                </a:ext>
              </a:extLst>
            </p:cNvPr>
            <p:cNvSpPr/>
            <p:nvPr/>
          </p:nvSpPr>
          <p:spPr>
            <a:xfrm>
              <a:off x="5294535" y="1845734"/>
              <a:ext cx="1080532" cy="15832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a:p>
          </p:txBody>
        </p:sp>
        <p:sp>
          <p:nvSpPr>
            <p:cNvPr id="13" name="Rectángulo 12">
              <a:extLst>
                <a:ext uri="{FF2B5EF4-FFF2-40B4-BE49-F238E27FC236}">
                  <a16:creationId xmlns:a16="http://schemas.microsoft.com/office/drawing/2014/main" id="{C7E3168E-2EB7-C050-3D46-EB18BAB4FA32}"/>
                </a:ext>
              </a:extLst>
            </p:cNvPr>
            <p:cNvSpPr/>
            <p:nvPr/>
          </p:nvSpPr>
          <p:spPr>
            <a:xfrm>
              <a:off x="5342769" y="2468215"/>
              <a:ext cx="1000664" cy="2631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25</a:t>
              </a:r>
            </a:p>
          </p:txBody>
        </p:sp>
        <p:sp>
          <p:nvSpPr>
            <p:cNvPr id="14" name="CuadroTexto 13">
              <a:extLst>
                <a:ext uri="{FF2B5EF4-FFF2-40B4-BE49-F238E27FC236}">
                  <a16:creationId xmlns:a16="http://schemas.microsoft.com/office/drawing/2014/main" id="{EB47A740-F731-DC75-AE45-74280E03BA2A}"/>
                </a:ext>
              </a:extLst>
            </p:cNvPr>
            <p:cNvSpPr txBox="1"/>
            <p:nvPr/>
          </p:nvSpPr>
          <p:spPr>
            <a:xfrm>
              <a:off x="5375694" y="3384570"/>
              <a:ext cx="1440611" cy="369332"/>
            </a:xfrm>
            <a:prstGeom prst="rect">
              <a:avLst/>
            </a:prstGeom>
            <a:noFill/>
          </p:spPr>
          <p:txBody>
            <a:bodyPr wrap="square" rtlCol="0">
              <a:spAutoFit/>
            </a:bodyPr>
            <a:lstStyle/>
            <a:p>
              <a:r>
                <a:rPr lang="es-ES" b="1" dirty="0" err="1"/>
                <a:t>stack</a:t>
              </a:r>
              <a:endParaRPr lang="es-ES" b="1" dirty="0"/>
            </a:p>
          </p:txBody>
        </p:sp>
        <p:sp>
          <p:nvSpPr>
            <p:cNvPr id="15" name="Rectángulo 14">
              <a:extLst>
                <a:ext uri="{FF2B5EF4-FFF2-40B4-BE49-F238E27FC236}">
                  <a16:creationId xmlns:a16="http://schemas.microsoft.com/office/drawing/2014/main" id="{A03DC0F4-2C84-60B6-1DDF-6701B355BE01}"/>
                </a:ext>
              </a:extLst>
            </p:cNvPr>
            <p:cNvSpPr/>
            <p:nvPr/>
          </p:nvSpPr>
          <p:spPr>
            <a:xfrm>
              <a:off x="5339899" y="2853525"/>
              <a:ext cx="1000664" cy="2631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25</a:t>
              </a:r>
            </a:p>
          </p:txBody>
        </p:sp>
      </p:grpSp>
      <p:sp>
        <p:nvSpPr>
          <p:cNvPr id="16" name="CuadroTexto 15">
            <a:extLst>
              <a:ext uri="{FF2B5EF4-FFF2-40B4-BE49-F238E27FC236}">
                <a16:creationId xmlns:a16="http://schemas.microsoft.com/office/drawing/2014/main" id="{927543C7-C3C0-BE61-FEDB-E0139D4E9C3A}"/>
              </a:ext>
            </a:extLst>
          </p:cNvPr>
          <p:cNvSpPr txBox="1"/>
          <p:nvPr/>
        </p:nvSpPr>
        <p:spPr>
          <a:xfrm>
            <a:off x="6068693" y="4907567"/>
            <a:ext cx="1440611" cy="369332"/>
          </a:xfrm>
          <a:prstGeom prst="rect">
            <a:avLst/>
          </a:prstGeom>
          <a:noFill/>
        </p:spPr>
        <p:txBody>
          <a:bodyPr wrap="square" rtlCol="0">
            <a:spAutoFit/>
          </a:bodyPr>
          <a:lstStyle/>
          <a:p>
            <a:r>
              <a:rPr lang="es-ES" dirty="0"/>
              <a:t>contador</a:t>
            </a:r>
          </a:p>
        </p:txBody>
      </p:sp>
      <p:sp>
        <p:nvSpPr>
          <p:cNvPr id="17" name="CuadroTexto 16">
            <a:extLst>
              <a:ext uri="{FF2B5EF4-FFF2-40B4-BE49-F238E27FC236}">
                <a16:creationId xmlns:a16="http://schemas.microsoft.com/office/drawing/2014/main" id="{31A226C1-4231-9BD4-D2A7-43214415E3CE}"/>
              </a:ext>
            </a:extLst>
          </p:cNvPr>
          <p:cNvSpPr txBox="1"/>
          <p:nvPr/>
        </p:nvSpPr>
        <p:spPr>
          <a:xfrm>
            <a:off x="6065823" y="5292877"/>
            <a:ext cx="1440611" cy="369332"/>
          </a:xfrm>
          <a:prstGeom prst="rect">
            <a:avLst/>
          </a:prstGeom>
          <a:noFill/>
        </p:spPr>
        <p:txBody>
          <a:bodyPr wrap="square" rtlCol="0">
            <a:spAutoFit/>
          </a:bodyPr>
          <a:lstStyle/>
          <a:p>
            <a:r>
              <a:rPr lang="es-ES" dirty="0"/>
              <a:t>numero</a:t>
            </a:r>
          </a:p>
        </p:txBody>
      </p:sp>
    </p:spTree>
    <p:extLst>
      <p:ext uri="{BB962C8B-B14F-4D97-AF65-F5344CB8AC3E}">
        <p14:creationId xmlns:p14="http://schemas.microsoft.com/office/powerpoint/2010/main" val="3268326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0C0E1-DF5E-8CBB-E0F1-4B35769E1046}"/>
              </a:ext>
            </a:extLst>
          </p:cNvPr>
          <p:cNvSpPr>
            <a:spLocks noGrp="1"/>
          </p:cNvSpPr>
          <p:nvPr>
            <p:ph type="title"/>
          </p:nvPr>
        </p:nvSpPr>
        <p:spPr/>
        <p:txBody>
          <a:bodyPr/>
          <a:lstStyle/>
          <a:p>
            <a:r>
              <a:rPr lang="es-ES" dirty="0"/>
              <a:t>Tipos primitivos</a:t>
            </a:r>
          </a:p>
        </p:txBody>
      </p:sp>
      <p:sp>
        <p:nvSpPr>
          <p:cNvPr id="3" name="Marcador de contenido 2">
            <a:extLst>
              <a:ext uri="{FF2B5EF4-FFF2-40B4-BE49-F238E27FC236}">
                <a16:creationId xmlns:a16="http://schemas.microsoft.com/office/drawing/2014/main" id="{36F11C64-E292-7F47-5F4B-FEF6EA63CC97}"/>
              </a:ext>
            </a:extLst>
          </p:cNvPr>
          <p:cNvSpPr>
            <a:spLocks noGrp="1"/>
          </p:cNvSpPr>
          <p:nvPr>
            <p:ph idx="1"/>
          </p:nvPr>
        </p:nvSpPr>
        <p:spPr/>
        <p:txBody>
          <a:bodyPr/>
          <a:lstStyle/>
          <a:p>
            <a:pPr lvl="1"/>
            <a:endParaRPr lang="es-ES" dirty="0"/>
          </a:p>
          <a:p>
            <a:pPr lvl="1"/>
            <a:r>
              <a:rPr lang="es-ES" dirty="0"/>
              <a:t>Son ocho en total, seis de ellos están destinados a facilitar el trabajo con números. </a:t>
            </a:r>
          </a:p>
          <a:p>
            <a:pPr lvl="1"/>
            <a:r>
              <a:rPr lang="es-ES" dirty="0"/>
              <a:t>Podemos agruparlos en </a:t>
            </a:r>
            <a:r>
              <a:rPr lang="es-ES" b="1" dirty="0"/>
              <a:t>dos categorías</a:t>
            </a:r>
            <a:r>
              <a:rPr lang="es-ES" dirty="0"/>
              <a:t>: </a:t>
            </a:r>
          </a:p>
          <a:p>
            <a:pPr lvl="1"/>
            <a:endParaRPr lang="es-ES" dirty="0"/>
          </a:p>
          <a:p>
            <a:pPr lvl="1"/>
            <a:r>
              <a:rPr lang="es-ES" b="1" dirty="0"/>
              <a:t>tipos numéricos enteros</a:t>
            </a:r>
            <a:r>
              <a:rPr lang="es-ES" dirty="0"/>
              <a:t>:  permiten operar exclusivamente con números enteros</a:t>
            </a:r>
          </a:p>
          <a:p>
            <a:pPr lvl="1"/>
            <a:endParaRPr lang="es-ES" dirty="0"/>
          </a:p>
          <a:p>
            <a:pPr lvl="1"/>
            <a:r>
              <a:rPr lang="es-ES" b="1" dirty="0"/>
              <a:t>tipos numéricos en punto flotante</a:t>
            </a:r>
            <a:r>
              <a:rPr lang="es-ES" dirty="0"/>
              <a:t>: permiten operar con números racionales o con parte decimal.</a:t>
            </a:r>
            <a:endParaRPr lang="es-ES" b="1" dirty="0"/>
          </a:p>
          <a:p>
            <a:endParaRPr lang="es-ES" dirty="0"/>
          </a:p>
        </p:txBody>
      </p:sp>
    </p:spTree>
    <p:extLst>
      <p:ext uri="{BB962C8B-B14F-4D97-AF65-F5344CB8AC3E}">
        <p14:creationId xmlns:p14="http://schemas.microsoft.com/office/powerpoint/2010/main" val="782536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0C0E1-DF5E-8CBB-E0F1-4B35769E1046}"/>
              </a:ext>
            </a:extLst>
          </p:cNvPr>
          <p:cNvSpPr>
            <a:spLocks noGrp="1"/>
          </p:cNvSpPr>
          <p:nvPr>
            <p:ph type="title"/>
          </p:nvPr>
        </p:nvSpPr>
        <p:spPr/>
        <p:txBody>
          <a:bodyPr/>
          <a:lstStyle/>
          <a:p>
            <a:r>
              <a:rPr lang="es-ES" dirty="0"/>
              <a:t>Tipos numéricos enteros</a:t>
            </a:r>
          </a:p>
        </p:txBody>
      </p:sp>
      <p:sp>
        <p:nvSpPr>
          <p:cNvPr id="3" name="Marcador de contenido 2">
            <a:extLst>
              <a:ext uri="{FF2B5EF4-FFF2-40B4-BE49-F238E27FC236}">
                <a16:creationId xmlns:a16="http://schemas.microsoft.com/office/drawing/2014/main" id="{36F11C64-E292-7F47-5F4B-FEF6EA63CC97}"/>
              </a:ext>
            </a:extLst>
          </p:cNvPr>
          <p:cNvSpPr>
            <a:spLocks noGrp="1"/>
          </p:cNvSpPr>
          <p:nvPr>
            <p:ph idx="1"/>
          </p:nvPr>
        </p:nvSpPr>
        <p:spPr/>
        <p:txBody>
          <a:bodyPr>
            <a:normAutofit lnSpcReduction="10000"/>
          </a:bodyPr>
          <a:lstStyle/>
          <a:p>
            <a:pPr lvl="1"/>
            <a:endParaRPr lang="es-ES" dirty="0"/>
          </a:p>
          <a:p>
            <a:pPr lvl="1"/>
            <a:r>
              <a:rPr lang="es-ES" b="1" dirty="0"/>
              <a:t>byte</a:t>
            </a:r>
            <a:r>
              <a:rPr lang="es-ES" dirty="0"/>
              <a:t>: utiliza un solo byte (8 bits) de almacenamiento. Esto permite almacenar valores en el rango [-128, 127].       (-2</a:t>
            </a:r>
            <a:r>
              <a:rPr lang="es-ES" baseline="30000" dirty="0"/>
              <a:t>7</a:t>
            </a:r>
            <a:r>
              <a:rPr lang="es-ES" dirty="0"/>
              <a:t> a 2</a:t>
            </a:r>
            <a:r>
              <a:rPr lang="es-ES" baseline="30000" dirty="0"/>
              <a:t>7</a:t>
            </a:r>
            <a:r>
              <a:rPr lang="es-ES" dirty="0"/>
              <a:t>-1)</a:t>
            </a:r>
          </a:p>
          <a:p>
            <a:pPr lvl="1"/>
            <a:endParaRPr lang="es-ES" dirty="0"/>
          </a:p>
          <a:p>
            <a:pPr lvl="1"/>
            <a:r>
              <a:rPr lang="es-ES" b="1" dirty="0"/>
              <a:t>short</a:t>
            </a:r>
            <a:r>
              <a:rPr lang="es-ES" dirty="0"/>
              <a:t>: usa dos bytes (16 bits) almacenamiento. Permite representar cualquier valor en el rango [-32.768, 32.767]. (-2</a:t>
            </a:r>
            <a:r>
              <a:rPr lang="es-ES" baseline="30000" dirty="0"/>
              <a:t>15</a:t>
            </a:r>
            <a:r>
              <a:rPr lang="es-ES" dirty="0"/>
              <a:t> a 2</a:t>
            </a:r>
            <a:r>
              <a:rPr lang="es-ES" baseline="30000" dirty="0"/>
              <a:t>15</a:t>
            </a:r>
            <a:r>
              <a:rPr lang="es-ES" dirty="0"/>
              <a:t>-1)</a:t>
            </a:r>
          </a:p>
          <a:p>
            <a:pPr lvl="1"/>
            <a:endParaRPr lang="es-ES" dirty="0"/>
          </a:p>
          <a:p>
            <a:pPr lvl="1"/>
            <a:r>
              <a:rPr lang="es-ES" b="1" dirty="0" err="1"/>
              <a:t>int</a:t>
            </a:r>
            <a:r>
              <a:rPr lang="es-ES" dirty="0"/>
              <a:t>: utiliza 4 bytes de almacenamiento (32 bits). Es el tipo de dato entero más usado. El rango de valores que puede representar va de -2</a:t>
            </a:r>
            <a:r>
              <a:rPr lang="es-ES" baseline="30000" dirty="0"/>
              <a:t>31</a:t>
            </a:r>
            <a:r>
              <a:rPr lang="es-ES" dirty="0"/>
              <a:t> a 2</a:t>
            </a:r>
            <a:r>
              <a:rPr lang="es-ES" baseline="30000" dirty="0"/>
              <a:t>31</a:t>
            </a:r>
            <a:r>
              <a:rPr lang="es-ES" dirty="0"/>
              <a:t>-1.</a:t>
            </a:r>
          </a:p>
          <a:p>
            <a:pPr lvl="1"/>
            <a:endParaRPr lang="es-ES" dirty="0"/>
          </a:p>
          <a:p>
            <a:pPr lvl="1"/>
            <a:r>
              <a:rPr lang="es-ES" b="1" dirty="0"/>
              <a:t>long</a:t>
            </a:r>
            <a:r>
              <a:rPr lang="es-ES" dirty="0"/>
              <a:t>: es el tipo entero de mayor tamaño, 8 bytes (64 bits), con un rango de valores desde -2</a:t>
            </a:r>
            <a:r>
              <a:rPr lang="es-ES" baseline="30000" dirty="0"/>
              <a:t>63</a:t>
            </a:r>
            <a:r>
              <a:rPr lang="es-ES" dirty="0"/>
              <a:t> a 2</a:t>
            </a:r>
            <a:r>
              <a:rPr lang="es-ES" baseline="30000" dirty="0"/>
              <a:t>63</a:t>
            </a:r>
            <a:r>
              <a:rPr lang="es-ES" dirty="0"/>
              <a:t>-1.</a:t>
            </a:r>
          </a:p>
        </p:txBody>
      </p:sp>
    </p:spTree>
    <p:extLst>
      <p:ext uri="{BB962C8B-B14F-4D97-AF65-F5344CB8AC3E}">
        <p14:creationId xmlns:p14="http://schemas.microsoft.com/office/powerpoint/2010/main" val="1858639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0C0E1-DF5E-8CBB-E0F1-4B35769E1046}"/>
              </a:ext>
            </a:extLst>
          </p:cNvPr>
          <p:cNvSpPr>
            <a:spLocks noGrp="1"/>
          </p:cNvSpPr>
          <p:nvPr>
            <p:ph type="title"/>
          </p:nvPr>
        </p:nvSpPr>
        <p:spPr/>
        <p:txBody>
          <a:bodyPr/>
          <a:lstStyle/>
          <a:p>
            <a:r>
              <a:rPr lang="es-ES" dirty="0"/>
              <a:t>Tipos numéricos en punto flotante</a:t>
            </a:r>
          </a:p>
        </p:txBody>
      </p:sp>
      <p:sp>
        <p:nvSpPr>
          <p:cNvPr id="3" name="Marcador de contenido 2">
            <a:extLst>
              <a:ext uri="{FF2B5EF4-FFF2-40B4-BE49-F238E27FC236}">
                <a16:creationId xmlns:a16="http://schemas.microsoft.com/office/drawing/2014/main" id="{36F11C64-E292-7F47-5F4B-FEF6EA63CC97}"/>
              </a:ext>
            </a:extLst>
          </p:cNvPr>
          <p:cNvSpPr>
            <a:spLocks noGrp="1"/>
          </p:cNvSpPr>
          <p:nvPr>
            <p:ph idx="1"/>
          </p:nvPr>
        </p:nvSpPr>
        <p:spPr/>
        <p:txBody>
          <a:bodyPr/>
          <a:lstStyle/>
          <a:p>
            <a:pPr lvl="1"/>
            <a:endParaRPr lang="es-ES" dirty="0"/>
          </a:p>
          <a:p>
            <a:pPr lvl="1"/>
            <a:r>
              <a:rPr lang="es-ES" dirty="0"/>
              <a:t>Permiten representar números tanto muy grandes como muy pequeños además de números decimales. Java dispone de 2 tipos en esta categoría:</a:t>
            </a:r>
          </a:p>
          <a:p>
            <a:pPr lvl="1"/>
            <a:endParaRPr lang="es-ES" dirty="0"/>
          </a:p>
          <a:p>
            <a:pPr lvl="1"/>
            <a:r>
              <a:rPr lang="es-ES" b="1" dirty="0"/>
              <a:t>float</a:t>
            </a:r>
            <a:r>
              <a:rPr lang="es-ES" dirty="0"/>
              <a:t>: conocido como tipo de </a:t>
            </a:r>
            <a:r>
              <a:rPr lang="es-ES" b="1" dirty="0"/>
              <a:t>precisión simple.  </a:t>
            </a:r>
            <a:r>
              <a:rPr lang="es-ES" dirty="0"/>
              <a:t>Utiliza un total de 32 bits. Con este tipo de datos es posible representar números en el rango de 1.4x10</a:t>
            </a:r>
            <a:r>
              <a:rPr lang="es-ES" baseline="30000" dirty="0"/>
              <a:t>-45</a:t>
            </a:r>
            <a:r>
              <a:rPr lang="es-ES" dirty="0"/>
              <a:t> a 3.4028235x10</a:t>
            </a:r>
            <a:r>
              <a:rPr lang="es-ES" baseline="30000" dirty="0"/>
              <a:t>38</a:t>
            </a:r>
          </a:p>
          <a:p>
            <a:pPr lvl="1"/>
            <a:endParaRPr lang="es-ES" baseline="30000" dirty="0"/>
          </a:p>
          <a:p>
            <a:pPr lvl="1"/>
            <a:r>
              <a:rPr lang="es-ES" b="1" dirty="0"/>
              <a:t>double</a:t>
            </a:r>
            <a:r>
              <a:rPr lang="es-ES" dirty="0"/>
              <a:t>: usa 64 bits en lugar de 32. Permite representar valores en el rango de 4.9x10</a:t>
            </a:r>
            <a:r>
              <a:rPr lang="es-ES" baseline="30000" dirty="0"/>
              <a:t>-324</a:t>
            </a:r>
            <a:r>
              <a:rPr lang="es-ES" dirty="0"/>
              <a:t> a 1.7976931348623157x10</a:t>
            </a:r>
            <a:r>
              <a:rPr lang="es-ES" baseline="30000" dirty="0"/>
              <a:t>308</a:t>
            </a:r>
            <a:r>
              <a:rPr lang="es-ES" dirty="0"/>
              <a:t>	</a:t>
            </a:r>
          </a:p>
        </p:txBody>
      </p:sp>
    </p:spTree>
    <p:extLst>
      <p:ext uri="{BB962C8B-B14F-4D97-AF65-F5344CB8AC3E}">
        <p14:creationId xmlns:p14="http://schemas.microsoft.com/office/powerpoint/2010/main" val="244148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0C0E1-DF5E-8CBB-E0F1-4B35769E1046}"/>
              </a:ext>
            </a:extLst>
          </p:cNvPr>
          <p:cNvSpPr>
            <a:spLocks noGrp="1"/>
          </p:cNvSpPr>
          <p:nvPr>
            <p:ph type="title"/>
          </p:nvPr>
        </p:nvSpPr>
        <p:spPr/>
        <p:txBody>
          <a:bodyPr/>
          <a:lstStyle/>
          <a:p>
            <a:r>
              <a:rPr lang="es-ES" dirty="0"/>
              <a:t>Booleanos y caracteres</a:t>
            </a:r>
          </a:p>
        </p:txBody>
      </p:sp>
      <p:sp>
        <p:nvSpPr>
          <p:cNvPr id="3" name="Marcador de contenido 2">
            <a:extLst>
              <a:ext uri="{FF2B5EF4-FFF2-40B4-BE49-F238E27FC236}">
                <a16:creationId xmlns:a16="http://schemas.microsoft.com/office/drawing/2014/main" id="{36F11C64-E292-7F47-5F4B-FEF6EA63CC97}"/>
              </a:ext>
            </a:extLst>
          </p:cNvPr>
          <p:cNvSpPr>
            <a:spLocks noGrp="1"/>
          </p:cNvSpPr>
          <p:nvPr>
            <p:ph idx="1"/>
          </p:nvPr>
        </p:nvSpPr>
        <p:spPr/>
        <p:txBody>
          <a:bodyPr/>
          <a:lstStyle/>
          <a:p>
            <a:pPr lvl="1"/>
            <a:endParaRPr lang="es-ES" dirty="0"/>
          </a:p>
          <a:p>
            <a:pPr lvl="1"/>
            <a:r>
              <a:rPr lang="es-ES" b="1" dirty="0" err="1"/>
              <a:t>boolean</a:t>
            </a:r>
            <a:r>
              <a:rPr lang="es-ES" dirty="0"/>
              <a:t>: tiene la finalidad de facilitar el trabajo con valores "verdadero/falso" (booleanos), resultantes por regla general de evaluar expresiones. Los dos valores posibles de este  tipo son </a:t>
            </a:r>
            <a:r>
              <a:rPr lang="es-ES" b="1" dirty="0"/>
              <a:t>true</a:t>
            </a:r>
            <a:r>
              <a:rPr lang="es-ES" dirty="0"/>
              <a:t> y </a:t>
            </a:r>
            <a:r>
              <a:rPr lang="es-ES" b="1" dirty="0"/>
              <a:t>false</a:t>
            </a:r>
          </a:p>
          <a:p>
            <a:pPr marL="201168" lvl="1" indent="0">
              <a:buNone/>
            </a:pPr>
            <a:r>
              <a:rPr lang="es-ES" dirty="0"/>
              <a:t> </a:t>
            </a:r>
            <a:endParaRPr lang="es-ES" baseline="30000" dirty="0"/>
          </a:p>
          <a:p>
            <a:pPr lvl="1"/>
            <a:r>
              <a:rPr lang="es-ES" b="1" dirty="0"/>
              <a:t>char</a:t>
            </a:r>
            <a:r>
              <a:rPr lang="es-ES" dirty="0"/>
              <a:t>: se utiliza para almacenar caracteres individuales. En realidad, está considerado también un tipo numérico, si bien su representación habitual es la del carácter cuyo código almacena. Utiliza 16 bits y se usa la codificación UTF-16 de Unicode.</a:t>
            </a:r>
          </a:p>
        </p:txBody>
      </p:sp>
    </p:spTree>
    <p:extLst>
      <p:ext uri="{BB962C8B-B14F-4D97-AF65-F5344CB8AC3E}">
        <p14:creationId xmlns:p14="http://schemas.microsoft.com/office/powerpoint/2010/main" val="2588618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73EFF-DC69-132E-F390-5CB4D273C866}"/>
              </a:ext>
            </a:extLst>
          </p:cNvPr>
          <p:cNvSpPr>
            <a:spLocks noGrp="1"/>
          </p:cNvSpPr>
          <p:nvPr>
            <p:ph type="title"/>
          </p:nvPr>
        </p:nvSpPr>
        <p:spPr/>
        <p:txBody>
          <a:bodyPr/>
          <a:lstStyle/>
          <a:p>
            <a:r>
              <a:rPr lang="es-ES" dirty="0"/>
              <a:t>Tipos primitivos</a:t>
            </a:r>
          </a:p>
        </p:txBody>
      </p:sp>
      <p:graphicFrame>
        <p:nvGraphicFramePr>
          <p:cNvPr id="4" name="Marcador de contenido 3">
            <a:extLst>
              <a:ext uri="{FF2B5EF4-FFF2-40B4-BE49-F238E27FC236}">
                <a16:creationId xmlns:a16="http://schemas.microsoft.com/office/drawing/2014/main" id="{2348F1D0-03BD-1007-5E0D-7C5C268C35EE}"/>
              </a:ext>
            </a:extLst>
          </p:cNvPr>
          <p:cNvGraphicFramePr>
            <a:graphicFrameLocks noGrp="1"/>
          </p:cNvGraphicFramePr>
          <p:nvPr>
            <p:ph idx="1"/>
            <p:extLst>
              <p:ext uri="{D42A27DB-BD31-4B8C-83A1-F6EECF244321}">
                <p14:modId xmlns:p14="http://schemas.microsoft.com/office/powerpoint/2010/main" val="2339118996"/>
              </p:ext>
            </p:extLst>
          </p:nvPr>
        </p:nvGraphicFramePr>
        <p:xfrm>
          <a:off x="2589213" y="2133600"/>
          <a:ext cx="8915400" cy="3876040"/>
        </p:xfrm>
        <a:graphic>
          <a:graphicData uri="http://schemas.openxmlformats.org/drawingml/2006/table">
            <a:tbl>
              <a:tblPr firstRow="1" bandRow="1">
                <a:tableStyleId>{5C22544A-7EE6-4342-B048-85BDC9FD1C3A}</a:tableStyleId>
              </a:tblPr>
              <a:tblGrid>
                <a:gridCol w="1301300">
                  <a:extLst>
                    <a:ext uri="{9D8B030D-6E8A-4147-A177-3AD203B41FA5}">
                      <a16:colId xmlns:a16="http://schemas.microsoft.com/office/drawing/2014/main" val="583656227"/>
                    </a:ext>
                  </a:extLst>
                </a:gridCol>
                <a:gridCol w="1276710">
                  <a:extLst>
                    <a:ext uri="{9D8B030D-6E8A-4147-A177-3AD203B41FA5}">
                      <a16:colId xmlns:a16="http://schemas.microsoft.com/office/drawing/2014/main" val="3484654613"/>
                    </a:ext>
                  </a:extLst>
                </a:gridCol>
                <a:gridCol w="3365590">
                  <a:extLst>
                    <a:ext uri="{9D8B030D-6E8A-4147-A177-3AD203B41FA5}">
                      <a16:colId xmlns:a16="http://schemas.microsoft.com/office/drawing/2014/main" val="2260866124"/>
                    </a:ext>
                  </a:extLst>
                </a:gridCol>
                <a:gridCol w="1485900">
                  <a:extLst>
                    <a:ext uri="{9D8B030D-6E8A-4147-A177-3AD203B41FA5}">
                      <a16:colId xmlns:a16="http://schemas.microsoft.com/office/drawing/2014/main" val="3134282240"/>
                    </a:ext>
                  </a:extLst>
                </a:gridCol>
                <a:gridCol w="1485900">
                  <a:extLst>
                    <a:ext uri="{9D8B030D-6E8A-4147-A177-3AD203B41FA5}">
                      <a16:colId xmlns:a16="http://schemas.microsoft.com/office/drawing/2014/main" val="4044956376"/>
                    </a:ext>
                  </a:extLst>
                </a:gridCol>
              </a:tblGrid>
              <a:tr h="370840">
                <a:tc>
                  <a:txBody>
                    <a:bodyPr/>
                    <a:lstStyle/>
                    <a:p>
                      <a:endParaRPr lang="es-ES" dirty="0"/>
                    </a:p>
                  </a:txBody>
                  <a:tcPr/>
                </a:tc>
                <a:tc>
                  <a:txBody>
                    <a:bodyPr/>
                    <a:lstStyle/>
                    <a:p>
                      <a:r>
                        <a:rPr lang="es-ES" dirty="0"/>
                        <a:t>Tamaño</a:t>
                      </a:r>
                    </a:p>
                    <a:p>
                      <a:r>
                        <a:rPr lang="es-ES" dirty="0"/>
                        <a:t>en bytes</a:t>
                      </a:r>
                    </a:p>
                  </a:txBody>
                  <a:tcPr/>
                </a:tc>
                <a:tc>
                  <a:txBody>
                    <a:bodyPr/>
                    <a:lstStyle/>
                    <a:p>
                      <a:r>
                        <a:rPr lang="es-ES" dirty="0"/>
                        <a:t>Rango</a:t>
                      </a:r>
                    </a:p>
                  </a:txBody>
                  <a:tcPr/>
                </a:tc>
                <a:tc>
                  <a:txBody>
                    <a:bodyPr/>
                    <a:lstStyle/>
                    <a:p>
                      <a:r>
                        <a:rPr lang="es-ES" dirty="0"/>
                        <a:t>Valor por defecto</a:t>
                      </a:r>
                    </a:p>
                  </a:txBody>
                  <a:tcPr/>
                </a:tc>
                <a:tc>
                  <a:txBody>
                    <a:bodyPr/>
                    <a:lstStyle/>
                    <a:p>
                      <a:endParaRPr lang="es-ES" dirty="0"/>
                    </a:p>
                  </a:txBody>
                  <a:tcPr/>
                </a:tc>
                <a:extLst>
                  <a:ext uri="{0D108BD9-81ED-4DB2-BD59-A6C34878D82A}">
                    <a16:rowId xmlns:a16="http://schemas.microsoft.com/office/drawing/2014/main" val="3925178985"/>
                  </a:ext>
                </a:extLst>
              </a:tr>
              <a:tr h="370840">
                <a:tc>
                  <a:txBody>
                    <a:bodyPr/>
                    <a:lstStyle/>
                    <a:p>
                      <a:r>
                        <a:rPr lang="es-ES" dirty="0"/>
                        <a:t>byte</a:t>
                      </a:r>
                    </a:p>
                  </a:txBody>
                  <a:tcPr/>
                </a:tc>
                <a:tc>
                  <a:txBody>
                    <a:bodyPr/>
                    <a:lstStyle/>
                    <a:p>
                      <a:r>
                        <a:rPr lang="es-ES" dirty="0"/>
                        <a:t>1</a:t>
                      </a:r>
                    </a:p>
                  </a:txBody>
                  <a:tcPr/>
                </a:tc>
                <a:tc>
                  <a:txBody>
                    <a:bodyPr/>
                    <a:lstStyle/>
                    <a:p>
                      <a:r>
                        <a:rPr lang="es-ES" dirty="0"/>
                        <a:t>-128 y 127</a:t>
                      </a:r>
                    </a:p>
                  </a:txBody>
                  <a:tcPr/>
                </a:tc>
                <a:tc>
                  <a:txBody>
                    <a:bodyPr/>
                    <a:lstStyle/>
                    <a:p>
                      <a:r>
                        <a:rPr lang="es-ES" dirty="0"/>
                        <a:t>0</a:t>
                      </a:r>
                    </a:p>
                  </a:txBody>
                  <a:tcPr/>
                </a:tc>
                <a:tc rowSpan="4">
                  <a:txBody>
                    <a:bodyPr/>
                    <a:lstStyle/>
                    <a:p>
                      <a:pPr algn="ctr"/>
                      <a:r>
                        <a:rPr lang="es-ES" dirty="0"/>
                        <a:t>enteros</a:t>
                      </a:r>
                    </a:p>
                  </a:txBody>
                  <a:tcPr anchor="ctr"/>
                </a:tc>
                <a:extLst>
                  <a:ext uri="{0D108BD9-81ED-4DB2-BD59-A6C34878D82A}">
                    <a16:rowId xmlns:a16="http://schemas.microsoft.com/office/drawing/2014/main" val="995379015"/>
                  </a:ext>
                </a:extLst>
              </a:tr>
              <a:tr h="370840">
                <a:tc>
                  <a:txBody>
                    <a:bodyPr/>
                    <a:lstStyle/>
                    <a:p>
                      <a:r>
                        <a:rPr lang="es-ES" dirty="0"/>
                        <a:t>short</a:t>
                      </a:r>
                    </a:p>
                  </a:txBody>
                  <a:tcPr/>
                </a:tc>
                <a:tc>
                  <a:txBody>
                    <a:bodyPr/>
                    <a:lstStyle/>
                    <a:p>
                      <a:r>
                        <a:rPr lang="es-ES" dirty="0"/>
                        <a:t>2</a:t>
                      </a:r>
                    </a:p>
                  </a:txBody>
                  <a:tcPr/>
                </a:tc>
                <a:tc>
                  <a:txBody>
                    <a:bodyPr/>
                    <a:lstStyle/>
                    <a:p>
                      <a:r>
                        <a:rPr lang="es-ES" dirty="0"/>
                        <a:t>-32768 y 32767</a:t>
                      </a:r>
                    </a:p>
                  </a:txBody>
                  <a:tcPr/>
                </a:tc>
                <a:tc>
                  <a:txBody>
                    <a:bodyPr/>
                    <a:lstStyle/>
                    <a:p>
                      <a:r>
                        <a:rPr lang="es-ES" dirty="0"/>
                        <a:t>0</a:t>
                      </a:r>
                    </a:p>
                  </a:txBody>
                  <a:tcPr/>
                </a:tc>
                <a:tc vMerge="1">
                  <a:txBody>
                    <a:bodyPr/>
                    <a:lstStyle/>
                    <a:p>
                      <a:endParaRPr lang="es-ES" dirty="0"/>
                    </a:p>
                  </a:txBody>
                  <a:tcPr/>
                </a:tc>
                <a:extLst>
                  <a:ext uri="{0D108BD9-81ED-4DB2-BD59-A6C34878D82A}">
                    <a16:rowId xmlns:a16="http://schemas.microsoft.com/office/drawing/2014/main" val="302722856"/>
                  </a:ext>
                </a:extLst>
              </a:tr>
              <a:tr h="370840">
                <a:tc>
                  <a:txBody>
                    <a:bodyPr/>
                    <a:lstStyle/>
                    <a:p>
                      <a:r>
                        <a:rPr lang="es-ES" dirty="0" err="1"/>
                        <a:t>int</a:t>
                      </a:r>
                      <a:endParaRPr lang="es-ES" dirty="0"/>
                    </a:p>
                  </a:txBody>
                  <a:tcPr/>
                </a:tc>
                <a:tc>
                  <a:txBody>
                    <a:bodyPr/>
                    <a:lstStyle/>
                    <a:p>
                      <a:r>
                        <a:rPr lang="es-E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800" b="0" i="0" u="none" strike="noStrike" kern="1200" baseline="0" dirty="0">
                          <a:solidFill>
                            <a:schemeClr val="dk1"/>
                          </a:solidFill>
                          <a:latin typeface="+mn-lt"/>
                          <a:ea typeface="+mn-ea"/>
                          <a:cs typeface="+mn-cs"/>
                        </a:rPr>
                        <a:t>-2147483648 y 2147483647</a:t>
                      </a:r>
                      <a:endParaRPr lang="es-ES" dirty="0"/>
                    </a:p>
                  </a:txBody>
                  <a:tcPr/>
                </a:tc>
                <a:tc>
                  <a:txBody>
                    <a:bodyPr/>
                    <a:lstStyle/>
                    <a:p>
                      <a:r>
                        <a:rPr lang="es-ES" dirty="0"/>
                        <a:t>0</a:t>
                      </a:r>
                    </a:p>
                  </a:txBody>
                  <a:tcPr/>
                </a:tc>
                <a:tc vMerge="1">
                  <a:txBody>
                    <a:bodyPr/>
                    <a:lstStyle/>
                    <a:p>
                      <a:endParaRPr lang="es-ES" dirty="0"/>
                    </a:p>
                  </a:txBody>
                  <a:tcPr/>
                </a:tc>
                <a:extLst>
                  <a:ext uri="{0D108BD9-81ED-4DB2-BD59-A6C34878D82A}">
                    <a16:rowId xmlns:a16="http://schemas.microsoft.com/office/drawing/2014/main" val="4076483355"/>
                  </a:ext>
                </a:extLst>
              </a:tr>
              <a:tr h="370840">
                <a:tc>
                  <a:txBody>
                    <a:bodyPr/>
                    <a:lstStyle/>
                    <a:p>
                      <a:r>
                        <a:rPr lang="es-ES" dirty="0" err="1"/>
                        <a:t>long</a:t>
                      </a:r>
                      <a:endParaRPr lang="es-ES" dirty="0"/>
                    </a:p>
                  </a:txBody>
                  <a:tcPr/>
                </a:tc>
                <a:tc>
                  <a:txBody>
                    <a:bodyPr/>
                    <a:lstStyle/>
                    <a:p>
                      <a:r>
                        <a:rPr lang="es-ES" dirty="0"/>
                        <a:t>8</a:t>
                      </a:r>
                    </a:p>
                  </a:txBody>
                  <a:tcPr/>
                </a:tc>
                <a:tc>
                  <a:txBody>
                    <a:bodyPr/>
                    <a:lstStyle/>
                    <a:p>
                      <a:r>
                        <a:rPr lang="es-ES" sz="1800" b="0" i="0" u="none" strike="noStrike" kern="1200" baseline="0" dirty="0">
                          <a:solidFill>
                            <a:schemeClr val="dk1"/>
                          </a:solidFill>
                          <a:latin typeface="+mn-lt"/>
                          <a:ea typeface="+mn-ea"/>
                          <a:cs typeface="+mn-cs"/>
                        </a:rPr>
                        <a:t>-2</a:t>
                      </a:r>
                      <a:r>
                        <a:rPr lang="es-ES" sz="1800" b="0" i="0" u="none" strike="noStrike" kern="1200" baseline="30000" dirty="0">
                          <a:solidFill>
                            <a:schemeClr val="dk1"/>
                          </a:solidFill>
                          <a:latin typeface="+mn-lt"/>
                          <a:ea typeface="+mn-ea"/>
                          <a:cs typeface="+mn-cs"/>
                        </a:rPr>
                        <a:t>63</a:t>
                      </a:r>
                      <a:r>
                        <a:rPr lang="es-ES" sz="1800" b="0" i="0" u="none" strike="noStrike" kern="1200" baseline="0" dirty="0">
                          <a:solidFill>
                            <a:schemeClr val="dk1"/>
                          </a:solidFill>
                          <a:latin typeface="+mn-lt"/>
                          <a:ea typeface="+mn-ea"/>
                          <a:cs typeface="+mn-cs"/>
                        </a:rPr>
                        <a:t>  y 2</a:t>
                      </a:r>
                      <a:r>
                        <a:rPr lang="es-ES" sz="1800" b="0" i="0" u="none" strike="noStrike" kern="1200" baseline="30000" dirty="0">
                          <a:solidFill>
                            <a:schemeClr val="dk1"/>
                          </a:solidFill>
                          <a:latin typeface="+mn-lt"/>
                          <a:ea typeface="+mn-ea"/>
                          <a:cs typeface="+mn-cs"/>
                        </a:rPr>
                        <a:t>63</a:t>
                      </a:r>
                      <a:r>
                        <a:rPr lang="es-ES" sz="1800" b="0" i="0" u="none" strike="noStrike" kern="1200" baseline="0" dirty="0">
                          <a:solidFill>
                            <a:schemeClr val="dk1"/>
                          </a:solidFill>
                          <a:latin typeface="+mn-lt"/>
                          <a:ea typeface="+mn-ea"/>
                          <a:cs typeface="+mn-cs"/>
                        </a:rPr>
                        <a:t>-1</a:t>
                      </a:r>
                      <a:endParaRPr lang="es-ES" baseline="0" dirty="0"/>
                    </a:p>
                  </a:txBody>
                  <a:tcPr/>
                </a:tc>
                <a:tc>
                  <a:txBody>
                    <a:bodyPr/>
                    <a:lstStyle/>
                    <a:p>
                      <a:r>
                        <a:rPr lang="es-ES" dirty="0"/>
                        <a:t>0</a:t>
                      </a:r>
                    </a:p>
                  </a:txBody>
                  <a:tcPr/>
                </a:tc>
                <a:tc vMerge="1">
                  <a:txBody>
                    <a:bodyPr/>
                    <a:lstStyle/>
                    <a:p>
                      <a:endParaRPr lang="es-ES" dirty="0"/>
                    </a:p>
                  </a:txBody>
                  <a:tcPr/>
                </a:tc>
                <a:extLst>
                  <a:ext uri="{0D108BD9-81ED-4DB2-BD59-A6C34878D82A}">
                    <a16:rowId xmlns:a16="http://schemas.microsoft.com/office/drawing/2014/main" val="918979044"/>
                  </a:ext>
                </a:extLst>
              </a:tr>
              <a:tr h="370840">
                <a:tc>
                  <a:txBody>
                    <a:bodyPr/>
                    <a:lstStyle/>
                    <a:p>
                      <a:r>
                        <a:rPr lang="es-ES" dirty="0" err="1"/>
                        <a:t>float</a:t>
                      </a:r>
                      <a:endParaRPr lang="es-ES" dirty="0"/>
                    </a:p>
                  </a:txBody>
                  <a:tcPr/>
                </a:tc>
                <a:tc>
                  <a:txBody>
                    <a:bodyPr/>
                    <a:lstStyle/>
                    <a:p>
                      <a:r>
                        <a:rPr lang="es-ES" dirty="0"/>
                        <a:t>4</a:t>
                      </a:r>
                    </a:p>
                  </a:txBody>
                  <a:tcPr/>
                </a:tc>
                <a:tc>
                  <a:txBody>
                    <a:bodyPr/>
                    <a:lstStyle/>
                    <a:p>
                      <a:r>
                        <a:rPr lang="es-ES" sz="1800" b="0" i="0" u="none" strike="noStrike" kern="1200" baseline="0" dirty="0">
                          <a:solidFill>
                            <a:schemeClr val="dk1"/>
                          </a:solidFill>
                          <a:latin typeface="+mn-lt"/>
                          <a:ea typeface="+mn-ea"/>
                          <a:cs typeface="+mn-cs"/>
                        </a:rPr>
                        <a:t>1.4E-45 y 3.4028235E38</a:t>
                      </a:r>
                      <a:endParaRPr lang="es-ES" dirty="0"/>
                    </a:p>
                  </a:txBody>
                  <a:tcPr/>
                </a:tc>
                <a:tc>
                  <a:txBody>
                    <a:bodyPr/>
                    <a:lstStyle/>
                    <a:p>
                      <a:r>
                        <a:rPr lang="es-ES" dirty="0"/>
                        <a:t>0.0</a:t>
                      </a:r>
                    </a:p>
                  </a:txBody>
                  <a:tcPr/>
                </a:tc>
                <a:tc rowSpan="2">
                  <a:txBody>
                    <a:bodyPr/>
                    <a:lstStyle/>
                    <a:p>
                      <a:r>
                        <a:rPr lang="es-ES" dirty="0"/>
                        <a:t>números con decimales</a:t>
                      </a:r>
                    </a:p>
                  </a:txBody>
                  <a:tcPr/>
                </a:tc>
                <a:extLst>
                  <a:ext uri="{0D108BD9-81ED-4DB2-BD59-A6C34878D82A}">
                    <a16:rowId xmlns:a16="http://schemas.microsoft.com/office/drawing/2014/main" val="957722576"/>
                  </a:ext>
                </a:extLst>
              </a:tr>
              <a:tr h="370840">
                <a:tc>
                  <a:txBody>
                    <a:bodyPr/>
                    <a:lstStyle/>
                    <a:p>
                      <a:r>
                        <a:rPr lang="es-ES" dirty="0" err="1"/>
                        <a:t>double</a:t>
                      </a:r>
                      <a:endParaRPr lang="es-ES" dirty="0"/>
                    </a:p>
                  </a:txBody>
                  <a:tcPr/>
                </a:tc>
                <a:tc>
                  <a:txBody>
                    <a:bodyPr/>
                    <a:lstStyle/>
                    <a:p>
                      <a:r>
                        <a:rPr lang="es-ES" dirty="0"/>
                        <a:t>8</a:t>
                      </a:r>
                    </a:p>
                  </a:txBody>
                  <a:tcPr/>
                </a:tc>
                <a:tc>
                  <a:txBody>
                    <a:bodyPr/>
                    <a:lstStyle/>
                    <a:p>
                      <a:r>
                        <a:rPr lang="es-ES" sz="1800" b="0" i="0" u="none" strike="noStrike" kern="1200" baseline="0" dirty="0">
                          <a:solidFill>
                            <a:schemeClr val="dk1"/>
                          </a:solidFill>
                          <a:latin typeface="+mn-lt"/>
                          <a:ea typeface="+mn-ea"/>
                          <a:cs typeface="+mn-cs"/>
                        </a:rPr>
                        <a:t>4.9E-324 a 1.7976931348623157E308</a:t>
                      </a:r>
                      <a:endParaRPr lang="es-ES" dirty="0"/>
                    </a:p>
                  </a:txBody>
                  <a:tcPr/>
                </a:tc>
                <a:tc>
                  <a:txBody>
                    <a:bodyPr/>
                    <a:lstStyle/>
                    <a:p>
                      <a:r>
                        <a:rPr lang="es-ES" dirty="0"/>
                        <a:t>0.0</a:t>
                      </a:r>
                    </a:p>
                  </a:txBody>
                  <a:tcPr/>
                </a:tc>
                <a:tc vMerge="1">
                  <a:txBody>
                    <a:bodyPr/>
                    <a:lstStyle/>
                    <a:p>
                      <a:endParaRPr lang="es-ES" dirty="0"/>
                    </a:p>
                  </a:txBody>
                  <a:tcPr/>
                </a:tc>
                <a:extLst>
                  <a:ext uri="{0D108BD9-81ED-4DB2-BD59-A6C34878D82A}">
                    <a16:rowId xmlns:a16="http://schemas.microsoft.com/office/drawing/2014/main" val="2647427805"/>
                  </a:ext>
                </a:extLst>
              </a:tr>
              <a:tr h="370840">
                <a:tc>
                  <a:txBody>
                    <a:bodyPr/>
                    <a:lstStyle/>
                    <a:p>
                      <a:r>
                        <a:rPr lang="es-ES" dirty="0" err="1"/>
                        <a:t>char</a:t>
                      </a:r>
                      <a:endParaRPr lang="es-ES" dirty="0"/>
                    </a:p>
                  </a:txBody>
                  <a:tcPr/>
                </a:tc>
                <a:tc>
                  <a:txBody>
                    <a:bodyPr/>
                    <a:lstStyle/>
                    <a:p>
                      <a:r>
                        <a:rPr lang="es-E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dirty="0"/>
                        <a:t>\u0000 y \</a:t>
                      </a:r>
                      <a:r>
                        <a:rPr lang="es-ES" dirty="0" err="1"/>
                        <a:t>uffff</a:t>
                      </a:r>
                      <a:endParaRPr lang="es-ES" dirty="0"/>
                    </a:p>
                  </a:txBody>
                  <a:tcPr/>
                </a:tc>
                <a:tc>
                  <a:txBody>
                    <a:bodyPr/>
                    <a:lstStyle/>
                    <a:p>
                      <a:r>
                        <a:rPr lang="es-ES" dirty="0"/>
                        <a:t>\u0000</a:t>
                      </a:r>
                    </a:p>
                  </a:txBody>
                  <a:tcPr/>
                </a:tc>
                <a:tc>
                  <a:txBody>
                    <a:bodyPr/>
                    <a:lstStyle/>
                    <a:p>
                      <a:endParaRPr lang="es-ES" dirty="0"/>
                    </a:p>
                  </a:txBody>
                  <a:tcPr/>
                </a:tc>
                <a:extLst>
                  <a:ext uri="{0D108BD9-81ED-4DB2-BD59-A6C34878D82A}">
                    <a16:rowId xmlns:a16="http://schemas.microsoft.com/office/drawing/2014/main" val="1155592749"/>
                  </a:ext>
                </a:extLst>
              </a:tr>
              <a:tr h="370840">
                <a:tc>
                  <a:txBody>
                    <a:bodyPr/>
                    <a:lstStyle/>
                    <a:p>
                      <a:r>
                        <a:rPr lang="es-ES" dirty="0" err="1"/>
                        <a:t>boolean</a:t>
                      </a:r>
                      <a:endParaRPr lang="es-ES" dirty="0"/>
                    </a:p>
                  </a:txBody>
                  <a:tcPr/>
                </a:tc>
                <a:tc>
                  <a:txBody>
                    <a:bodyPr/>
                    <a:lstStyle/>
                    <a:p>
                      <a:r>
                        <a:rPr lang="es-ES" dirty="0"/>
                        <a:t>1</a:t>
                      </a:r>
                    </a:p>
                  </a:txBody>
                  <a:tcPr/>
                </a:tc>
                <a:tc>
                  <a:txBody>
                    <a:bodyPr/>
                    <a:lstStyle/>
                    <a:p>
                      <a:endParaRPr lang="es-ES" dirty="0"/>
                    </a:p>
                  </a:txBody>
                  <a:tcPr/>
                </a:tc>
                <a:tc>
                  <a:txBody>
                    <a:bodyPr/>
                    <a:lstStyle/>
                    <a:p>
                      <a:r>
                        <a:rPr lang="es-ES" dirty="0"/>
                        <a:t>false</a:t>
                      </a:r>
                    </a:p>
                  </a:txBody>
                  <a:tcPr/>
                </a:tc>
                <a:tc>
                  <a:txBody>
                    <a:bodyPr/>
                    <a:lstStyle/>
                    <a:p>
                      <a:endParaRPr lang="es-ES" dirty="0"/>
                    </a:p>
                  </a:txBody>
                  <a:tcPr/>
                </a:tc>
                <a:extLst>
                  <a:ext uri="{0D108BD9-81ED-4DB2-BD59-A6C34878D82A}">
                    <a16:rowId xmlns:a16="http://schemas.microsoft.com/office/drawing/2014/main" val="65967096"/>
                  </a:ext>
                </a:extLst>
              </a:tr>
            </a:tbl>
          </a:graphicData>
        </a:graphic>
      </p:graphicFrame>
    </p:spTree>
    <p:extLst>
      <p:ext uri="{BB962C8B-B14F-4D97-AF65-F5344CB8AC3E}">
        <p14:creationId xmlns:p14="http://schemas.microsoft.com/office/powerpoint/2010/main" val="1980270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73EFF-DC69-132E-F390-5CB4D273C866}"/>
              </a:ext>
            </a:extLst>
          </p:cNvPr>
          <p:cNvSpPr>
            <a:spLocks noGrp="1"/>
          </p:cNvSpPr>
          <p:nvPr>
            <p:ph type="title"/>
          </p:nvPr>
        </p:nvSpPr>
        <p:spPr/>
        <p:txBody>
          <a:bodyPr/>
          <a:lstStyle/>
          <a:p>
            <a:r>
              <a:rPr lang="es-ES" dirty="0"/>
              <a:t>Tipos primitivos</a:t>
            </a:r>
          </a:p>
        </p:txBody>
      </p:sp>
      <p:sp>
        <p:nvSpPr>
          <p:cNvPr id="5" name="Marcador de contenido 4">
            <a:extLst>
              <a:ext uri="{FF2B5EF4-FFF2-40B4-BE49-F238E27FC236}">
                <a16:creationId xmlns:a16="http://schemas.microsoft.com/office/drawing/2014/main" id="{3925670C-69C4-05D3-6384-1001B924EBB9}"/>
              </a:ext>
            </a:extLst>
          </p:cNvPr>
          <p:cNvSpPr>
            <a:spLocks noGrp="1"/>
          </p:cNvSpPr>
          <p:nvPr>
            <p:ph idx="1"/>
          </p:nvPr>
        </p:nvSpPr>
        <p:spPr/>
        <p:txBody>
          <a:bodyPr>
            <a:normAutofit fontScale="92500" lnSpcReduction="20000"/>
          </a:bodyPr>
          <a:lstStyle/>
          <a:p>
            <a:r>
              <a:rPr lang="es-ES" dirty="0"/>
              <a:t>Son los tipos de datos básicos.</a:t>
            </a:r>
          </a:p>
          <a:p>
            <a:r>
              <a:rPr lang="es-ES" dirty="0"/>
              <a:t>No son objetos</a:t>
            </a:r>
          </a:p>
          <a:p>
            <a:r>
              <a:rPr lang="es-ES" dirty="0"/>
              <a:t>Suelen ser más rápidos y requieren menos memoria</a:t>
            </a:r>
          </a:p>
          <a:p>
            <a:r>
              <a:rPr lang="es-ES" dirty="0"/>
              <a:t>Una variable de tipo primitivo almacena su valor directamente en memoria </a:t>
            </a:r>
            <a:r>
              <a:rPr lang="es-ES" dirty="0" err="1"/>
              <a:t>stack</a:t>
            </a:r>
            <a:endParaRPr lang="es-ES" dirty="0"/>
          </a:p>
          <a:p>
            <a:endParaRPr lang="es-ES" dirty="0"/>
          </a:p>
          <a:p>
            <a:pPr marL="0" indent="0">
              <a:buNone/>
            </a:pPr>
            <a:r>
              <a:rPr lang="es-ES" dirty="0"/>
              <a:t>//Declaración e inicialización de dos variables</a:t>
            </a:r>
          </a:p>
          <a:p>
            <a:pPr marL="0" indent="0">
              <a:buNone/>
            </a:pPr>
            <a:r>
              <a:rPr lang="es-ES" dirty="0" err="1"/>
              <a:t>int</a:t>
            </a:r>
            <a:r>
              <a:rPr lang="es-ES" dirty="0"/>
              <a:t> numero = 7;</a:t>
            </a:r>
          </a:p>
          <a:p>
            <a:pPr marL="0" indent="0">
              <a:buNone/>
            </a:pPr>
            <a:r>
              <a:rPr lang="es-ES" dirty="0" err="1"/>
              <a:t>char</a:t>
            </a:r>
            <a:r>
              <a:rPr lang="es-ES" dirty="0"/>
              <a:t> letra = 'a';	</a:t>
            </a:r>
          </a:p>
          <a:p>
            <a:pPr marL="0" indent="0">
              <a:buNone/>
            </a:pPr>
            <a:r>
              <a:rPr lang="es-ES" dirty="0"/>
              <a:t>//Declaración e inicialización de una constante	</a:t>
            </a:r>
          </a:p>
          <a:p>
            <a:pPr marL="0" indent="0">
              <a:buNone/>
            </a:pPr>
            <a:r>
              <a:rPr lang="es-ES" dirty="0"/>
              <a:t>final </a:t>
            </a:r>
            <a:r>
              <a:rPr lang="es-ES" dirty="0" err="1"/>
              <a:t>int</a:t>
            </a:r>
            <a:r>
              <a:rPr lang="es-ES" dirty="0"/>
              <a:t> NUM_HORAS = 8;</a:t>
            </a:r>
          </a:p>
          <a:p>
            <a:endParaRPr lang="es-ES" dirty="0"/>
          </a:p>
        </p:txBody>
      </p:sp>
    </p:spTree>
    <p:extLst>
      <p:ext uri="{BB962C8B-B14F-4D97-AF65-F5344CB8AC3E}">
        <p14:creationId xmlns:p14="http://schemas.microsoft.com/office/powerpoint/2010/main" val="711156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7E682-BA4C-F616-1782-51B25819664A}"/>
              </a:ext>
            </a:extLst>
          </p:cNvPr>
          <p:cNvSpPr>
            <a:spLocks noGrp="1"/>
          </p:cNvSpPr>
          <p:nvPr>
            <p:ph type="title"/>
          </p:nvPr>
        </p:nvSpPr>
        <p:spPr/>
        <p:txBody>
          <a:bodyPr/>
          <a:lstStyle/>
          <a:p>
            <a:r>
              <a:rPr lang="es-ES" dirty="0"/>
              <a:t>Ejemplos</a:t>
            </a:r>
          </a:p>
        </p:txBody>
      </p:sp>
      <p:sp>
        <p:nvSpPr>
          <p:cNvPr id="3" name="Marcador de contenido 2">
            <a:extLst>
              <a:ext uri="{FF2B5EF4-FFF2-40B4-BE49-F238E27FC236}">
                <a16:creationId xmlns:a16="http://schemas.microsoft.com/office/drawing/2014/main" id="{72483A59-8EFF-6D45-EF66-5CD5B7CF13D6}"/>
              </a:ext>
            </a:extLst>
          </p:cNvPr>
          <p:cNvSpPr>
            <a:spLocks noGrp="1"/>
          </p:cNvSpPr>
          <p:nvPr>
            <p:ph idx="1"/>
          </p:nvPr>
        </p:nvSpPr>
        <p:spPr/>
        <p:txBody>
          <a:bodyPr/>
          <a:lstStyle/>
          <a:p>
            <a:pPr marL="201168" lvl="1" indent="0">
              <a:buNone/>
            </a:pPr>
            <a:r>
              <a:rPr lang="es-ES" dirty="0"/>
              <a:t>byte alumnos = 16;</a:t>
            </a:r>
          </a:p>
          <a:p>
            <a:pPr marL="201168" lvl="1" indent="0">
              <a:buNone/>
            </a:pPr>
            <a:r>
              <a:rPr lang="es-ES" dirty="0"/>
              <a:t>short edad = 25;</a:t>
            </a:r>
          </a:p>
          <a:p>
            <a:pPr marL="201168" lvl="1" indent="0">
              <a:buNone/>
            </a:pPr>
            <a:r>
              <a:rPr lang="es-ES" dirty="0" err="1"/>
              <a:t>int</a:t>
            </a:r>
            <a:r>
              <a:rPr lang="es-ES" dirty="0"/>
              <a:t>      identificador = 34567;</a:t>
            </a:r>
          </a:p>
          <a:p>
            <a:pPr marL="201168" lvl="1" indent="0">
              <a:buNone/>
            </a:pPr>
            <a:r>
              <a:rPr lang="es-ES" dirty="0"/>
              <a:t>long masa = 167798323L	 // Una l o una L al final indica que es un long</a:t>
            </a:r>
          </a:p>
          <a:p>
            <a:pPr marL="201168" lvl="1" indent="0">
              <a:buNone/>
            </a:pPr>
            <a:r>
              <a:rPr lang="es-ES" dirty="0"/>
              <a:t>float  </a:t>
            </a:r>
            <a:r>
              <a:rPr lang="es-ES" dirty="0" err="1"/>
              <a:t>diametro</a:t>
            </a:r>
            <a:r>
              <a:rPr lang="es-ES" dirty="0"/>
              <a:t> = 45.67F  	 // Una f o una F al final indica que es un float</a:t>
            </a:r>
          </a:p>
          <a:p>
            <a:pPr marL="201168" lvl="1" indent="0">
              <a:buNone/>
            </a:pPr>
            <a:r>
              <a:rPr lang="es-ES" dirty="0"/>
              <a:t>double peso = 73.6     		 // se usa punto decimal</a:t>
            </a:r>
          </a:p>
          <a:p>
            <a:pPr marL="201168" lvl="1" indent="0">
              <a:buNone/>
            </a:pPr>
            <a:r>
              <a:rPr lang="es-ES" dirty="0"/>
              <a:t>char letra =  </a:t>
            </a:r>
            <a:r>
              <a:rPr lang="es-ES" sz="1800" dirty="0">
                <a:solidFill>
                  <a:srgbClr val="2A00FF"/>
                </a:solidFill>
                <a:effectLst/>
                <a:latin typeface="Courier New" panose="02070309020205020404" pitchFamily="49" charset="0"/>
              </a:rPr>
              <a:t>'A'</a:t>
            </a:r>
            <a:r>
              <a:rPr lang="es-ES" sz="1800" dirty="0"/>
              <a:t> ;</a:t>
            </a:r>
            <a:r>
              <a:rPr lang="es-ES" sz="1800" dirty="0">
                <a:solidFill>
                  <a:srgbClr val="000000"/>
                </a:solidFill>
                <a:effectLst/>
                <a:latin typeface="Courier New" panose="02070309020205020404" pitchFamily="49" charset="0"/>
              </a:rPr>
              <a:t> 		</a:t>
            </a:r>
            <a:r>
              <a:rPr lang="es-ES" dirty="0"/>
              <a:t>// Un único carácter dentro de comillas simples</a:t>
            </a:r>
          </a:p>
          <a:p>
            <a:pPr marL="201168" lvl="1" indent="0">
              <a:buNone/>
            </a:pPr>
            <a:r>
              <a:rPr lang="es-ES" dirty="0" err="1"/>
              <a:t>boolean</a:t>
            </a:r>
            <a:r>
              <a:rPr lang="es-ES" dirty="0"/>
              <a:t> </a:t>
            </a:r>
            <a:r>
              <a:rPr lang="es-ES" dirty="0" err="1"/>
              <a:t>mayorEdad</a:t>
            </a:r>
            <a:r>
              <a:rPr lang="es-ES" dirty="0"/>
              <a:t> = true;	// true o false sin comillas</a:t>
            </a:r>
          </a:p>
          <a:p>
            <a:endParaRPr lang="es-ES" dirty="0"/>
          </a:p>
        </p:txBody>
      </p:sp>
    </p:spTree>
    <p:extLst>
      <p:ext uri="{BB962C8B-B14F-4D97-AF65-F5344CB8AC3E}">
        <p14:creationId xmlns:p14="http://schemas.microsoft.com/office/powerpoint/2010/main" val="330990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descr="Datos binarios digitales azules en una pantalla">
            <a:extLst>
              <a:ext uri="{FF2B5EF4-FFF2-40B4-BE49-F238E27FC236}">
                <a16:creationId xmlns:a16="http://schemas.microsoft.com/office/drawing/2014/main" id="{F3C9A390-813E-0409-D7C7-0360574F44AD}"/>
              </a:ext>
            </a:extLst>
          </p:cNvPr>
          <p:cNvPicPr>
            <a:picLocks noChangeAspect="1"/>
          </p:cNvPicPr>
          <p:nvPr/>
        </p:nvPicPr>
        <p:blipFill rotWithShape="1">
          <a:blip r:embed="rId2"/>
          <a:srcRect l="23158" r="13633"/>
          <a:stretch/>
        </p:blipFill>
        <p:spPr>
          <a:xfrm>
            <a:off x="4485557" y="10"/>
            <a:ext cx="7706443" cy="6857990"/>
          </a:xfrm>
          <a:prstGeom prst="rect">
            <a:avLst/>
          </a:prstGeom>
        </p:spPr>
      </p:pic>
      <p:sp useBgFill="1">
        <p:nvSpPr>
          <p:cNvPr id="18" name="Freeform: Shape 17">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ítulo 1">
            <a:extLst>
              <a:ext uri="{FF2B5EF4-FFF2-40B4-BE49-F238E27FC236}">
                <a16:creationId xmlns:a16="http://schemas.microsoft.com/office/drawing/2014/main" id="{A3465C36-284F-2A50-E745-7918DFE7405C}"/>
              </a:ext>
            </a:extLst>
          </p:cNvPr>
          <p:cNvSpPr>
            <a:spLocks noGrp="1"/>
          </p:cNvSpPr>
          <p:nvPr>
            <p:ph type="title"/>
          </p:nvPr>
        </p:nvSpPr>
        <p:spPr>
          <a:xfrm>
            <a:off x="535525" y="624110"/>
            <a:ext cx="4623955" cy="1280890"/>
          </a:xfrm>
        </p:spPr>
        <p:txBody>
          <a:bodyPr>
            <a:normAutofit/>
          </a:bodyPr>
          <a:lstStyle/>
          <a:p>
            <a:r>
              <a:rPr lang="es-ES"/>
              <a:t>¿Qué es Java?</a:t>
            </a:r>
          </a:p>
        </p:txBody>
      </p:sp>
      <p:sp>
        <p:nvSpPr>
          <p:cNvPr id="20" name="Rectangle 19">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496CB6A1-C26F-FD40-1054-1FFA5C4EA447}"/>
              </a:ext>
            </a:extLst>
          </p:cNvPr>
          <p:cNvSpPr>
            <a:spLocks noGrp="1"/>
          </p:cNvSpPr>
          <p:nvPr>
            <p:ph idx="1"/>
          </p:nvPr>
        </p:nvSpPr>
        <p:spPr>
          <a:xfrm>
            <a:off x="531812" y="2133600"/>
            <a:ext cx="6010390" cy="3777622"/>
          </a:xfrm>
        </p:spPr>
        <p:txBody>
          <a:bodyPr>
            <a:normAutofit/>
          </a:bodyPr>
          <a:lstStyle/>
          <a:p>
            <a:pPr>
              <a:buClr>
                <a:srgbClr val="CC3300"/>
              </a:buClr>
            </a:pPr>
            <a:r>
              <a:rPr lang="es-ES" dirty="0"/>
              <a:t>Lenguaje de programación creado en 1995 por </a:t>
            </a:r>
            <a:r>
              <a:rPr lang="es-ES" dirty="0" err="1"/>
              <a:t>Sun</a:t>
            </a:r>
            <a:r>
              <a:rPr lang="es-ES" dirty="0"/>
              <a:t> Microsystems.</a:t>
            </a:r>
          </a:p>
          <a:p>
            <a:pPr>
              <a:buClr>
                <a:srgbClr val="CC3300"/>
              </a:buClr>
            </a:pPr>
            <a:r>
              <a:rPr lang="es-ES" dirty="0"/>
              <a:t>Orientado a objetos.</a:t>
            </a:r>
          </a:p>
          <a:p>
            <a:pPr>
              <a:buClr>
                <a:srgbClr val="CC3300"/>
              </a:buClr>
            </a:pPr>
            <a:r>
              <a:rPr lang="es-ES" dirty="0"/>
              <a:t>Es independiente de la plataforma, gracias a la JVM (Java Virtual Machine)</a:t>
            </a:r>
          </a:p>
        </p:txBody>
      </p:sp>
    </p:spTree>
    <p:extLst>
      <p:ext uri="{BB962C8B-B14F-4D97-AF65-F5344CB8AC3E}">
        <p14:creationId xmlns:p14="http://schemas.microsoft.com/office/powerpoint/2010/main" val="2514866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7E682-BA4C-F616-1782-51B25819664A}"/>
              </a:ext>
            </a:extLst>
          </p:cNvPr>
          <p:cNvSpPr>
            <a:spLocks noGrp="1"/>
          </p:cNvSpPr>
          <p:nvPr>
            <p:ph type="title"/>
          </p:nvPr>
        </p:nvSpPr>
        <p:spPr/>
        <p:txBody>
          <a:bodyPr/>
          <a:lstStyle/>
          <a:p>
            <a:r>
              <a:rPr lang="es-ES" dirty="0"/>
              <a:t>Ejercicio</a:t>
            </a:r>
          </a:p>
        </p:txBody>
      </p:sp>
      <p:sp>
        <p:nvSpPr>
          <p:cNvPr id="3" name="Marcador de contenido 2">
            <a:extLst>
              <a:ext uri="{FF2B5EF4-FFF2-40B4-BE49-F238E27FC236}">
                <a16:creationId xmlns:a16="http://schemas.microsoft.com/office/drawing/2014/main" id="{72483A59-8EFF-6D45-EF66-5CD5B7CF13D6}"/>
              </a:ext>
            </a:extLst>
          </p:cNvPr>
          <p:cNvSpPr>
            <a:spLocks noGrp="1"/>
          </p:cNvSpPr>
          <p:nvPr>
            <p:ph idx="1"/>
          </p:nvPr>
        </p:nvSpPr>
        <p:spPr/>
        <p:txBody>
          <a:bodyPr/>
          <a:lstStyle/>
          <a:p>
            <a:pPr marL="201168" lvl="1" indent="0">
              <a:buNone/>
            </a:pPr>
            <a:r>
              <a:rPr lang="es-ES" b="1" dirty="0"/>
              <a:t>byte</a:t>
            </a:r>
            <a:r>
              <a:rPr lang="es-ES" dirty="0"/>
              <a:t>: utiliza un solo byte (8 bits) de almacenamiento. Esto permite almacenar valores en el rango [-128, 127].       (-2</a:t>
            </a:r>
            <a:r>
              <a:rPr lang="es-ES" baseline="30000" dirty="0"/>
              <a:t>7</a:t>
            </a:r>
            <a:r>
              <a:rPr lang="es-ES" dirty="0"/>
              <a:t> a 2</a:t>
            </a:r>
            <a:r>
              <a:rPr lang="es-ES" baseline="30000" dirty="0"/>
              <a:t>7</a:t>
            </a:r>
            <a:r>
              <a:rPr lang="es-ES" dirty="0"/>
              <a:t>-1)</a:t>
            </a:r>
          </a:p>
          <a:p>
            <a:pPr marL="201168" lvl="1" indent="0">
              <a:buNone/>
            </a:pPr>
            <a:endParaRPr lang="es-ES" dirty="0"/>
          </a:p>
          <a:p>
            <a:pPr marL="201168" lvl="1" indent="0">
              <a:buNone/>
            </a:pPr>
            <a:endParaRPr lang="es-ES" dirty="0"/>
          </a:p>
          <a:p>
            <a:pPr marL="201168" lvl="1" indent="0">
              <a:buNone/>
            </a:pPr>
            <a:r>
              <a:rPr lang="es-ES" dirty="0"/>
              <a:t>¿Qué obtengo si hago </a:t>
            </a:r>
          </a:p>
          <a:p>
            <a:pPr marL="201168" lvl="1" indent="0">
              <a:buNone/>
            </a:pPr>
            <a:r>
              <a:rPr lang="es-ES" dirty="0"/>
              <a:t>byte alumnos = 128;</a:t>
            </a:r>
          </a:p>
          <a:p>
            <a:pPr marL="201168" lvl="1" indent="0">
              <a:buNone/>
            </a:pPr>
            <a:r>
              <a:rPr lang="es-ES" dirty="0" err="1"/>
              <a:t>System.out.println</a:t>
            </a:r>
            <a:r>
              <a:rPr lang="es-ES" dirty="0"/>
              <a:t>(alumnos);  ?</a:t>
            </a:r>
          </a:p>
          <a:p>
            <a:pPr marL="201168" lvl="1" indent="0">
              <a:buNone/>
            </a:pPr>
            <a:endParaRPr lang="es-ES" dirty="0"/>
          </a:p>
          <a:p>
            <a:pPr marL="201168" lvl="1" indent="0">
              <a:buNone/>
            </a:pPr>
            <a:r>
              <a:rPr lang="es-ES" dirty="0"/>
              <a:t>¿Por qué?</a:t>
            </a:r>
          </a:p>
          <a:p>
            <a:endParaRPr lang="es-ES" dirty="0"/>
          </a:p>
        </p:txBody>
      </p:sp>
    </p:spTree>
    <p:extLst>
      <p:ext uri="{BB962C8B-B14F-4D97-AF65-F5344CB8AC3E}">
        <p14:creationId xmlns:p14="http://schemas.microsoft.com/office/powerpoint/2010/main" val="582876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7E682-BA4C-F616-1782-51B25819664A}"/>
              </a:ext>
            </a:extLst>
          </p:cNvPr>
          <p:cNvSpPr>
            <a:spLocks noGrp="1"/>
          </p:cNvSpPr>
          <p:nvPr>
            <p:ph type="title"/>
          </p:nvPr>
        </p:nvSpPr>
        <p:spPr/>
        <p:txBody>
          <a:bodyPr/>
          <a:lstStyle/>
          <a:p>
            <a:r>
              <a:rPr lang="es-ES" dirty="0"/>
              <a:t>Tipos estructurados o referencia</a:t>
            </a:r>
          </a:p>
        </p:txBody>
      </p:sp>
      <p:sp>
        <p:nvSpPr>
          <p:cNvPr id="3" name="Marcador de contenido 2">
            <a:extLst>
              <a:ext uri="{FF2B5EF4-FFF2-40B4-BE49-F238E27FC236}">
                <a16:creationId xmlns:a16="http://schemas.microsoft.com/office/drawing/2014/main" id="{72483A59-8EFF-6D45-EF66-5CD5B7CF13D6}"/>
              </a:ext>
            </a:extLst>
          </p:cNvPr>
          <p:cNvSpPr>
            <a:spLocks noGrp="1"/>
          </p:cNvSpPr>
          <p:nvPr>
            <p:ph idx="1"/>
          </p:nvPr>
        </p:nvSpPr>
        <p:spPr/>
        <p:txBody>
          <a:bodyPr/>
          <a:lstStyle/>
          <a:p>
            <a:pPr lvl="1"/>
            <a:endParaRPr lang="es-ES" b="1" dirty="0"/>
          </a:p>
          <a:p>
            <a:pPr lvl="1"/>
            <a:r>
              <a:rPr lang="es-ES" dirty="0"/>
              <a:t>Se usan para representar objetos</a:t>
            </a:r>
          </a:p>
          <a:p>
            <a:pPr lvl="1"/>
            <a:endParaRPr lang="es-ES" dirty="0"/>
          </a:p>
          <a:p>
            <a:pPr lvl="1"/>
            <a:r>
              <a:rPr lang="es-ES" dirty="0"/>
              <a:t>Utilizan la memoria </a:t>
            </a:r>
            <a:r>
              <a:rPr lang="es-ES" b="1" dirty="0" err="1"/>
              <a:t>stack</a:t>
            </a:r>
            <a:r>
              <a:rPr lang="es-ES" dirty="0"/>
              <a:t> y la memoria </a:t>
            </a:r>
            <a:r>
              <a:rPr lang="es-ES" b="1" dirty="0" err="1"/>
              <a:t>heap</a:t>
            </a:r>
            <a:endParaRPr lang="es-ES" b="1" dirty="0"/>
          </a:p>
          <a:p>
            <a:pPr lvl="1"/>
            <a:endParaRPr lang="es-ES" b="1" dirty="0"/>
          </a:p>
          <a:p>
            <a:pPr lvl="1"/>
            <a:r>
              <a:rPr lang="es-ES" dirty="0"/>
              <a:t>En la memoria </a:t>
            </a:r>
            <a:r>
              <a:rPr lang="es-ES" b="1" dirty="0" err="1"/>
              <a:t>stack</a:t>
            </a:r>
            <a:r>
              <a:rPr lang="es-ES" dirty="0"/>
              <a:t> guardan la referencia al objeto y en la memoria </a:t>
            </a:r>
            <a:r>
              <a:rPr lang="es-ES" b="1" dirty="0" err="1"/>
              <a:t>heap</a:t>
            </a:r>
            <a:r>
              <a:rPr lang="es-ES" dirty="0"/>
              <a:t> se almacena el objeto   </a:t>
            </a:r>
          </a:p>
          <a:p>
            <a:endParaRPr lang="es-ES" dirty="0"/>
          </a:p>
        </p:txBody>
      </p:sp>
    </p:spTree>
    <p:extLst>
      <p:ext uri="{BB962C8B-B14F-4D97-AF65-F5344CB8AC3E}">
        <p14:creationId xmlns:p14="http://schemas.microsoft.com/office/powerpoint/2010/main" val="796340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ltLang="en-US" dirty="0"/>
              <a:t>Referencias y objetos en memoria</a:t>
            </a:r>
          </a:p>
        </p:txBody>
      </p:sp>
      <p:graphicFrame>
        <p:nvGraphicFramePr>
          <p:cNvPr id="4" name="Marcador de posición de contenido 3"/>
          <p:cNvGraphicFramePr>
            <a:graphicFrameLocks noGrp="1" noChangeAspect="1"/>
          </p:cNvGraphicFramePr>
          <p:nvPr>
            <p:ph idx="1"/>
          </p:nvPr>
        </p:nvGraphicFramePr>
        <p:xfrm>
          <a:off x="1786890" y="1332865"/>
          <a:ext cx="8288020" cy="4866640"/>
        </p:xfrm>
        <a:graphic>
          <a:graphicData uri="http://schemas.openxmlformats.org/presentationml/2006/ole">
            <mc:AlternateContent xmlns:mc="http://schemas.openxmlformats.org/markup-compatibility/2006">
              <mc:Choice xmlns:v="urn:schemas-microsoft-com:vml" Requires="v">
                <p:oleObj r:id="rId2" imgW="5814060" imgH="3413760" progId="Paint.Picture">
                  <p:embed/>
                </p:oleObj>
              </mc:Choice>
              <mc:Fallback>
                <p:oleObj r:id="rId2" imgW="5814060" imgH="3413760" progId="Paint.Picture">
                  <p:embed/>
                  <p:pic>
                    <p:nvPicPr>
                      <p:cNvPr id="4" name="Marcador de posición de contenido 3"/>
                      <p:cNvPicPr/>
                      <p:nvPr/>
                    </p:nvPicPr>
                    <p:blipFill>
                      <a:blip r:embed="rId3"/>
                      <a:stretch>
                        <a:fillRect/>
                      </a:stretch>
                    </p:blipFill>
                    <p:spPr>
                      <a:xfrm>
                        <a:off x="1786890" y="1332865"/>
                        <a:ext cx="8288020" cy="4866640"/>
                      </a:xfrm>
                      <a:prstGeom prst="rect">
                        <a:avLst/>
                      </a:prstGeom>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ltLang="en-US" dirty="0"/>
              <a:t>Asignando una referencia a otra referencia</a:t>
            </a:r>
          </a:p>
        </p:txBody>
      </p:sp>
      <p:graphicFrame>
        <p:nvGraphicFramePr>
          <p:cNvPr id="5" name="Marcador de posición de contenido 4"/>
          <p:cNvGraphicFramePr>
            <a:graphicFrameLocks noGrp="1" noChangeAspect="1"/>
          </p:cNvGraphicFramePr>
          <p:nvPr>
            <p:ph idx="1"/>
            <p:extLst>
              <p:ext uri="{D42A27DB-BD31-4B8C-83A1-F6EECF244321}">
                <p14:modId xmlns:p14="http://schemas.microsoft.com/office/powerpoint/2010/main" val="792475583"/>
              </p:ext>
            </p:extLst>
          </p:nvPr>
        </p:nvGraphicFramePr>
        <p:xfrm>
          <a:off x="1827530" y="1805505"/>
          <a:ext cx="7193915" cy="4121785"/>
        </p:xfrm>
        <a:graphic>
          <a:graphicData uri="http://schemas.openxmlformats.org/presentationml/2006/ole">
            <mc:AlternateContent xmlns:mc="http://schemas.openxmlformats.org/markup-compatibility/2006">
              <mc:Choice xmlns:v="urn:schemas-microsoft-com:vml" Requires="v">
                <p:oleObj r:id="rId2" imgW="5852160" imgH="3352800" progId="Paint.Picture">
                  <p:embed/>
                </p:oleObj>
              </mc:Choice>
              <mc:Fallback>
                <p:oleObj r:id="rId2" imgW="5852160" imgH="3352800" progId="Paint.Picture">
                  <p:embed/>
                  <p:pic>
                    <p:nvPicPr>
                      <p:cNvPr id="5" name="Marcador de posición de contenido 4"/>
                      <p:cNvPicPr/>
                      <p:nvPr/>
                    </p:nvPicPr>
                    <p:blipFill>
                      <a:blip r:embed="rId3"/>
                      <a:stretch>
                        <a:fillRect/>
                      </a:stretch>
                    </p:blipFill>
                    <p:spPr>
                      <a:xfrm>
                        <a:off x="1827530" y="1805505"/>
                        <a:ext cx="7193915" cy="4121785"/>
                      </a:xfrm>
                      <a:prstGeom prst="rect">
                        <a:avLst/>
                      </a:prstGeom>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33F9C-089E-8A3A-AD3E-51EDE5E38496}"/>
              </a:ext>
            </a:extLst>
          </p:cNvPr>
          <p:cNvSpPr>
            <a:spLocks noGrp="1"/>
          </p:cNvSpPr>
          <p:nvPr>
            <p:ph type="title"/>
          </p:nvPr>
        </p:nvSpPr>
        <p:spPr/>
        <p:txBody>
          <a:bodyPr/>
          <a:lstStyle/>
          <a:p>
            <a:r>
              <a:rPr lang="es-ES" dirty="0"/>
              <a:t>Conversión de tipos</a:t>
            </a:r>
          </a:p>
        </p:txBody>
      </p:sp>
      <p:sp>
        <p:nvSpPr>
          <p:cNvPr id="3" name="Marcador de contenido 2">
            <a:extLst>
              <a:ext uri="{FF2B5EF4-FFF2-40B4-BE49-F238E27FC236}">
                <a16:creationId xmlns:a16="http://schemas.microsoft.com/office/drawing/2014/main" id="{2337E355-2ED5-7522-3619-C6AE63611311}"/>
              </a:ext>
            </a:extLst>
          </p:cNvPr>
          <p:cNvSpPr>
            <a:spLocks noGrp="1"/>
          </p:cNvSpPr>
          <p:nvPr>
            <p:ph idx="1"/>
          </p:nvPr>
        </p:nvSpPr>
        <p:spPr/>
        <p:txBody>
          <a:bodyPr>
            <a:normAutofit lnSpcReduction="10000"/>
          </a:bodyPr>
          <a:lstStyle/>
          <a:p>
            <a:r>
              <a:rPr lang="es-ES" b="1" dirty="0" err="1"/>
              <a:t>Widening</a:t>
            </a:r>
            <a:r>
              <a:rPr lang="es-ES" dirty="0"/>
              <a:t>: Cuando convertimos de un tipo más pequeño a un tipo más grande. En general, son conversiones seguras, no se debería perder información. </a:t>
            </a:r>
            <a:r>
              <a:rPr lang="es-ES" b="1" dirty="0"/>
              <a:t>Java la maneja automáticamente</a:t>
            </a:r>
            <a:r>
              <a:rPr lang="es-ES" dirty="0"/>
              <a:t>.</a:t>
            </a:r>
          </a:p>
          <a:p>
            <a:endParaRPr lang="es-ES" dirty="0"/>
          </a:p>
          <a:p>
            <a:pPr marL="201168" lvl="1" indent="0">
              <a:buNone/>
            </a:pPr>
            <a:r>
              <a:rPr lang="es-ES" dirty="0"/>
              <a:t>public double </a:t>
            </a:r>
            <a:r>
              <a:rPr lang="es-ES" dirty="0" err="1"/>
              <a:t>wideningSimple</a:t>
            </a:r>
            <a:r>
              <a:rPr lang="es-ES" dirty="0"/>
              <a:t>(){</a:t>
            </a:r>
          </a:p>
          <a:p>
            <a:pPr marL="201168" lvl="1" indent="0">
              <a:buNone/>
            </a:pPr>
            <a:r>
              <a:rPr lang="es-ES" dirty="0"/>
              <a:t>  </a:t>
            </a:r>
            <a:r>
              <a:rPr lang="es-ES" dirty="0" err="1"/>
              <a:t>int</a:t>
            </a:r>
            <a:r>
              <a:rPr lang="es-ES" dirty="0"/>
              <a:t> i=100;</a:t>
            </a:r>
          </a:p>
          <a:p>
            <a:pPr marL="201168" lvl="1" indent="0">
              <a:buNone/>
            </a:pPr>
            <a:r>
              <a:rPr lang="es-ES" dirty="0"/>
              <a:t>  double d = (double) i;        //100.0</a:t>
            </a:r>
          </a:p>
          <a:p>
            <a:pPr marL="201168" lvl="1" indent="0">
              <a:buNone/>
            </a:pPr>
            <a:endParaRPr lang="es-ES" dirty="0"/>
          </a:p>
          <a:p>
            <a:pPr marL="201168" lvl="1" indent="0">
              <a:buNone/>
            </a:pPr>
            <a:r>
              <a:rPr lang="es-ES" dirty="0"/>
              <a:t>// También se puede hacer double d = i; Java manejará la conversión implícita</a:t>
            </a:r>
          </a:p>
          <a:p>
            <a:pPr marL="201168" lvl="1" indent="0">
              <a:buNone/>
            </a:pPr>
            <a:r>
              <a:rPr lang="es-ES" dirty="0"/>
              <a:t>  </a:t>
            </a:r>
            <a:r>
              <a:rPr lang="es-ES" dirty="0" err="1"/>
              <a:t>return</a:t>
            </a:r>
            <a:r>
              <a:rPr lang="es-ES" dirty="0"/>
              <a:t> d;</a:t>
            </a:r>
          </a:p>
          <a:p>
            <a:pPr marL="201168" lvl="1" indent="0">
              <a:buNone/>
            </a:pPr>
            <a:r>
              <a:rPr lang="es-ES" dirty="0"/>
              <a:t>}</a:t>
            </a:r>
          </a:p>
          <a:p>
            <a:pPr lvl="2"/>
            <a:endParaRPr lang="es-ES" dirty="0"/>
          </a:p>
          <a:p>
            <a:endParaRPr lang="es-ES" dirty="0"/>
          </a:p>
          <a:p>
            <a:endParaRPr lang="es-ES" dirty="0"/>
          </a:p>
        </p:txBody>
      </p:sp>
    </p:spTree>
    <p:extLst>
      <p:ext uri="{BB962C8B-B14F-4D97-AF65-F5344CB8AC3E}">
        <p14:creationId xmlns:p14="http://schemas.microsoft.com/office/powerpoint/2010/main" val="2565157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33F9C-089E-8A3A-AD3E-51EDE5E38496}"/>
              </a:ext>
            </a:extLst>
          </p:cNvPr>
          <p:cNvSpPr>
            <a:spLocks noGrp="1"/>
          </p:cNvSpPr>
          <p:nvPr>
            <p:ph type="title"/>
          </p:nvPr>
        </p:nvSpPr>
        <p:spPr/>
        <p:txBody>
          <a:bodyPr/>
          <a:lstStyle/>
          <a:p>
            <a:r>
              <a:rPr lang="es-ES" dirty="0"/>
              <a:t>Conversión de tipos</a:t>
            </a:r>
          </a:p>
        </p:txBody>
      </p:sp>
      <p:sp>
        <p:nvSpPr>
          <p:cNvPr id="3" name="Marcador de contenido 2">
            <a:extLst>
              <a:ext uri="{FF2B5EF4-FFF2-40B4-BE49-F238E27FC236}">
                <a16:creationId xmlns:a16="http://schemas.microsoft.com/office/drawing/2014/main" id="{2337E355-2ED5-7522-3619-C6AE63611311}"/>
              </a:ext>
            </a:extLst>
          </p:cNvPr>
          <p:cNvSpPr>
            <a:spLocks noGrp="1"/>
          </p:cNvSpPr>
          <p:nvPr>
            <p:ph idx="1"/>
          </p:nvPr>
        </p:nvSpPr>
        <p:spPr/>
        <p:txBody>
          <a:bodyPr>
            <a:normAutofit lnSpcReduction="10000"/>
          </a:bodyPr>
          <a:lstStyle/>
          <a:p>
            <a:r>
              <a:rPr lang="es-ES" b="1" dirty="0" err="1"/>
              <a:t>Narrowing</a:t>
            </a:r>
            <a:r>
              <a:rPr lang="es-ES" dirty="0"/>
              <a:t>: Cuando convertimos de un tipo más grande a un tipo más pequeño. Se debe hacer manualmente y con cuidado pues se corre el riesgo de perder información o precisión.</a:t>
            </a:r>
          </a:p>
          <a:p>
            <a:endParaRPr lang="es-ES" dirty="0"/>
          </a:p>
          <a:p>
            <a:pPr marL="201168" lvl="1" indent="0">
              <a:buNone/>
            </a:pPr>
            <a:r>
              <a:rPr lang="es-ES" dirty="0"/>
              <a:t>public double </a:t>
            </a:r>
            <a:r>
              <a:rPr lang="es-ES" dirty="0" err="1"/>
              <a:t>narrowingSimple</a:t>
            </a:r>
            <a:r>
              <a:rPr lang="es-ES" dirty="0"/>
              <a:t>(){</a:t>
            </a:r>
          </a:p>
          <a:p>
            <a:pPr marL="201168" lvl="1" indent="0">
              <a:buNone/>
            </a:pPr>
            <a:r>
              <a:rPr lang="es-ES" dirty="0"/>
              <a:t>  double i=100;</a:t>
            </a:r>
          </a:p>
          <a:p>
            <a:pPr marL="201168" lvl="1" indent="0">
              <a:buNone/>
            </a:pPr>
            <a:r>
              <a:rPr lang="es-ES" dirty="0"/>
              <a:t>  </a:t>
            </a:r>
            <a:r>
              <a:rPr lang="es-ES" dirty="0" err="1"/>
              <a:t>int</a:t>
            </a:r>
            <a:r>
              <a:rPr lang="es-ES" dirty="0"/>
              <a:t> d = (</a:t>
            </a:r>
            <a:r>
              <a:rPr lang="es-ES" dirty="0" err="1"/>
              <a:t>int</a:t>
            </a:r>
            <a:r>
              <a:rPr lang="es-ES" dirty="0"/>
              <a:t>) i;        //100</a:t>
            </a:r>
          </a:p>
          <a:p>
            <a:pPr marL="201168" lvl="1" indent="0">
              <a:buNone/>
            </a:pPr>
            <a:endParaRPr lang="es-ES" dirty="0"/>
          </a:p>
          <a:p>
            <a:pPr marL="201168" lvl="1" indent="0">
              <a:buNone/>
            </a:pPr>
            <a:r>
              <a:rPr lang="es-ES" dirty="0"/>
              <a:t>// En este caso no se puede hacer </a:t>
            </a:r>
            <a:r>
              <a:rPr lang="es-ES" dirty="0" err="1"/>
              <a:t>int</a:t>
            </a:r>
            <a:r>
              <a:rPr lang="es-ES" dirty="0"/>
              <a:t> d = i; </a:t>
            </a:r>
            <a:r>
              <a:rPr lang="es-ES" b="1" dirty="0"/>
              <a:t>Java NO maneja la conversión implícita</a:t>
            </a:r>
          </a:p>
          <a:p>
            <a:pPr marL="201168" lvl="1" indent="0">
              <a:buNone/>
            </a:pPr>
            <a:r>
              <a:rPr lang="es-ES" dirty="0"/>
              <a:t>  </a:t>
            </a:r>
            <a:r>
              <a:rPr lang="es-ES" dirty="0" err="1"/>
              <a:t>return</a:t>
            </a:r>
            <a:r>
              <a:rPr lang="es-ES" dirty="0"/>
              <a:t> d;</a:t>
            </a:r>
          </a:p>
          <a:p>
            <a:pPr marL="201168" lvl="1" indent="0">
              <a:buNone/>
            </a:pPr>
            <a:r>
              <a:rPr lang="es-ES" dirty="0"/>
              <a:t>}</a:t>
            </a:r>
          </a:p>
          <a:p>
            <a:pPr lvl="2"/>
            <a:endParaRPr lang="es-ES" dirty="0"/>
          </a:p>
          <a:p>
            <a:endParaRPr lang="es-ES" dirty="0"/>
          </a:p>
          <a:p>
            <a:endParaRPr lang="es-ES" dirty="0"/>
          </a:p>
        </p:txBody>
      </p:sp>
    </p:spTree>
    <p:extLst>
      <p:ext uri="{BB962C8B-B14F-4D97-AF65-F5344CB8AC3E}">
        <p14:creationId xmlns:p14="http://schemas.microsoft.com/office/powerpoint/2010/main" val="1792636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686DDA-954E-AD66-F4F7-88DC2C6C58C4}"/>
              </a:ext>
            </a:extLst>
          </p:cNvPr>
          <p:cNvSpPr>
            <a:spLocks noGrp="1"/>
          </p:cNvSpPr>
          <p:nvPr>
            <p:ph type="title"/>
          </p:nvPr>
        </p:nvSpPr>
        <p:spPr/>
        <p:txBody>
          <a:bodyPr/>
          <a:lstStyle/>
          <a:p>
            <a:r>
              <a:rPr lang="es-ES" dirty="0"/>
              <a:t>Conversión de tipos</a:t>
            </a:r>
          </a:p>
        </p:txBody>
      </p:sp>
      <p:sp>
        <p:nvSpPr>
          <p:cNvPr id="3" name="Marcador de contenido 2">
            <a:extLst>
              <a:ext uri="{FF2B5EF4-FFF2-40B4-BE49-F238E27FC236}">
                <a16:creationId xmlns:a16="http://schemas.microsoft.com/office/drawing/2014/main" id="{4CD9D514-0C21-1994-18D9-02203579E856}"/>
              </a:ext>
            </a:extLst>
          </p:cNvPr>
          <p:cNvSpPr>
            <a:spLocks noGrp="1"/>
          </p:cNvSpPr>
          <p:nvPr>
            <p:ph idx="1"/>
          </p:nvPr>
        </p:nvSpPr>
        <p:spPr/>
        <p:txBody>
          <a:bodyPr>
            <a:normAutofit lnSpcReduction="10000"/>
          </a:bodyPr>
          <a:lstStyle/>
          <a:p>
            <a:r>
              <a:rPr lang="es-ES" b="1" dirty="0"/>
              <a:t>Evitar pérdida de información</a:t>
            </a:r>
            <a:endParaRPr lang="es-ES" dirty="0"/>
          </a:p>
          <a:p>
            <a:r>
              <a:rPr lang="es-ES" dirty="0"/>
              <a:t>Podemos convertir simplemente haciendo un casting a otro tipo.</a:t>
            </a:r>
          </a:p>
          <a:p>
            <a:r>
              <a:rPr lang="es-ES" dirty="0"/>
              <a:t>Sin embargo, esto puede llevar a pérdida de información. Observa el siguiente ejemplo:</a:t>
            </a:r>
          </a:p>
          <a:p>
            <a:pPr marL="201168" lvl="1" indent="0">
              <a:buNone/>
            </a:pPr>
            <a:r>
              <a:rPr lang="es-ES" dirty="0"/>
              <a:t>  float </a:t>
            </a:r>
            <a:r>
              <a:rPr lang="es-ES" dirty="0" err="1"/>
              <a:t>myNum</a:t>
            </a:r>
            <a:r>
              <a:rPr lang="es-ES" dirty="0"/>
              <a:t> = 5.2f;</a:t>
            </a:r>
          </a:p>
          <a:p>
            <a:pPr marL="201168" lvl="1" indent="0">
              <a:buNone/>
            </a:pPr>
            <a:r>
              <a:rPr lang="es-ES" dirty="0"/>
              <a:t>  </a:t>
            </a:r>
            <a:r>
              <a:rPr lang="es-ES" dirty="0" err="1"/>
              <a:t>int</a:t>
            </a:r>
            <a:r>
              <a:rPr lang="es-ES" dirty="0"/>
              <a:t> </a:t>
            </a:r>
            <a:r>
              <a:rPr lang="es-ES" dirty="0" err="1"/>
              <a:t>myInt</a:t>
            </a:r>
            <a:r>
              <a:rPr lang="es-ES" dirty="0"/>
              <a:t>= (</a:t>
            </a:r>
            <a:r>
              <a:rPr lang="es-ES" dirty="0" err="1"/>
              <a:t>int</a:t>
            </a:r>
            <a:r>
              <a:rPr lang="es-ES" dirty="0"/>
              <a:t>) </a:t>
            </a:r>
            <a:r>
              <a:rPr lang="es-ES" dirty="0" err="1"/>
              <a:t>myNum</a:t>
            </a:r>
            <a:r>
              <a:rPr lang="es-ES" dirty="0"/>
              <a:t>;</a:t>
            </a:r>
          </a:p>
          <a:p>
            <a:pPr marL="201168" lvl="1" indent="0">
              <a:buNone/>
            </a:pPr>
            <a:r>
              <a:rPr lang="es-ES" dirty="0"/>
              <a:t>  </a:t>
            </a:r>
            <a:r>
              <a:rPr lang="es-ES" dirty="0" err="1"/>
              <a:t>System.out.println</a:t>
            </a:r>
            <a:r>
              <a:rPr lang="es-ES" dirty="0"/>
              <a:t>(</a:t>
            </a:r>
            <a:r>
              <a:rPr lang="es-ES" dirty="0" err="1"/>
              <a:t>myInt</a:t>
            </a:r>
            <a:r>
              <a:rPr lang="es-ES" dirty="0"/>
              <a:t>);</a:t>
            </a:r>
          </a:p>
          <a:p>
            <a:pPr lvl="1"/>
            <a:endParaRPr lang="es-ES" dirty="0"/>
          </a:p>
          <a:p>
            <a:r>
              <a:rPr lang="es-ES" dirty="0" err="1"/>
              <a:t>myNum</a:t>
            </a:r>
            <a:r>
              <a:rPr lang="es-ES" dirty="0"/>
              <a:t> tiene decimales inicialmente. Al convertir esa variable a </a:t>
            </a:r>
            <a:r>
              <a:rPr lang="es-ES" dirty="0" err="1"/>
              <a:t>int</a:t>
            </a:r>
            <a:r>
              <a:rPr lang="es-ES" dirty="0"/>
              <a:t> se pierden.</a:t>
            </a:r>
          </a:p>
          <a:p>
            <a:r>
              <a:rPr lang="es-ES" dirty="0"/>
              <a:t>El programa no dará ningún error.</a:t>
            </a:r>
          </a:p>
          <a:p>
            <a:pPr lvl="1"/>
            <a:endParaRPr lang="es-ES" dirty="0"/>
          </a:p>
          <a:p>
            <a:endParaRPr lang="es-ES" dirty="0"/>
          </a:p>
        </p:txBody>
      </p:sp>
    </p:spTree>
    <p:extLst>
      <p:ext uri="{BB962C8B-B14F-4D97-AF65-F5344CB8AC3E}">
        <p14:creationId xmlns:p14="http://schemas.microsoft.com/office/powerpoint/2010/main" val="686491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8F98B8-7C3C-29C2-28EF-E72BECFD3DBC}"/>
              </a:ext>
            </a:extLst>
          </p:cNvPr>
          <p:cNvSpPr>
            <a:spLocks noGrp="1"/>
          </p:cNvSpPr>
          <p:nvPr>
            <p:ph type="title"/>
          </p:nvPr>
        </p:nvSpPr>
        <p:spPr/>
        <p:txBody>
          <a:bodyPr/>
          <a:lstStyle/>
          <a:p>
            <a:r>
              <a:rPr lang="es-ES" dirty="0"/>
              <a:t>Conversión de tipos seguras</a:t>
            </a:r>
          </a:p>
        </p:txBody>
      </p:sp>
      <p:sp>
        <p:nvSpPr>
          <p:cNvPr id="3" name="Marcador de contenido 2">
            <a:extLst>
              <a:ext uri="{FF2B5EF4-FFF2-40B4-BE49-F238E27FC236}">
                <a16:creationId xmlns:a16="http://schemas.microsoft.com/office/drawing/2014/main" id="{852625DA-5CB9-9872-0BA7-89EBBC4DEE7F}"/>
              </a:ext>
            </a:extLst>
          </p:cNvPr>
          <p:cNvSpPr>
            <a:spLocks noGrp="1"/>
          </p:cNvSpPr>
          <p:nvPr>
            <p:ph idx="1"/>
          </p:nvPr>
        </p:nvSpPr>
        <p:spPr/>
        <p:txBody>
          <a:bodyPr/>
          <a:lstStyle/>
          <a:p>
            <a:r>
              <a:rPr lang="es-ES" dirty="0"/>
              <a:t>byte-&gt; double, float, long, int, char, short</a:t>
            </a:r>
          </a:p>
          <a:p>
            <a:r>
              <a:rPr lang="es-ES" dirty="0"/>
              <a:t>short-&gt; double, float, long, int</a:t>
            </a:r>
          </a:p>
          <a:p>
            <a:r>
              <a:rPr lang="es-ES" dirty="0"/>
              <a:t>char-&gt; double, float, long, int</a:t>
            </a:r>
          </a:p>
          <a:p>
            <a:r>
              <a:rPr lang="es-ES" dirty="0"/>
              <a:t>int -&gt; double, float, long</a:t>
            </a:r>
          </a:p>
          <a:p>
            <a:r>
              <a:rPr lang="es-ES" dirty="0"/>
              <a:t>long -&gt; double, float</a:t>
            </a:r>
          </a:p>
          <a:p>
            <a:r>
              <a:rPr lang="es-ES" dirty="0"/>
              <a:t>float -&gt; double</a:t>
            </a: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3933141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B133B-09CF-B59F-2E42-46D7BA1B14B2}"/>
              </a:ext>
            </a:extLst>
          </p:cNvPr>
          <p:cNvSpPr>
            <a:spLocks noGrp="1"/>
          </p:cNvSpPr>
          <p:nvPr>
            <p:ph type="title"/>
          </p:nvPr>
        </p:nvSpPr>
        <p:spPr/>
        <p:txBody>
          <a:bodyPr/>
          <a:lstStyle/>
          <a:p>
            <a:r>
              <a:rPr lang="es-ES" dirty="0"/>
              <a:t>Declaración de variables con var</a:t>
            </a:r>
          </a:p>
        </p:txBody>
      </p:sp>
      <p:sp>
        <p:nvSpPr>
          <p:cNvPr id="3" name="Marcador de contenido 2">
            <a:extLst>
              <a:ext uri="{FF2B5EF4-FFF2-40B4-BE49-F238E27FC236}">
                <a16:creationId xmlns:a16="http://schemas.microsoft.com/office/drawing/2014/main" id="{1DDBFE00-B301-9C7C-452A-30D8A8D4122D}"/>
              </a:ext>
            </a:extLst>
          </p:cNvPr>
          <p:cNvSpPr>
            <a:spLocks noGrp="1"/>
          </p:cNvSpPr>
          <p:nvPr>
            <p:ph idx="1"/>
          </p:nvPr>
        </p:nvSpPr>
        <p:spPr>
          <a:xfrm>
            <a:off x="2589212" y="2133599"/>
            <a:ext cx="8915400" cy="4784785"/>
          </a:xfrm>
        </p:spPr>
        <p:txBody>
          <a:bodyPr>
            <a:normAutofit/>
          </a:bodyPr>
          <a:lstStyle/>
          <a:p>
            <a:pPr marR="5715">
              <a:lnSpc>
                <a:spcPct val="160000"/>
              </a:lnSpc>
            </a:pPr>
            <a:r>
              <a:rPr lang="es-ES" dirty="0"/>
              <a:t>A partir de Java 10, se introdujo la palabra clave </a:t>
            </a:r>
            <a:r>
              <a:rPr lang="es-ES" b="1" dirty="0" err="1"/>
              <a:t>var</a:t>
            </a:r>
            <a:r>
              <a:rPr lang="es-ES" dirty="0"/>
              <a:t> para facilitar la declaración de variables locales sin tener que especificar explícitamente su tipo. </a:t>
            </a:r>
          </a:p>
          <a:p>
            <a:pPr marR="5715">
              <a:lnSpc>
                <a:spcPct val="160000"/>
              </a:lnSpc>
            </a:pPr>
            <a:r>
              <a:rPr lang="es-ES" dirty="0"/>
              <a:t>Esto se conoce como "inferencia de tipo de variable local".</a:t>
            </a:r>
          </a:p>
          <a:p>
            <a:pPr marR="5715">
              <a:lnSpc>
                <a:spcPct val="160000"/>
              </a:lnSpc>
            </a:pPr>
            <a:r>
              <a:rPr lang="es-ES" dirty="0"/>
              <a:t> La inferencia de tipo no significa que la variable sea de tipo dinámico; sigue siendo fuertemente </a:t>
            </a:r>
            <a:r>
              <a:rPr lang="es-ES" dirty="0" err="1"/>
              <a:t>tipada</a:t>
            </a:r>
            <a:r>
              <a:rPr lang="es-ES" dirty="0"/>
              <a:t> y el tipo se determina en tiempo de compilación.</a:t>
            </a:r>
          </a:p>
          <a:p>
            <a:pPr marR="5715" lvl="1">
              <a:lnSpc>
                <a:spcPct val="90000"/>
              </a:lnSpc>
            </a:pPr>
            <a:endParaRPr lang="es-ES" dirty="0"/>
          </a:p>
          <a:p>
            <a:pPr lvl="1"/>
            <a:endParaRPr lang="es-ES" dirty="0">
              <a:solidFill>
                <a:schemeClr val="tx1"/>
              </a:solidFill>
            </a:endParaRPr>
          </a:p>
          <a:p>
            <a:pPr lvl="1"/>
            <a:endParaRPr lang="es-ES" dirty="0"/>
          </a:p>
          <a:p>
            <a:pPr lvl="1"/>
            <a:endParaRPr lang="es-ES" dirty="0"/>
          </a:p>
        </p:txBody>
      </p:sp>
    </p:spTree>
    <p:extLst>
      <p:ext uri="{BB962C8B-B14F-4D97-AF65-F5344CB8AC3E}">
        <p14:creationId xmlns:p14="http://schemas.microsoft.com/office/powerpoint/2010/main" val="594447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B133B-09CF-B59F-2E42-46D7BA1B14B2}"/>
              </a:ext>
            </a:extLst>
          </p:cNvPr>
          <p:cNvSpPr>
            <a:spLocks noGrp="1"/>
          </p:cNvSpPr>
          <p:nvPr>
            <p:ph type="title"/>
          </p:nvPr>
        </p:nvSpPr>
        <p:spPr/>
        <p:txBody>
          <a:bodyPr/>
          <a:lstStyle/>
          <a:p>
            <a:r>
              <a:rPr lang="es-ES" dirty="0"/>
              <a:t>Declaración de variables con var</a:t>
            </a:r>
          </a:p>
        </p:txBody>
      </p:sp>
      <p:sp>
        <p:nvSpPr>
          <p:cNvPr id="3" name="Marcador de contenido 2">
            <a:extLst>
              <a:ext uri="{FF2B5EF4-FFF2-40B4-BE49-F238E27FC236}">
                <a16:creationId xmlns:a16="http://schemas.microsoft.com/office/drawing/2014/main" id="{1DDBFE00-B301-9C7C-452A-30D8A8D4122D}"/>
              </a:ext>
            </a:extLst>
          </p:cNvPr>
          <p:cNvSpPr>
            <a:spLocks noGrp="1"/>
          </p:cNvSpPr>
          <p:nvPr>
            <p:ph idx="1"/>
          </p:nvPr>
        </p:nvSpPr>
        <p:spPr/>
        <p:txBody>
          <a:bodyPr/>
          <a:lstStyle/>
          <a:p>
            <a:pPr lvl="1"/>
            <a:r>
              <a:rPr lang="es-ES" dirty="0"/>
              <a:t>Con</a:t>
            </a:r>
            <a:r>
              <a:rPr lang="es-ES" b="1" dirty="0"/>
              <a:t> var </a:t>
            </a:r>
            <a:r>
              <a:rPr lang="es-ES" dirty="0"/>
              <a:t>podemos inferir el tipo:</a:t>
            </a:r>
          </a:p>
          <a:p>
            <a:pPr lvl="1"/>
            <a:endParaRPr lang="es-ES" dirty="0"/>
          </a:p>
          <a:p>
            <a:pPr lvl="1"/>
            <a:r>
              <a:rPr lang="es-ES" dirty="0"/>
              <a:t>Para </a:t>
            </a:r>
            <a:r>
              <a:rPr lang="es-ES" b="1" dirty="0"/>
              <a:t>long</a:t>
            </a:r>
            <a:r>
              <a:rPr lang="es-ES" dirty="0"/>
              <a:t>: añadir una l o una L al final del número </a:t>
            </a:r>
          </a:p>
          <a:p>
            <a:pPr lvl="1"/>
            <a:r>
              <a:rPr lang="es-ES" dirty="0"/>
              <a:t>Para </a:t>
            </a:r>
            <a:r>
              <a:rPr lang="es-ES" b="1" dirty="0"/>
              <a:t>double</a:t>
            </a:r>
            <a:r>
              <a:rPr lang="es-ES" dirty="0"/>
              <a:t>: añadir una d o una D al final del número o usar un punto decimal</a:t>
            </a:r>
          </a:p>
          <a:p>
            <a:pPr lvl="1"/>
            <a:r>
              <a:rPr lang="es-ES" dirty="0"/>
              <a:t>Para </a:t>
            </a:r>
            <a:r>
              <a:rPr lang="es-ES" b="1" dirty="0"/>
              <a:t>float</a:t>
            </a:r>
            <a:r>
              <a:rPr lang="es-ES" dirty="0"/>
              <a:t>: añadir una f o una F al final del número</a:t>
            </a:r>
          </a:p>
          <a:p>
            <a:pPr lvl="1"/>
            <a:endParaRPr lang="es-ES" dirty="0"/>
          </a:p>
          <a:p>
            <a:pPr marL="201168" lvl="1" indent="0">
              <a:buNone/>
            </a:pPr>
            <a:endParaRPr lang="es-ES" b="1" dirty="0"/>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a</a:t>
            </a:r>
            <a:r>
              <a:rPr lang="es-ES" dirty="0">
                <a:solidFill>
                  <a:srgbClr val="000000"/>
                </a:solidFill>
                <a:effectLst/>
                <a:highlight>
                  <a:srgbClr val="FFFFFF"/>
                </a:highlight>
                <a:latin typeface="Courier New" panose="02070309020205020404" pitchFamily="49" charset="0"/>
              </a:rPr>
              <a:t> = 10L;   </a:t>
            </a:r>
            <a:r>
              <a:rPr lang="es-ES" dirty="0">
                <a:solidFill>
                  <a:srgbClr val="3F7F5F"/>
                </a:solidFill>
                <a:effectLst/>
                <a:highlight>
                  <a:srgbClr val="FFFFFF"/>
                </a:highlight>
                <a:latin typeface="Courier New" panose="02070309020205020404" pitchFamily="49" charset="0"/>
              </a:rPr>
              <a:t>// a se infiere como long</a:t>
            </a:r>
            <a:endParaRPr lang="es-ES" dirty="0">
              <a:solidFill>
                <a:srgbClr val="000000"/>
              </a:solidFill>
              <a:effectLst/>
              <a:highlight>
                <a:srgbClr val="FFFFFF"/>
              </a:highlight>
              <a:latin typeface="Courier New" panose="02070309020205020404" pitchFamily="49" charset="0"/>
            </a:endParaRPr>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b</a:t>
            </a:r>
            <a:r>
              <a:rPr lang="es-ES" dirty="0">
                <a:solidFill>
                  <a:srgbClr val="000000"/>
                </a:solidFill>
                <a:effectLst/>
                <a:highlight>
                  <a:srgbClr val="FFFFFF"/>
                </a:highlight>
                <a:latin typeface="Courier New" panose="02070309020205020404" pitchFamily="49" charset="0"/>
              </a:rPr>
              <a:t> = 10.0;  </a:t>
            </a:r>
            <a:r>
              <a:rPr lang="es-ES" dirty="0">
                <a:solidFill>
                  <a:srgbClr val="3F7F5F"/>
                </a:solidFill>
                <a:effectLst/>
                <a:highlight>
                  <a:srgbClr val="FFFFFF"/>
                </a:highlight>
                <a:latin typeface="Courier New" panose="02070309020205020404" pitchFamily="49" charset="0"/>
              </a:rPr>
              <a:t>// b se infiere como double</a:t>
            </a:r>
            <a:endParaRPr lang="es-ES" dirty="0">
              <a:solidFill>
                <a:srgbClr val="000000"/>
              </a:solidFill>
              <a:effectLst/>
              <a:highlight>
                <a:srgbClr val="FFFFFF"/>
              </a:highlight>
              <a:latin typeface="Courier New" panose="02070309020205020404" pitchFamily="49" charset="0"/>
            </a:endParaRPr>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c</a:t>
            </a:r>
            <a:r>
              <a:rPr lang="es-ES" dirty="0">
                <a:solidFill>
                  <a:srgbClr val="000000"/>
                </a:solidFill>
                <a:effectLst/>
                <a:highlight>
                  <a:srgbClr val="FFFFFF"/>
                </a:highlight>
                <a:latin typeface="Courier New" panose="02070309020205020404" pitchFamily="49" charset="0"/>
              </a:rPr>
              <a:t> = 10d;   </a:t>
            </a:r>
            <a:r>
              <a:rPr lang="es-ES" dirty="0">
                <a:solidFill>
                  <a:srgbClr val="3F7F5F"/>
                </a:solidFill>
                <a:effectLst/>
                <a:highlight>
                  <a:srgbClr val="FFFFFF"/>
                </a:highlight>
                <a:latin typeface="Courier New" panose="02070309020205020404" pitchFamily="49" charset="0"/>
              </a:rPr>
              <a:t>// c se infiere también como double</a:t>
            </a:r>
            <a:endParaRPr lang="es-ES" dirty="0">
              <a:solidFill>
                <a:srgbClr val="000000"/>
              </a:solidFill>
              <a:effectLst/>
              <a:highlight>
                <a:srgbClr val="FFFFFF"/>
              </a:highlight>
              <a:latin typeface="Courier New" panose="02070309020205020404" pitchFamily="49" charset="0"/>
            </a:endParaRPr>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d</a:t>
            </a:r>
            <a:r>
              <a:rPr lang="es-ES" dirty="0">
                <a:solidFill>
                  <a:srgbClr val="000000"/>
                </a:solidFill>
                <a:effectLst/>
                <a:highlight>
                  <a:srgbClr val="FFFFFF"/>
                </a:highlight>
                <a:latin typeface="Courier New" panose="02070309020205020404" pitchFamily="49" charset="0"/>
              </a:rPr>
              <a:t> = 10f;   </a:t>
            </a:r>
            <a:r>
              <a:rPr lang="es-ES" dirty="0">
                <a:solidFill>
                  <a:srgbClr val="3F7F5F"/>
                </a:solidFill>
                <a:effectLst/>
                <a:highlight>
                  <a:srgbClr val="FFFFFF"/>
                </a:highlight>
                <a:latin typeface="Courier New" panose="02070309020205020404" pitchFamily="49" charset="0"/>
              </a:rPr>
              <a:t>// d se infiere como float</a:t>
            </a:r>
            <a:endParaRPr lang="es-ES" dirty="0">
              <a:solidFill>
                <a:srgbClr val="000000"/>
              </a:solidFill>
              <a:effectLst/>
              <a:highlight>
                <a:srgbClr val="FFFFFF"/>
              </a:highlight>
              <a:latin typeface="Courier New" panose="02070309020205020404" pitchFamily="49" charset="0"/>
            </a:endParaRPr>
          </a:p>
          <a:p>
            <a:pPr lvl="1"/>
            <a:endParaRPr lang="es-ES" dirty="0"/>
          </a:p>
          <a:p>
            <a:pPr lvl="1"/>
            <a:endParaRPr lang="es-ES" dirty="0"/>
          </a:p>
        </p:txBody>
      </p:sp>
    </p:spTree>
    <p:extLst>
      <p:ext uri="{BB962C8B-B14F-4D97-AF65-F5344CB8AC3E}">
        <p14:creationId xmlns:p14="http://schemas.microsoft.com/office/powerpoint/2010/main" val="151799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4CC48D-C8F3-BEED-4BC8-FC1D34C051F9}"/>
              </a:ext>
            </a:extLst>
          </p:cNvPr>
          <p:cNvSpPr>
            <a:spLocks noGrp="1"/>
          </p:cNvSpPr>
          <p:nvPr>
            <p:ph type="title"/>
          </p:nvPr>
        </p:nvSpPr>
        <p:spPr>
          <a:xfrm>
            <a:off x="2592925" y="624110"/>
            <a:ext cx="8911687" cy="1280890"/>
          </a:xfrm>
        </p:spPr>
        <p:txBody>
          <a:bodyPr>
            <a:normAutofit/>
          </a:bodyPr>
          <a:lstStyle/>
          <a:p>
            <a:r>
              <a:rPr lang="es-ES"/>
              <a:t>Características del lenguaje Java</a:t>
            </a:r>
            <a:endParaRPr lang="es-ES" dirty="0"/>
          </a:p>
        </p:txBody>
      </p:sp>
      <p:sp>
        <p:nvSpPr>
          <p:cNvPr id="3" name="Marcador de contenido 2">
            <a:extLst>
              <a:ext uri="{FF2B5EF4-FFF2-40B4-BE49-F238E27FC236}">
                <a16:creationId xmlns:a16="http://schemas.microsoft.com/office/drawing/2014/main" id="{BE534D58-E108-4CF5-C3B2-503CEF119A85}"/>
              </a:ext>
            </a:extLst>
          </p:cNvPr>
          <p:cNvSpPr>
            <a:spLocks noGrp="1"/>
          </p:cNvSpPr>
          <p:nvPr>
            <p:ph idx="1"/>
          </p:nvPr>
        </p:nvSpPr>
        <p:spPr>
          <a:xfrm>
            <a:off x="2589212" y="2125362"/>
            <a:ext cx="5835121" cy="3785860"/>
          </a:xfrm>
        </p:spPr>
        <p:txBody>
          <a:bodyPr>
            <a:normAutofit/>
          </a:bodyPr>
          <a:lstStyle/>
          <a:p>
            <a:r>
              <a:rPr lang="es-ES" dirty="0"/>
              <a:t>Orientado a objetos</a:t>
            </a:r>
          </a:p>
          <a:p>
            <a:r>
              <a:rPr lang="es-ES" dirty="0"/>
              <a:t>Compilado e interpretado</a:t>
            </a:r>
          </a:p>
          <a:p>
            <a:r>
              <a:rPr lang="es-ES" dirty="0"/>
              <a:t>Multihilo</a:t>
            </a:r>
          </a:p>
          <a:p>
            <a:r>
              <a:rPr lang="es-ES" dirty="0"/>
              <a:t>Multiplataforma</a:t>
            </a:r>
          </a:p>
          <a:p>
            <a:r>
              <a:rPr lang="es-ES" dirty="0"/>
              <a:t>Neutral respecto a la arquitectura</a:t>
            </a:r>
          </a:p>
        </p:txBody>
      </p:sp>
      <p:pic>
        <p:nvPicPr>
          <p:cNvPr id="5" name="Picture 4" descr="Patrones 3D ondulados">
            <a:extLst>
              <a:ext uri="{FF2B5EF4-FFF2-40B4-BE49-F238E27FC236}">
                <a16:creationId xmlns:a16="http://schemas.microsoft.com/office/drawing/2014/main" id="{19B2CADA-C07A-22EA-9566-9C5CEFDBBFB9}"/>
              </a:ext>
            </a:extLst>
          </p:cNvPr>
          <p:cNvPicPr>
            <a:picLocks noChangeAspect="1"/>
          </p:cNvPicPr>
          <p:nvPr/>
        </p:nvPicPr>
        <p:blipFill rotWithShape="1">
          <a:blip r:embed="rId2"/>
          <a:srcRect l="11186" r="37504" b="-2"/>
          <a:stretch/>
        </p:blipFill>
        <p:spPr>
          <a:xfrm>
            <a:off x="8631452" y="2129586"/>
            <a:ext cx="2873159" cy="3737814"/>
          </a:xfrm>
          <a:prstGeom prst="rect">
            <a:avLst/>
          </a:prstGeom>
        </p:spPr>
      </p:pic>
    </p:spTree>
    <p:extLst>
      <p:ext uri="{BB962C8B-B14F-4D97-AF65-F5344CB8AC3E}">
        <p14:creationId xmlns:p14="http://schemas.microsoft.com/office/powerpoint/2010/main" val="2343202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B133B-09CF-B59F-2E42-46D7BA1B14B2}"/>
              </a:ext>
            </a:extLst>
          </p:cNvPr>
          <p:cNvSpPr>
            <a:spLocks noGrp="1"/>
          </p:cNvSpPr>
          <p:nvPr>
            <p:ph type="title"/>
          </p:nvPr>
        </p:nvSpPr>
        <p:spPr/>
        <p:txBody>
          <a:bodyPr/>
          <a:lstStyle/>
          <a:p>
            <a:r>
              <a:rPr lang="es-ES" dirty="0"/>
              <a:t>Declaración de variables con var</a:t>
            </a:r>
          </a:p>
        </p:txBody>
      </p:sp>
      <p:sp>
        <p:nvSpPr>
          <p:cNvPr id="3" name="Marcador de contenido 2">
            <a:extLst>
              <a:ext uri="{FF2B5EF4-FFF2-40B4-BE49-F238E27FC236}">
                <a16:creationId xmlns:a16="http://schemas.microsoft.com/office/drawing/2014/main" id="{1DDBFE00-B301-9C7C-452A-30D8A8D4122D}"/>
              </a:ext>
            </a:extLst>
          </p:cNvPr>
          <p:cNvSpPr>
            <a:spLocks noGrp="1"/>
          </p:cNvSpPr>
          <p:nvPr>
            <p:ph idx="1"/>
          </p:nvPr>
        </p:nvSpPr>
        <p:spPr/>
        <p:txBody>
          <a:bodyPr/>
          <a:lstStyle/>
          <a:p>
            <a:pPr lvl="1"/>
            <a:r>
              <a:rPr lang="es-ES" dirty="0"/>
              <a:t>Las operaciones aritméticas entre diferentes tipos numéricos están sujetas a reglas de "promoción de tipos" o "conversión de tipos" </a:t>
            </a:r>
          </a:p>
          <a:p>
            <a:pPr lvl="1"/>
            <a:r>
              <a:rPr lang="es-ES" dirty="0"/>
              <a:t>Estas reglas determinan qué tipo de resultado se obtiene cuando se realizan operaciones aritméticas entre diferentes tipos de números</a:t>
            </a:r>
          </a:p>
          <a:p>
            <a:pPr lvl="1"/>
            <a:endParaRPr lang="es-ES" dirty="0"/>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a</a:t>
            </a:r>
            <a:r>
              <a:rPr lang="es-ES" dirty="0">
                <a:solidFill>
                  <a:srgbClr val="000000"/>
                </a:solidFill>
                <a:effectLst/>
                <a:highlight>
                  <a:srgbClr val="FFFFFF"/>
                </a:highlight>
                <a:latin typeface="Courier New" panose="02070309020205020404" pitchFamily="49" charset="0"/>
              </a:rPr>
              <a:t> = 10L;   </a:t>
            </a:r>
            <a:r>
              <a:rPr lang="es-ES" dirty="0">
                <a:solidFill>
                  <a:srgbClr val="3F7F5F"/>
                </a:solidFill>
                <a:effectLst/>
                <a:highlight>
                  <a:srgbClr val="FFFFFF"/>
                </a:highlight>
                <a:latin typeface="Courier New" panose="02070309020205020404" pitchFamily="49" charset="0"/>
              </a:rPr>
              <a:t>// a se infiere como long</a:t>
            </a:r>
            <a:endParaRPr lang="es-ES" dirty="0">
              <a:solidFill>
                <a:srgbClr val="000000"/>
              </a:solidFill>
              <a:effectLst/>
              <a:highlight>
                <a:srgbClr val="FFFFFF"/>
              </a:highlight>
              <a:latin typeface="Courier New" panose="02070309020205020404" pitchFamily="49" charset="0"/>
            </a:endParaRPr>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b</a:t>
            </a:r>
            <a:r>
              <a:rPr lang="es-ES" dirty="0">
                <a:solidFill>
                  <a:srgbClr val="000000"/>
                </a:solidFill>
                <a:effectLst/>
                <a:highlight>
                  <a:srgbClr val="FFFFFF"/>
                </a:highlight>
                <a:latin typeface="Courier New" panose="02070309020205020404" pitchFamily="49" charset="0"/>
              </a:rPr>
              <a:t> = 10.0;  </a:t>
            </a:r>
            <a:r>
              <a:rPr lang="es-ES" dirty="0">
                <a:solidFill>
                  <a:srgbClr val="3F7F5F"/>
                </a:solidFill>
                <a:effectLst/>
                <a:highlight>
                  <a:srgbClr val="FFFFFF"/>
                </a:highlight>
                <a:latin typeface="Courier New" panose="02070309020205020404" pitchFamily="49" charset="0"/>
              </a:rPr>
              <a:t>// b se infiere como double</a:t>
            </a:r>
            <a:endParaRPr lang="es-ES" dirty="0">
              <a:solidFill>
                <a:srgbClr val="000000"/>
              </a:solidFill>
              <a:effectLst/>
              <a:highlight>
                <a:srgbClr val="FFFFFF"/>
              </a:highlight>
              <a:latin typeface="Courier New" panose="02070309020205020404" pitchFamily="49" charset="0"/>
            </a:endParaRPr>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c</a:t>
            </a:r>
            <a:r>
              <a:rPr lang="es-ES" dirty="0">
                <a:solidFill>
                  <a:srgbClr val="000000"/>
                </a:solidFill>
                <a:effectLst/>
                <a:highlight>
                  <a:srgbClr val="FFFFFF"/>
                </a:highlight>
                <a:latin typeface="Courier New" panose="02070309020205020404" pitchFamily="49" charset="0"/>
              </a:rPr>
              <a:t> = 10d;   </a:t>
            </a:r>
            <a:r>
              <a:rPr lang="es-ES" dirty="0">
                <a:solidFill>
                  <a:srgbClr val="3F7F5F"/>
                </a:solidFill>
                <a:effectLst/>
                <a:highlight>
                  <a:srgbClr val="FFFFFF"/>
                </a:highlight>
                <a:latin typeface="Courier New" panose="02070309020205020404" pitchFamily="49" charset="0"/>
              </a:rPr>
              <a:t>// c se infiere también como double</a:t>
            </a:r>
            <a:endParaRPr lang="es-ES" dirty="0">
              <a:solidFill>
                <a:srgbClr val="000000"/>
              </a:solidFill>
              <a:effectLst/>
              <a:highlight>
                <a:srgbClr val="FFFFFF"/>
              </a:highlight>
              <a:latin typeface="Courier New" panose="02070309020205020404" pitchFamily="49" charset="0"/>
            </a:endParaRPr>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d</a:t>
            </a:r>
            <a:r>
              <a:rPr lang="es-ES" dirty="0">
                <a:solidFill>
                  <a:srgbClr val="000000"/>
                </a:solidFill>
                <a:effectLst/>
                <a:highlight>
                  <a:srgbClr val="FFFFFF"/>
                </a:highlight>
                <a:latin typeface="Courier New" panose="02070309020205020404" pitchFamily="49" charset="0"/>
              </a:rPr>
              <a:t> = 10f;   </a:t>
            </a:r>
            <a:r>
              <a:rPr lang="es-ES" dirty="0">
                <a:solidFill>
                  <a:srgbClr val="3F7F5F"/>
                </a:solidFill>
                <a:effectLst/>
                <a:highlight>
                  <a:srgbClr val="FFFFFF"/>
                </a:highlight>
                <a:latin typeface="Courier New" panose="02070309020205020404" pitchFamily="49" charset="0"/>
              </a:rPr>
              <a:t>// d se infiere como float</a:t>
            </a:r>
          </a:p>
          <a:p>
            <a:pPr marL="109728" lvl="1" indent="0">
              <a:spcBef>
                <a:spcPts val="0"/>
              </a:spcBef>
              <a:spcAft>
                <a:spcPts val="0"/>
              </a:spcAft>
              <a:buNone/>
            </a:pPr>
            <a:endParaRPr lang="es-ES" dirty="0">
              <a:solidFill>
                <a:srgbClr val="3F7F5F"/>
              </a:solidFill>
              <a:highlight>
                <a:srgbClr val="FFFFFF"/>
              </a:highlight>
              <a:latin typeface="Courier New" panose="02070309020205020404" pitchFamily="49" charset="0"/>
            </a:endParaRPr>
          </a:p>
          <a:p>
            <a:pPr marL="109728" lvl="1" indent="0">
              <a:spcBef>
                <a:spcPts val="0"/>
              </a:spcBef>
              <a:spcAft>
                <a:spcPts val="0"/>
              </a:spcAft>
              <a:buNone/>
            </a:pPr>
            <a:r>
              <a:rPr lang="es-ES" dirty="0">
                <a:solidFill>
                  <a:srgbClr val="3F7F5F"/>
                </a:solidFill>
                <a:highlight>
                  <a:srgbClr val="FFFFFF"/>
                </a:highlight>
                <a:latin typeface="Courier New" panose="02070309020205020404" pitchFamily="49" charset="0"/>
              </a:rPr>
              <a:t>   </a:t>
            </a:r>
            <a:r>
              <a:rPr lang="es-ES" b="1" dirty="0">
                <a:solidFill>
                  <a:srgbClr val="7F0055"/>
                </a:solidFill>
                <a:effectLst/>
                <a:highlight>
                  <a:srgbClr val="FFFFFF"/>
                </a:highlight>
                <a:latin typeface="Courier New" panose="02070309020205020404" pitchFamily="49" charset="0"/>
              </a:rPr>
              <a:t>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j</a:t>
            </a:r>
            <a:r>
              <a:rPr lang="es-ES" dirty="0">
                <a:solidFill>
                  <a:srgbClr val="000000"/>
                </a:solidFill>
                <a:effectLst/>
                <a:highlight>
                  <a:srgbClr val="FFFFFF"/>
                </a:highlight>
                <a:latin typeface="Courier New" panose="02070309020205020404" pitchFamily="49" charset="0"/>
              </a:rPr>
              <a:t> = a + b + c + d;   </a:t>
            </a:r>
            <a:r>
              <a:rPr lang="es-ES" dirty="0">
                <a:solidFill>
                  <a:srgbClr val="3F7F5F"/>
                </a:solidFill>
                <a:effectLst/>
                <a:highlight>
                  <a:srgbClr val="FFFFFF"/>
                </a:highlight>
                <a:latin typeface="Courier New" panose="02070309020205020404" pitchFamily="49" charset="0"/>
              </a:rPr>
              <a:t>// j se infiere como double</a:t>
            </a:r>
            <a:endParaRPr lang="es-ES" dirty="0"/>
          </a:p>
          <a:p>
            <a:pPr lvl="1"/>
            <a:endParaRPr lang="es-ES" dirty="0"/>
          </a:p>
        </p:txBody>
      </p:sp>
    </p:spTree>
    <p:extLst>
      <p:ext uri="{BB962C8B-B14F-4D97-AF65-F5344CB8AC3E}">
        <p14:creationId xmlns:p14="http://schemas.microsoft.com/office/powerpoint/2010/main" val="31714512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B133B-09CF-B59F-2E42-46D7BA1B14B2}"/>
              </a:ext>
            </a:extLst>
          </p:cNvPr>
          <p:cNvSpPr>
            <a:spLocks noGrp="1"/>
          </p:cNvSpPr>
          <p:nvPr>
            <p:ph type="title"/>
          </p:nvPr>
        </p:nvSpPr>
        <p:spPr/>
        <p:txBody>
          <a:bodyPr/>
          <a:lstStyle/>
          <a:p>
            <a:r>
              <a:rPr lang="es-ES" dirty="0"/>
              <a:t>Declaración de variables con var</a:t>
            </a:r>
          </a:p>
        </p:txBody>
      </p:sp>
      <p:sp>
        <p:nvSpPr>
          <p:cNvPr id="3" name="Marcador de contenido 2">
            <a:extLst>
              <a:ext uri="{FF2B5EF4-FFF2-40B4-BE49-F238E27FC236}">
                <a16:creationId xmlns:a16="http://schemas.microsoft.com/office/drawing/2014/main" id="{1DDBFE00-B301-9C7C-452A-30D8A8D4122D}"/>
              </a:ext>
            </a:extLst>
          </p:cNvPr>
          <p:cNvSpPr>
            <a:spLocks noGrp="1"/>
          </p:cNvSpPr>
          <p:nvPr>
            <p:ph idx="1"/>
          </p:nvPr>
        </p:nvSpPr>
        <p:spPr/>
        <p:txBody>
          <a:bodyPr/>
          <a:lstStyle/>
          <a:p>
            <a:pPr lvl="1"/>
            <a:r>
              <a:rPr lang="es-ES" dirty="0"/>
              <a:t>Esto es igual para variables declaradas con tipo </a:t>
            </a:r>
            <a:r>
              <a:rPr lang="es-ES" dirty="0" err="1"/>
              <a:t>explicitamente</a:t>
            </a:r>
            <a:endParaRPr lang="es-ES" dirty="0"/>
          </a:p>
          <a:p>
            <a:pPr lvl="1"/>
            <a:endParaRPr lang="es-ES" dirty="0"/>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a:t>
            </a:r>
            <a:r>
              <a:rPr lang="es-ES" b="1" dirty="0" err="1">
                <a:solidFill>
                  <a:srgbClr val="7F0055"/>
                </a:solidFill>
                <a:effectLst/>
                <a:highlight>
                  <a:srgbClr val="FFFFFF"/>
                </a:highlight>
                <a:latin typeface="Courier New" panose="02070309020205020404" pitchFamily="49" charset="0"/>
              </a:rPr>
              <a:t>long</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a</a:t>
            </a:r>
            <a:r>
              <a:rPr lang="es-ES" dirty="0">
                <a:solidFill>
                  <a:srgbClr val="000000"/>
                </a:solidFill>
                <a:effectLst/>
                <a:highlight>
                  <a:srgbClr val="FFFFFF"/>
                </a:highlight>
                <a:latin typeface="Courier New" panose="02070309020205020404" pitchFamily="49" charset="0"/>
              </a:rPr>
              <a:t> = 10L;   </a:t>
            </a:r>
            <a:r>
              <a:rPr lang="es-ES" dirty="0">
                <a:solidFill>
                  <a:srgbClr val="3F7F5F"/>
                </a:solidFill>
                <a:effectLst/>
                <a:highlight>
                  <a:srgbClr val="FFFFFF"/>
                </a:highlight>
                <a:latin typeface="Courier New" panose="02070309020205020404" pitchFamily="49" charset="0"/>
              </a:rPr>
              <a:t>// a se infiere como </a:t>
            </a:r>
            <a:r>
              <a:rPr lang="es-ES" dirty="0" err="1">
                <a:solidFill>
                  <a:srgbClr val="3F7F5F"/>
                </a:solidFill>
                <a:effectLst/>
                <a:highlight>
                  <a:srgbClr val="FFFFFF"/>
                </a:highlight>
                <a:latin typeface="Courier New" panose="02070309020205020404" pitchFamily="49" charset="0"/>
              </a:rPr>
              <a:t>long</a:t>
            </a:r>
            <a:endParaRPr lang="es-ES" dirty="0">
              <a:solidFill>
                <a:srgbClr val="000000"/>
              </a:solidFill>
              <a:effectLst/>
              <a:highlight>
                <a:srgbClr val="FFFFFF"/>
              </a:highlight>
              <a:latin typeface="Courier New" panose="02070309020205020404" pitchFamily="49" charset="0"/>
            </a:endParaRPr>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a:t>
            </a:r>
            <a:r>
              <a:rPr lang="es-ES" b="1" dirty="0" err="1">
                <a:solidFill>
                  <a:srgbClr val="7F0055"/>
                </a:solidFill>
                <a:highlight>
                  <a:srgbClr val="FFFFFF"/>
                </a:highlight>
                <a:latin typeface="Courier New" panose="02070309020205020404" pitchFamily="49" charset="0"/>
              </a:rPr>
              <a:t>double</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b</a:t>
            </a:r>
            <a:r>
              <a:rPr lang="es-ES" dirty="0">
                <a:solidFill>
                  <a:srgbClr val="000000"/>
                </a:solidFill>
                <a:effectLst/>
                <a:highlight>
                  <a:srgbClr val="FFFFFF"/>
                </a:highlight>
                <a:latin typeface="Courier New" panose="02070309020205020404" pitchFamily="49" charset="0"/>
              </a:rPr>
              <a:t> = 10.0;  </a:t>
            </a:r>
            <a:r>
              <a:rPr lang="es-ES" dirty="0">
                <a:solidFill>
                  <a:srgbClr val="3F7F5F"/>
                </a:solidFill>
                <a:effectLst/>
                <a:highlight>
                  <a:srgbClr val="FFFFFF"/>
                </a:highlight>
                <a:latin typeface="Courier New" panose="02070309020205020404" pitchFamily="49" charset="0"/>
              </a:rPr>
              <a:t>// b se infiere como </a:t>
            </a:r>
            <a:r>
              <a:rPr lang="es-ES" dirty="0" err="1">
                <a:solidFill>
                  <a:srgbClr val="3F7F5F"/>
                </a:solidFill>
                <a:effectLst/>
                <a:highlight>
                  <a:srgbClr val="FFFFFF"/>
                </a:highlight>
                <a:latin typeface="Courier New" panose="02070309020205020404" pitchFamily="49" charset="0"/>
              </a:rPr>
              <a:t>double</a:t>
            </a:r>
            <a:endParaRPr lang="es-ES" dirty="0">
              <a:solidFill>
                <a:srgbClr val="000000"/>
              </a:solidFill>
              <a:effectLst/>
              <a:highlight>
                <a:srgbClr val="FFFFFF"/>
              </a:highlight>
              <a:latin typeface="Courier New" panose="02070309020205020404" pitchFamily="49" charset="0"/>
            </a:endParaRPr>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a:t>
            </a:r>
            <a:r>
              <a:rPr lang="es-ES" b="1" dirty="0" err="1">
                <a:solidFill>
                  <a:srgbClr val="7F0055"/>
                </a:solidFill>
                <a:highlight>
                  <a:srgbClr val="FFFFFF"/>
                </a:highlight>
                <a:latin typeface="Courier New" panose="02070309020205020404" pitchFamily="49" charset="0"/>
              </a:rPr>
              <a:t>double</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c</a:t>
            </a:r>
            <a:r>
              <a:rPr lang="es-ES" dirty="0">
                <a:solidFill>
                  <a:srgbClr val="000000"/>
                </a:solidFill>
                <a:effectLst/>
                <a:highlight>
                  <a:srgbClr val="FFFFFF"/>
                </a:highlight>
                <a:latin typeface="Courier New" panose="02070309020205020404" pitchFamily="49" charset="0"/>
              </a:rPr>
              <a:t> = 10d;   </a:t>
            </a:r>
            <a:r>
              <a:rPr lang="es-ES" dirty="0">
                <a:solidFill>
                  <a:srgbClr val="3F7F5F"/>
                </a:solidFill>
                <a:effectLst/>
                <a:highlight>
                  <a:srgbClr val="FFFFFF"/>
                </a:highlight>
                <a:latin typeface="Courier New" panose="02070309020205020404" pitchFamily="49" charset="0"/>
              </a:rPr>
              <a:t>// c se infiere también como </a:t>
            </a:r>
            <a:r>
              <a:rPr lang="es-ES" dirty="0" err="1">
                <a:solidFill>
                  <a:srgbClr val="3F7F5F"/>
                </a:solidFill>
                <a:effectLst/>
                <a:highlight>
                  <a:srgbClr val="FFFFFF"/>
                </a:highlight>
                <a:latin typeface="Courier New" panose="02070309020205020404" pitchFamily="49" charset="0"/>
              </a:rPr>
              <a:t>double</a:t>
            </a:r>
            <a:endParaRPr lang="es-ES" dirty="0">
              <a:solidFill>
                <a:srgbClr val="000000"/>
              </a:solidFill>
              <a:effectLst/>
              <a:highlight>
                <a:srgbClr val="FFFFFF"/>
              </a:highlight>
              <a:latin typeface="Courier New" panose="02070309020205020404" pitchFamily="49" charset="0"/>
            </a:endParaRPr>
          </a:p>
          <a:p>
            <a:pPr marL="109728" lvl="1" indent="0">
              <a:spcBef>
                <a:spcPts val="0"/>
              </a:spcBef>
              <a:spcAft>
                <a:spcPts val="0"/>
              </a:spcAft>
              <a:buNone/>
            </a:pPr>
            <a:r>
              <a:rPr lang="es-ES" b="1" dirty="0">
                <a:solidFill>
                  <a:srgbClr val="7F0055"/>
                </a:solidFill>
                <a:effectLst/>
                <a:highlight>
                  <a:srgbClr val="FFFFFF"/>
                </a:highlight>
                <a:latin typeface="Courier New" panose="02070309020205020404" pitchFamily="49" charset="0"/>
              </a:rPr>
              <a:t>   </a:t>
            </a:r>
            <a:r>
              <a:rPr lang="es-ES" b="1" dirty="0" err="1">
                <a:solidFill>
                  <a:srgbClr val="7F0055"/>
                </a:solidFill>
                <a:effectLst/>
                <a:highlight>
                  <a:srgbClr val="FFFFFF"/>
                </a:highlight>
                <a:latin typeface="Courier New" panose="02070309020205020404" pitchFamily="49" charset="0"/>
              </a:rPr>
              <a:t>float</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d</a:t>
            </a:r>
            <a:r>
              <a:rPr lang="es-ES" dirty="0">
                <a:solidFill>
                  <a:srgbClr val="000000"/>
                </a:solidFill>
                <a:effectLst/>
                <a:highlight>
                  <a:srgbClr val="FFFFFF"/>
                </a:highlight>
                <a:latin typeface="Courier New" panose="02070309020205020404" pitchFamily="49" charset="0"/>
              </a:rPr>
              <a:t> = 10f;   </a:t>
            </a:r>
            <a:r>
              <a:rPr lang="es-ES" dirty="0">
                <a:solidFill>
                  <a:srgbClr val="3F7F5F"/>
                </a:solidFill>
                <a:effectLst/>
                <a:highlight>
                  <a:srgbClr val="FFFFFF"/>
                </a:highlight>
                <a:latin typeface="Courier New" panose="02070309020205020404" pitchFamily="49" charset="0"/>
              </a:rPr>
              <a:t>// d se infiere como </a:t>
            </a:r>
            <a:r>
              <a:rPr lang="es-ES" dirty="0" err="1">
                <a:solidFill>
                  <a:srgbClr val="3F7F5F"/>
                </a:solidFill>
                <a:effectLst/>
                <a:highlight>
                  <a:srgbClr val="FFFFFF"/>
                </a:highlight>
                <a:latin typeface="Courier New" panose="02070309020205020404" pitchFamily="49" charset="0"/>
              </a:rPr>
              <a:t>float</a:t>
            </a:r>
            <a:endParaRPr lang="es-ES" dirty="0">
              <a:solidFill>
                <a:srgbClr val="3F7F5F"/>
              </a:solidFill>
              <a:effectLst/>
              <a:highlight>
                <a:srgbClr val="FFFFFF"/>
              </a:highlight>
              <a:latin typeface="Courier New" panose="02070309020205020404" pitchFamily="49" charset="0"/>
            </a:endParaRPr>
          </a:p>
          <a:p>
            <a:pPr marL="109728" lvl="1" indent="0">
              <a:spcBef>
                <a:spcPts val="0"/>
              </a:spcBef>
              <a:spcAft>
                <a:spcPts val="0"/>
              </a:spcAft>
              <a:buNone/>
            </a:pPr>
            <a:endParaRPr lang="es-ES" dirty="0">
              <a:solidFill>
                <a:srgbClr val="3F7F5F"/>
              </a:solidFill>
              <a:highlight>
                <a:srgbClr val="FFFFFF"/>
              </a:highlight>
              <a:latin typeface="Courier New" panose="02070309020205020404" pitchFamily="49" charset="0"/>
            </a:endParaRPr>
          </a:p>
          <a:p>
            <a:pPr marL="109728" lvl="1" indent="0">
              <a:spcBef>
                <a:spcPts val="0"/>
              </a:spcBef>
              <a:spcAft>
                <a:spcPts val="0"/>
              </a:spcAft>
              <a:buNone/>
            </a:pPr>
            <a:r>
              <a:rPr lang="es-ES" dirty="0">
                <a:solidFill>
                  <a:srgbClr val="3F7F5F"/>
                </a:solidFill>
                <a:highlight>
                  <a:srgbClr val="FFFFFF"/>
                </a:highlight>
                <a:latin typeface="Courier New" panose="02070309020205020404" pitchFamily="49" charset="0"/>
              </a:rPr>
              <a:t>   </a:t>
            </a:r>
            <a:r>
              <a:rPr lang="es-ES" b="1" dirty="0" err="1">
                <a:solidFill>
                  <a:srgbClr val="7F0055"/>
                </a:solidFill>
                <a:effectLst/>
                <a:highlight>
                  <a:srgbClr val="FFFFFF"/>
                </a:highlight>
                <a:latin typeface="Courier New" panose="02070309020205020404" pitchFamily="49" charset="0"/>
              </a:rPr>
              <a:t>var</a:t>
            </a:r>
            <a:r>
              <a:rPr lang="es-ES" dirty="0">
                <a:solidFill>
                  <a:srgbClr val="000000"/>
                </a:solidFill>
                <a:effectLst/>
                <a:highlight>
                  <a:srgbClr val="FFFFFF"/>
                </a:highlight>
                <a:latin typeface="Courier New" panose="02070309020205020404" pitchFamily="49" charset="0"/>
              </a:rPr>
              <a:t> </a:t>
            </a:r>
            <a:r>
              <a:rPr lang="es-ES" dirty="0">
                <a:solidFill>
                  <a:srgbClr val="6A3E3E"/>
                </a:solidFill>
                <a:effectLst/>
                <a:highlight>
                  <a:srgbClr val="FFFFFF"/>
                </a:highlight>
                <a:latin typeface="Courier New" panose="02070309020205020404" pitchFamily="49" charset="0"/>
              </a:rPr>
              <a:t>j</a:t>
            </a:r>
            <a:r>
              <a:rPr lang="es-ES" dirty="0">
                <a:solidFill>
                  <a:srgbClr val="000000"/>
                </a:solidFill>
                <a:effectLst/>
                <a:highlight>
                  <a:srgbClr val="FFFFFF"/>
                </a:highlight>
                <a:latin typeface="Courier New" panose="02070309020205020404" pitchFamily="49" charset="0"/>
              </a:rPr>
              <a:t> = a + b + c + d;   </a:t>
            </a:r>
            <a:r>
              <a:rPr lang="es-ES" dirty="0">
                <a:solidFill>
                  <a:srgbClr val="3F7F5F"/>
                </a:solidFill>
                <a:effectLst/>
                <a:highlight>
                  <a:srgbClr val="FFFFFF"/>
                </a:highlight>
                <a:latin typeface="Courier New" panose="02070309020205020404" pitchFamily="49" charset="0"/>
              </a:rPr>
              <a:t>// j se infiere como </a:t>
            </a:r>
            <a:r>
              <a:rPr lang="es-ES" dirty="0" err="1">
                <a:solidFill>
                  <a:srgbClr val="3F7F5F"/>
                </a:solidFill>
                <a:effectLst/>
                <a:highlight>
                  <a:srgbClr val="FFFFFF"/>
                </a:highlight>
                <a:latin typeface="Courier New" panose="02070309020205020404" pitchFamily="49" charset="0"/>
              </a:rPr>
              <a:t>double</a:t>
            </a:r>
            <a:endParaRPr lang="es-ES" dirty="0"/>
          </a:p>
          <a:p>
            <a:pPr lvl="1"/>
            <a:endParaRPr lang="es-ES" dirty="0"/>
          </a:p>
        </p:txBody>
      </p:sp>
    </p:spTree>
    <p:extLst>
      <p:ext uri="{BB962C8B-B14F-4D97-AF65-F5344CB8AC3E}">
        <p14:creationId xmlns:p14="http://schemas.microsoft.com/office/powerpoint/2010/main" val="4290592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B133B-09CF-B59F-2E42-46D7BA1B14B2}"/>
              </a:ext>
            </a:extLst>
          </p:cNvPr>
          <p:cNvSpPr>
            <a:spLocks noGrp="1"/>
          </p:cNvSpPr>
          <p:nvPr>
            <p:ph type="title"/>
          </p:nvPr>
        </p:nvSpPr>
        <p:spPr/>
        <p:txBody>
          <a:bodyPr/>
          <a:lstStyle/>
          <a:p>
            <a:r>
              <a:rPr lang="es-ES" dirty="0"/>
              <a:t>Declaración de variables con var</a:t>
            </a:r>
          </a:p>
        </p:txBody>
      </p:sp>
      <p:sp>
        <p:nvSpPr>
          <p:cNvPr id="3" name="Marcador de contenido 2">
            <a:extLst>
              <a:ext uri="{FF2B5EF4-FFF2-40B4-BE49-F238E27FC236}">
                <a16:creationId xmlns:a16="http://schemas.microsoft.com/office/drawing/2014/main" id="{1DDBFE00-B301-9C7C-452A-30D8A8D4122D}"/>
              </a:ext>
            </a:extLst>
          </p:cNvPr>
          <p:cNvSpPr>
            <a:spLocks noGrp="1"/>
          </p:cNvSpPr>
          <p:nvPr>
            <p:ph idx="1"/>
          </p:nvPr>
        </p:nvSpPr>
        <p:spPr>
          <a:xfrm>
            <a:off x="2589212" y="2133599"/>
            <a:ext cx="8915400" cy="4784785"/>
          </a:xfrm>
        </p:spPr>
        <p:txBody>
          <a:bodyPr>
            <a:normAutofit/>
          </a:bodyPr>
          <a:lstStyle/>
          <a:p>
            <a:pPr marL="457200" marR="5715" lvl="1" indent="0">
              <a:lnSpc>
                <a:spcPct val="90000"/>
              </a:lnSpc>
              <a:buNone/>
            </a:pPr>
            <a:endParaRPr lang="es-ES" dirty="0"/>
          </a:p>
          <a:p>
            <a:pPr marL="12700">
              <a:lnSpc>
                <a:spcPct val="100000"/>
              </a:lnSpc>
              <a:spcBef>
                <a:spcPts val="1320"/>
              </a:spcBef>
            </a:pPr>
            <a:r>
              <a:rPr lang="es-ES" sz="1600" spc="-10" dirty="0">
                <a:solidFill>
                  <a:schemeClr val="tx1"/>
                </a:solidFill>
                <a:cs typeface="Tahoma"/>
              </a:rPr>
              <a:t>Requisitos:</a:t>
            </a:r>
            <a:endParaRPr lang="es-ES" sz="1600" dirty="0">
              <a:solidFill>
                <a:schemeClr val="tx1"/>
              </a:solidFill>
              <a:cs typeface="Tahoma"/>
            </a:endParaRPr>
          </a:p>
          <a:p>
            <a:pPr marL="299085" indent="-286385">
              <a:lnSpc>
                <a:spcPct val="100000"/>
              </a:lnSpc>
              <a:spcBef>
                <a:spcPts val="815"/>
              </a:spcBef>
              <a:buFont typeface="Arial"/>
              <a:buChar char="•"/>
              <a:tabLst>
                <a:tab pos="299085" algn="l"/>
              </a:tabLst>
            </a:pPr>
            <a:r>
              <a:rPr lang="es-ES" sz="1600" i="1" spc="-70" dirty="0" err="1">
                <a:solidFill>
                  <a:schemeClr val="tx1"/>
                </a:solidFill>
                <a:cs typeface="Trebuchet MS"/>
              </a:rPr>
              <a:t>var</a:t>
            </a:r>
            <a:r>
              <a:rPr lang="es-ES" sz="1600" i="1" spc="-105" dirty="0">
                <a:solidFill>
                  <a:schemeClr val="tx1"/>
                </a:solidFill>
                <a:cs typeface="Trebuchet MS"/>
              </a:rPr>
              <a:t> </a:t>
            </a:r>
            <a:r>
              <a:rPr lang="es-ES" sz="1600" dirty="0">
                <a:solidFill>
                  <a:schemeClr val="tx1"/>
                </a:solidFill>
                <a:cs typeface="Tahoma"/>
              </a:rPr>
              <a:t>sólo</a:t>
            </a:r>
            <a:r>
              <a:rPr lang="es-ES" sz="1600" spc="-120" dirty="0">
                <a:solidFill>
                  <a:schemeClr val="tx1"/>
                </a:solidFill>
                <a:cs typeface="Tahoma"/>
              </a:rPr>
              <a:t> </a:t>
            </a:r>
            <a:r>
              <a:rPr lang="es-ES" sz="1600" spc="-10" dirty="0">
                <a:solidFill>
                  <a:schemeClr val="tx1"/>
                </a:solidFill>
                <a:cs typeface="Tahoma"/>
              </a:rPr>
              <a:t>puede</a:t>
            </a:r>
            <a:r>
              <a:rPr lang="es-ES" sz="1600" spc="-125" dirty="0">
                <a:solidFill>
                  <a:schemeClr val="tx1"/>
                </a:solidFill>
                <a:cs typeface="Tahoma"/>
              </a:rPr>
              <a:t> </a:t>
            </a:r>
            <a:r>
              <a:rPr lang="es-ES" sz="1600" dirty="0">
                <a:solidFill>
                  <a:schemeClr val="tx1"/>
                </a:solidFill>
                <a:cs typeface="Tahoma"/>
              </a:rPr>
              <a:t>ser</a:t>
            </a:r>
            <a:r>
              <a:rPr lang="es-ES" sz="1600" spc="-125" dirty="0">
                <a:solidFill>
                  <a:schemeClr val="tx1"/>
                </a:solidFill>
                <a:cs typeface="Tahoma"/>
              </a:rPr>
              <a:t> </a:t>
            </a:r>
            <a:r>
              <a:rPr lang="es-ES" sz="1600" dirty="0">
                <a:solidFill>
                  <a:schemeClr val="tx1"/>
                </a:solidFill>
                <a:cs typeface="Tahoma"/>
              </a:rPr>
              <a:t>utilizado</a:t>
            </a:r>
            <a:r>
              <a:rPr lang="es-ES" sz="1600" spc="-100" dirty="0">
                <a:solidFill>
                  <a:schemeClr val="tx1"/>
                </a:solidFill>
                <a:cs typeface="Tahoma"/>
              </a:rPr>
              <a:t> </a:t>
            </a:r>
            <a:r>
              <a:rPr lang="es-ES" sz="1600" dirty="0">
                <a:solidFill>
                  <a:schemeClr val="tx1"/>
                </a:solidFill>
                <a:cs typeface="Tahoma"/>
              </a:rPr>
              <a:t>dentro</a:t>
            </a:r>
            <a:r>
              <a:rPr lang="es-ES" sz="1600" spc="-125" dirty="0">
                <a:solidFill>
                  <a:schemeClr val="tx1"/>
                </a:solidFill>
                <a:cs typeface="Tahoma"/>
              </a:rPr>
              <a:t> </a:t>
            </a:r>
            <a:r>
              <a:rPr lang="es-ES" sz="1600" spc="-10" dirty="0">
                <a:solidFill>
                  <a:schemeClr val="tx1"/>
                </a:solidFill>
                <a:cs typeface="Tahoma"/>
              </a:rPr>
              <a:t>de</a:t>
            </a:r>
            <a:r>
              <a:rPr lang="es-ES" sz="1600" spc="-125" dirty="0">
                <a:solidFill>
                  <a:schemeClr val="tx1"/>
                </a:solidFill>
                <a:cs typeface="Tahoma"/>
              </a:rPr>
              <a:t> </a:t>
            </a:r>
            <a:r>
              <a:rPr lang="es-ES" sz="1600" spc="-10" dirty="0">
                <a:solidFill>
                  <a:schemeClr val="tx1"/>
                </a:solidFill>
                <a:cs typeface="Tahoma"/>
              </a:rPr>
              <a:t>un</a:t>
            </a:r>
            <a:r>
              <a:rPr lang="es-ES" sz="1600" spc="-145" dirty="0">
                <a:solidFill>
                  <a:schemeClr val="tx1"/>
                </a:solidFill>
                <a:cs typeface="Tahoma"/>
              </a:rPr>
              <a:t> </a:t>
            </a:r>
            <a:r>
              <a:rPr lang="es-ES" sz="1600" dirty="0">
                <a:solidFill>
                  <a:schemeClr val="tx1"/>
                </a:solidFill>
                <a:cs typeface="Tahoma"/>
              </a:rPr>
              <a:t>método</a:t>
            </a:r>
            <a:r>
              <a:rPr lang="es-ES" sz="1600" spc="-130" dirty="0">
                <a:solidFill>
                  <a:schemeClr val="tx1"/>
                </a:solidFill>
                <a:cs typeface="Tahoma"/>
              </a:rPr>
              <a:t> </a:t>
            </a:r>
            <a:r>
              <a:rPr lang="es-ES" sz="1600" spc="-10" dirty="0">
                <a:solidFill>
                  <a:schemeClr val="tx1"/>
                </a:solidFill>
                <a:cs typeface="Tahoma"/>
              </a:rPr>
              <a:t>(local)</a:t>
            </a:r>
            <a:endParaRPr lang="es-ES" sz="1600" dirty="0">
              <a:solidFill>
                <a:schemeClr val="tx1"/>
              </a:solidFill>
              <a:cs typeface="Tahoma"/>
            </a:endParaRPr>
          </a:p>
          <a:p>
            <a:pPr marL="299085" indent="-286385">
              <a:lnSpc>
                <a:spcPct val="100000"/>
              </a:lnSpc>
              <a:spcBef>
                <a:spcPts val="805"/>
              </a:spcBef>
              <a:buFont typeface="Arial"/>
              <a:buChar char="•"/>
              <a:tabLst>
                <a:tab pos="299085" algn="l"/>
              </a:tabLst>
            </a:pPr>
            <a:r>
              <a:rPr lang="es-ES" sz="1600" spc="-10" dirty="0">
                <a:solidFill>
                  <a:schemeClr val="tx1"/>
                </a:solidFill>
                <a:cs typeface="Tahoma"/>
              </a:rPr>
              <a:t>Es</a:t>
            </a:r>
            <a:r>
              <a:rPr lang="es-ES" sz="1600" spc="-95" dirty="0">
                <a:solidFill>
                  <a:schemeClr val="tx1"/>
                </a:solidFill>
                <a:cs typeface="Tahoma"/>
              </a:rPr>
              <a:t> </a:t>
            </a:r>
            <a:r>
              <a:rPr lang="es-ES" sz="1600" dirty="0">
                <a:solidFill>
                  <a:schemeClr val="tx1"/>
                </a:solidFill>
                <a:cs typeface="Tahoma"/>
              </a:rPr>
              <a:t>obligatorio</a:t>
            </a:r>
            <a:r>
              <a:rPr lang="es-ES" sz="1600" spc="-40" dirty="0">
                <a:solidFill>
                  <a:schemeClr val="tx1"/>
                </a:solidFill>
                <a:cs typeface="Tahoma"/>
              </a:rPr>
              <a:t> </a:t>
            </a:r>
            <a:r>
              <a:rPr lang="es-ES" sz="1600" dirty="0">
                <a:solidFill>
                  <a:schemeClr val="tx1"/>
                </a:solidFill>
                <a:cs typeface="Tahoma"/>
              </a:rPr>
              <a:t>inicializarla</a:t>
            </a:r>
            <a:r>
              <a:rPr lang="es-ES" sz="1600" spc="-20" dirty="0">
                <a:solidFill>
                  <a:schemeClr val="tx1"/>
                </a:solidFill>
                <a:cs typeface="Tahoma"/>
              </a:rPr>
              <a:t> </a:t>
            </a:r>
            <a:r>
              <a:rPr lang="es-ES" sz="1600" dirty="0">
                <a:solidFill>
                  <a:schemeClr val="tx1"/>
                </a:solidFill>
                <a:cs typeface="Tahoma"/>
              </a:rPr>
              <a:t>al</a:t>
            </a:r>
            <a:r>
              <a:rPr lang="es-ES" sz="1600" spc="-80" dirty="0">
                <a:solidFill>
                  <a:schemeClr val="tx1"/>
                </a:solidFill>
                <a:cs typeface="Tahoma"/>
              </a:rPr>
              <a:t> </a:t>
            </a:r>
            <a:r>
              <a:rPr lang="es-ES" sz="1600" spc="-10" dirty="0">
                <a:solidFill>
                  <a:schemeClr val="tx1"/>
                </a:solidFill>
                <a:cs typeface="Tahoma"/>
              </a:rPr>
              <a:t>declararla</a:t>
            </a:r>
            <a:endParaRPr lang="es-ES" sz="1600" dirty="0">
              <a:solidFill>
                <a:schemeClr val="tx1"/>
              </a:solidFill>
              <a:cs typeface="Tahoma"/>
            </a:endParaRPr>
          </a:p>
          <a:p>
            <a:pPr marL="299085" indent="-286385">
              <a:lnSpc>
                <a:spcPct val="100000"/>
              </a:lnSpc>
              <a:spcBef>
                <a:spcPts val="805"/>
              </a:spcBef>
              <a:buFont typeface="Arial"/>
              <a:buChar char="•"/>
              <a:tabLst>
                <a:tab pos="299085" algn="l"/>
              </a:tabLst>
            </a:pPr>
            <a:r>
              <a:rPr lang="es-ES" sz="1600" spc="80" dirty="0">
                <a:solidFill>
                  <a:schemeClr val="tx1"/>
                </a:solidFill>
                <a:cs typeface="Tahoma"/>
              </a:rPr>
              <a:t>No</a:t>
            </a:r>
            <a:r>
              <a:rPr lang="es-ES" sz="1600" spc="-145" dirty="0">
                <a:solidFill>
                  <a:schemeClr val="tx1"/>
                </a:solidFill>
                <a:cs typeface="Tahoma"/>
              </a:rPr>
              <a:t> </a:t>
            </a:r>
            <a:r>
              <a:rPr lang="es-ES" sz="1600" spc="-25" dirty="0">
                <a:solidFill>
                  <a:schemeClr val="tx1"/>
                </a:solidFill>
                <a:cs typeface="Tahoma"/>
              </a:rPr>
              <a:t>se</a:t>
            </a:r>
            <a:r>
              <a:rPr lang="es-ES" sz="1600" spc="-140" dirty="0">
                <a:solidFill>
                  <a:schemeClr val="tx1"/>
                </a:solidFill>
                <a:cs typeface="Tahoma"/>
              </a:rPr>
              <a:t> </a:t>
            </a:r>
            <a:r>
              <a:rPr lang="es-ES" sz="1600" spc="-10" dirty="0">
                <a:solidFill>
                  <a:schemeClr val="tx1"/>
                </a:solidFill>
                <a:cs typeface="Tahoma"/>
              </a:rPr>
              <a:t>puede</a:t>
            </a:r>
            <a:r>
              <a:rPr lang="es-ES" sz="1600" spc="-114" dirty="0">
                <a:solidFill>
                  <a:schemeClr val="tx1"/>
                </a:solidFill>
                <a:cs typeface="Tahoma"/>
              </a:rPr>
              <a:t> </a:t>
            </a:r>
            <a:r>
              <a:rPr lang="es-ES" sz="1600" dirty="0" err="1">
                <a:solidFill>
                  <a:schemeClr val="tx1"/>
                </a:solidFill>
                <a:cs typeface="Tahoma"/>
              </a:rPr>
              <a:t>incializar</a:t>
            </a:r>
            <a:r>
              <a:rPr lang="es-ES" sz="1600" spc="-90" dirty="0">
                <a:solidFill>
                  <a:schemeClr val="tx1"/>
                </a:solidFill>
                <a:cs typeface="Tahoma"/>
              </a:rPr>
              <a:t> </a:t>
            </a:r>
            <a:r>
              <a:rPr lang="es-ES" sz="1600" dirty="0">
                <a:solidFill>
                  <a:schemeClr val="tx1"/>
                </a:solidFill>
                <a:cs typeface="Tahoma"/>
              </a:rPr>
              <a:t>con</a:t>
            </a:r>
            <a:r>
              <a:rPr lang="es-ES" sz="1600" spc="-145" dirty="0">
                <a:solidFill>
                  <a:schemeClr val="tx1"/>
                </a:solidFill>
                <a:cs typeface="Tahoma"/>
              </a:rPr>
              <a:t> </a:t>
            </a:r>
            <a:r>
              <a:rPr lang="es-ES" sz="1600" i="1" spc="-20" dirty="0" err="1">
                <a:solidFill>
                  <a:schemeClr val="tx1"/>
                </a:solidFill>
                <a:cs typeface="Trebuchet MS"/>
              </a:rPr>
              <a:t>null</a:t>
            </a:r>
            <a:endParaRPr lang="es-ES" sz="1600" i="1" spc="-20" dirty="0">
              <a:solidFill>
                <a:schemeClr val="tx1"/>
              </a:solidFill>
              <a:cs typeface="Trebuchet MS"/>
            </a:endParaRPr>
          </a:p>
          <a:p>
            <a:pPr marL="299085" indent="-286385">
              <a:lnSpc>
                <a:spcPct val="100000"/>
              </a:lnSpc>
              <a:spcBef>
                <a:spcPts val="805"/>
              </a:spcBef>
              <a:buFont typeface="Arial"/>
              <a:buChar char="•"/>
              <a:tabLst>
                <a:tab pos="299085" algn="l"/>
              </a:tabLst>
            </a:pPr>
            <a:endParaRPr lang="es-ES" sz="1600" dirty="0">
              <a:solidFill>
                <a:schemeClr val="tx1"/>
              </a:solidFill>
              <a:cs typeface="Trebuchet MS"/>
            </a:endParaRPr>
          </a:p>
          <a:p>
            <a:pPr marL="12700">
              <a:lnSpc>
                <a:spcPct val="100000"/>
              </a:lnSpc>
              <a:spcBef>
                <a:spcPts val="820"/>
              </a:spcBef>
            </a:pPr>
            <a:r>
              <a:rPr lang="es-ES" sz="1600" spc="-35" dirty="0">
                <a:solidFill>
                  <a:schemeClr val="tx1"/>
                </a:solidFill>
                <a:cs typeface="Tahoma"/>
              </a:rPr>
              <a:t>Sus</a:t>
            </a:r>
            <a:r>
              <a:rPr lang="es-ES" sz="1600" spc="-165" dirty="0">
                <a:solidFill>
                  <a:schemeClr val="tx1"/>
                </a:solidFill>
                <a:cs typeface="Tahoma"/>
              </a:rPr>
              <a:t> </a:t>
            </a:r>
            <a:r>
              <a:rPr lang="es-ES" sz="1600" spc="-10" dirty="0">
                <a:solidFill>
                  <a:schemeClr val="tx1"/>
                </a:solidFill>
                <a:cs typeface="Tahoma"/>
              </a:rPr>
              <a:t>ventajas</a:t>
            </a:r>
            <a:r>
              <a:rPr lang="es-ES" sz="1600" spc="-130" dirty="0">
                <a:solidFill>
                  <a:schemeClr val="tx1"/>
                </a:solidFill>
                <a:cs typeface="Tahoma"/>
              </a:rPr>
              <a:t> </a:t>
            </a:r>
            <a:r>
              <a:rPr lang="es-ES" sz="1600" spc="-10" dirty="0">
                <a:solidFill>
                  <a:schemeClr val="tx1"/>
                </a:solidFill>
                <a:cs typeface="Tahoma"/>
              </a:rPr>
              <a:t>son</a:t>
            </a:r>
            <a:r>
              <a:rPr lang="es-ES" sz="1600" spc="-170" dirty="0">
                <a:solidFill>
                  <a:schemeClr val="tx1"/>
                </a:solidFill>
                <a:cs typeface="Tahoma"/>
              </a:rPr>
              <a:t> </a:t>
            </a:r>
            <a:r>
              <a:rPr lang="es-ES" sz="1600" spc="-25" dirty="0">
                <a:solidFill>
                  <a:schemeClr val="tx1"/>
                </a:solidFill>
                <a:cs typeface="Tahoma"/>
              </a:rPr>
              <a:t>sus</a:t>
            </a:r>
            <a:r>
              <a:rPr lang="es-ES" sz="1600" spc="-155" dirty="0">
                <a:solidFill>
                  <a:schemeClr val="tx1"/>
                </a:solidFill>
                <a:cs typeface="Tahoma"/>
              </a:rPr>
              <a:t> </a:t>
            </a:r>
            <a:r>
              <a:rPr lang="es-ES" sz="1600" spc="-10" dirty="0">
                <a:solidFill>
                  <a:schemeClr val="tx1"/>
                </a:solidFill>
                <a:cs typeface="Tahoma"/>
              </a:rPr>
              <a:t>desventajas:</a:t>
            </a:r>
            <a:endParaRPr lang="es-ES" sz="1600" dirty="0">
              <a:solidFill>
                <a:schemeClr val="tx1"/>
              </a:solidFill>
              <a:cs typeface="Tahoma"/>
            </a:endParaRPr>
          </a:p>
          <a:p>
            <a:pPr marL="299085" indent="-286385">
              <a:lnSpc>
                <a:spcPts val="1825"/>
              </a:lnSpc>
              <a:spcBef>
                <a:spcPts val="800"/>
              </a:spcBef>
              <a:buFont typeface="Arial"/>
              <a:buChar char="•"/>
              <a:tabLst>
                <a:tab pos="299085" algn="l"/>
                <a:tab pos="1096010" algn="l"/>
                <a:tab pos="2299970" algn="l"/>
                <a:tab pos="3475354" algn="l"/>
                <a:tab pos="4318000" algn="l"/>
                <a:tab pos="4609465" algn="l"/>
                <a:tab pos="5097145" algn="l"/>
              </a:tabLst>
            </a:pPr>
            <a:r>
              <a:rPr lang="es-ES" sz="1600" spc="-10" dirty="0">
                <a:solidFill>
                  <a:schemeClr val="tx1"/>
                </a:solidFill>
                <a:cs typeface="Tahoma"/>
              </a:rPr>
              <a:t>Reduce</a:t>
            </a:r>
            <a:r>
              <a:rPr lang="es-ES" sz="1600" dirty="0">
                <a:solidFill>
                  <a:schemeClr val="tx1"/>
                </a:solidFill>
                <a:cs typeface="Tahoma"/>
              </a:rPr>
              <a:t>	</a:t>
            </a:r>
            <a:r>
              <a:rPr lang="es-ES" sz="1600" spc="-10" dirty="0">
                <a:solidFill>
                  <a:schemeClr val="tx1"/>
                </a:solidFill>
                <a:cs typeface="Tahoma"/>
              </a:rPr>
              <a:t>información</a:t>
            </a:r>
            <a:r>
              <a:rPr lang="es-ES" sz="1600" dirty="0">
                <a:solidFill>
                  <a:schemeClr val="tx1"/>
                </a:solidFill>
                <a:cs typeface="Tahoma"/>
              </a:rPr>
              <a:t>	</a:t>
            </a:r>
            <a:r>
              <a:rPr lang="es-ES" sz="1600" spc="-10" dirty="0">
                <a:solidFill>
                  <a:schemeClr val="tx1"/>
                </a:solidFill>
                <a:cs typeface="Tahoma"/>
              </a:rPr>
              <a:t>redundante</a:t>
            </a:r>
            <a:r>
              <a:rPr lang="es-ES" sz="1600" dirty="0">
                <a:solidFill>
                  <a:schemeClr val="tx1"/>
                </a:solidFill>
                <a:cs typeface="Tahoma"/>
              </a:rPr>
              <a:t>	</a:t>
            </a:r>
            <a:r>
              <a:rPr lang="es-ES" sz="1600" spc="-10" dirty="0">
                <a:solidFill>
                  <a:schemeClr val="tx1"/>
                </a:solidFill>
                <a:cs typeface="Tahoma"/>
              </a:rPr>
              <a:t>(cuando </a:t>
            </a:r>
            <a:r>
              <a:rPr lang="es-ES" sz="1600" spc="-25" dirty="0">
                <a:solidFill>
                  <a:schemeClr val="tx1"/>
                </a:solidFill>
                <a:cs typeface="Tahoma"/>
              </a:rPr>
              <a:t>el</a:t>
            </a:r>
            <a:r>
              <a:rPr lang="es-ES" sz="1600" dirty="0">
                <a:solidFill>
                  <a:schemeClr val="tx1"/>
                </a:solidFill>
                <a:cs typeface="Tahoma"/>
              </a:rPr>
              <a:t>	</a:t>
            </a:r>
            <a:r>
              <a:rPr lang="es-ES" sz="1600" spc="-20" dirty="0">
                <a:solidFill>
                  <a:schemeClr val="tx1"/>
                </a:solidFill>
                <a:cs typeface="Tahoma"/>
              </a:rPr>
              <a:t>tipo</a:t>
            </a:r>
            <a:r>
              <a:rPr lang="es-ES" sz="1600" dirty="0">
                <a:solidFill>
                  <a:schemeClr val="tx1"/>
                </a:solidFill>
                <a:cs typeface="Tahoma"/>
              </a:rPr>
              <a:t>	</a:t>
            </a:r>
            <a:r>
              <a:rPr lang="es-ES" sz="1600" spc="-25" dirty="0">
                <a:solidFill>
                  <a:schemeClr val="tx1"/>
                </a:solidFill>
                <a:cs typeface="Tahoma"/>
              </a:rPr>
              <a:t>es </a:t>
            </a:r>
            <a:r>
              <a:rPr lang="es-ES" sz="1600" spc="-10" dirty="0">
                <a:solidFill>
                  <a:schemeClr val="tx1"/>
                </a:solidFill>
                <a:cs typeface="Tahoma"/>
              </a:rPr>
              <a:t>obvio)</a:t>
            </a:r>
            <a:endParaRPr lang="es-ES" sz="1600" dirty="0">
              <a:solidFill>
                <a:schemeClr val="tx1"/>
              </a:solidFill>
              <a:cs typeface="Tahoma"/>
            </a:endParaRPr>
          </a:p>
          <a:p>
            <a:pPr marL="299085" indent="-286385">
              <a:lnSpc>
                <a:spcPct val="100000"/>
              </a:lnSpc>
              <a:spcBef>
                <a:spcPts val="810"/>
              </a:spcBef>
              <a:buFont typeface="Arial"/>
              <a:buChar char="•"/>
              <a:tabLst>
                <a:tab pos="299085" algn="l"/>
              </a:tabLst>
            </a:pPr>
            <a:r>
              <a:rPr lang="es-ES" sz="1600" dirty="0" err="1">
                <a:solidFill>
                  <a:schemeClr val="tx1"/>
                </a:solidFill>
                <a:cs typeface="Tahoma"/>
              </a:rPr>
              <a:t>Keep</a:t>
            </a:r>
            <a:r>
              <a:rPr lang="es-ES" sz="1600" spc="-120" dirty="0">
                <a:solidFill>
                  <a:schemeClr val="tx1"/>
                </a:solidFill>
                <a:cs typeface="Tahoma"/>
              </a:rPr>
              <a:t> </a:t>
            </a:r>
            <a:r>
              <a:rPr lang="es-ES" sz="1600" dirty="0" err="1">
                <a:solidFill>
                  <a:schemeClr val="tx1"/>
                </a:solidFill>
                <a:cs typeface="Tahoma"/>
              </a:rPr>
              <a:t>it</a:t>
            </a:r>
            <a:r>
              <a:rPr lang="es-ES" sz="1600" spc="-95" dirty="0">
                <a:solidFill>
                  <a:schemeClr val="tx1"/>
                </a:solidFill>
                <a:cs typeface="Tahoma"/>
              </a:rPr>
              <a:t> </a:t>
            </a:r>
            <a:r>
              <a:rPr lang="es-ES" sz="1600" spc="-30" dirty="0">
                <a:solidFill>
                  <a:schemeClr val="tx1"/>
                </a:solidFill>
                <a:cs typeface="Tahoma"/>
              </a:rPr>
              <a:t>simple,</a:t>
            </a:r>
            <a:r>
              <a:rPr lang="es-ES" sz="1600" spc="-85" dirty="0">
                <a:solidFill>
                  <a:schemeClr val="tx1"/>
                </a:solidFill>
                <a:cs typeface="Tahoma"/>
              </a:rPr>
              <a:t> </a:t>
            </a:r>
            <a:r>
              <a:rPr lang="es-ES" sz="1600" spc="-20" dirty="0">
                <a:solidFill>
                  <a:schemeClr val="tx1"/>
                </a:solidFill>
                <a:cs typeface="Tahoma"/>
              </a:rPr>
              <a:t>mejora</a:t>
            </a:r>
            <a:r>
              <a:rPr lang="es-ES" sz="1600" spc="-100" dirty="0">
                <a:solidFill>
                  <a:schemeClr val="tx1"/>
                </a:solidFill>
                <a:cs typeface="Tahoma"/>
              </a:rPr>
              <a:t> </a:t>
            </a:r>
            <a:r>
              <a:rPr lang="es-ES" sz="1600" spc="-10" dirty="0">
                <a:solidFill>
                  <a:schemeClr val="tx1"/>
                </a:solidFill>
                <a:cs typeface="Tahoma"/>
              </a:rPr>
              <a:t>legibilidad</a:t>
            </a:r>
            <a:endParaRPr lang="es-ES" sz="1600" dirty="0">
              <a:solidFill>
                <a:schemeClr val="tx1"/>
              </a:solidFill>
              <a:cs typeface="Tahoma"/>
            </a:endParaRPr>
          </a:p>
          <a:p>
            <a:pPr marL="299085" marR="5080" indent="-287020">
              <a:lnSpc>
                <a:spcPts val="1730"/>
              </a:lnSpc>
              <a:spcBef>
                <a:spcPts val="1030"/>
              </a:spcBef>
              <a:buFont typeface="Arial"/>
              <a:buChar char="•"/>
              <a:tabLst>
                <a:tab pos="299085" algn="l"/>
              </a:tabLst>
            </a:pPr>
            <a:r>
              <a:rPr lang="es-ES" sz="1600" dirty="0">
                <a:solidFill>
                  <a:schemeClr val="tx1"/>
                </a:solidFill>
                <a:cs typeface="Tahoma"/>
              </a:rPr>
              <a:t>Menos</a:t>
            </a:r>
            <a:r>
              <a:rPr lang="es-ES" sz="1600" spc="-65" dirty="0">
                <a:solidFill>
                  <a:schemeClr val="tx1"/>
                </a:solidFill>
                <a:cs typeface="Tahoma"/>
              </a:rPr>
              <a:t> </a:t>
            </a:r>
            <a:r>
              <a:rPr lang="es-ES" sz="1600" dirty="0">
                <a:solidFill>
                  <a:schemeClr val="tx1"/>
                </a:solidFill>
                <a:cs typeface="Tahoma"/>
              </a:rPr>
              <a:t>explícito,</a:t>
            </a:r>
            <a:r>
              <a:rPr lang="es-ES" sz="1600" spc="-50" dirty="0">
                <a:solidFill>
                  <a:schemeClr val="tx1"/>
                </a:solidFill>
                <a:cs typeface="Tahoma"/>
              </a:rPr>
              <a:t> </a:t>
            </a:r>
            <a:r>
              <a:rPr lang="es-ES" sz="1600" dirty="0">
                <a:solidFill>
                  <a:schemeClr val="tx1"/>
                </a:solidFill>
                <a:cs typeface="Tahoma"/>
              </a:rPr>
              <a:t>podría</a:t>
            </a:r>
            <a:r>
              <a:rPr lang="es-ES" sz="1600" spc="-55" dirty="0">
                <a:solidFill>
                  <a:schemeClr val="tx1"/>
                </a:solidFill>
                <a:cs typeface="Tahoma"/>
              </a:rPr>
              <a:t> </a:t>
            </a:r>
            <a:r>
              <a:rPr lang="es-ES" sz="1600" dirty="0">
                <a:solidFill>
                  <a:schemeClr val="tx1"/>
                </a:solidFill>
                <a:cs typeface="Tahoma"/>
              </a:rPr>
              <a:t>provocar</a:t>
            </a:r>
            <a:r>
              <a:rPr lang="es-ES" sz="1600" spc="-40" dirty="0">
                <a:solidFill>
                  <a:schemeClr val="tx1"/>
                </a:solidFill>
                <a:cs typeface="Tahoma"/>
              </a:rPr>
              <a:t> </a:t>
            </a:r>
            <a:r>
              <a:rPr lang="es-ES" sz="1600" dirty="0">
                <a:solidFill>
                  <a:schemeClr val="tx1"/>
                </a:solidFill>
                <a:cs typeface="Tahoma"/>
              </a:rPr>
              <a:t>errores</a:t>
            </a:r>
            <a:r>
              <a:rPr lang="es-ES" sz="1600" spc="-55" dirty="0">
                <a:solidFill>
                  <a:schemeClr val="tx1"/>
                </a:solidFill>
                <a:cs typeface="Tahoma"/>
              </a:rPr>
              <a:t> </a:t>
            </a:r>
            <a:r>
              <a:rPr lang="es-ES" sz="1600" spc="-45" dirty="0">
                <a:solidFill>
                  <a:schemeClr val="tx1"/>
                </a:solidFill>
                <a:cs typeface="Tahoma"/>
              </a:rPr>
              <a:t>(si</a:t>
            </a:r>
            <a:r>
              <a:rPr lang="es-ES" sz="1600" spc="-65" dirty="0">
                <a:solidFill>
                  <a:schemeClr val="tx1"/>
                </a:solidFill>
                <a:cs typeface="Tahoma"/>
              </a:rPr>
              <a:t> </a:t>
            </a:r>
            <a:r>
              <a:rPr lang="es-ES" sz="1600" dirty="0">
                <a:solidFill>
                  <a:schemeClr val="tx1"/>
                </a:solidFill>
                <a:cs typeface="Tahoma"/>
              </a:rPr>
              <a:t>el</a:t>
            </a:r>
            <a:r>
              <a:rPr lang="es-ES" sz="1600" spc="-70" dirty="0">
                <a:solidFill>
                  <a:schemeClr val="tx1"/>
                </a:solidFill>
                <a:cs typeface="Tahoma"/>
              </a:rPr>
              <a:t> </a:t>
            </a:r>
            <a:r>
              <a:rPr lang="es-ES" sz="1600" dirty="0">
                <a:solidFill>
                  <a:schemeClr val="tx1"/>
                </a:solidFill>
                <a:cs typeface="Tahoma"/>
              </a:rPr>
              <a:t>tipo</a:t>
            </a:r>
            <a:r>
              <a:rPr lang="es-ES" sz="1600" spc="-50" dirty="0">
                <a:solidFill>
                  <a:schemeClr val="tx1"/>
                </a:solidFill>
                <a:cs typeface="Tahoma"/>
              </a:rPr>
              <a:t> </a:t>
            </a:r>
            <a:r>
              <a:rPr lang="es-ES" sz="1600" dirty="0">
                <a:solidFill>
                  <a:schemeClr val="tx1"/>
                </a:solidFill>
                <a:cs typeface="Tahoma"/>
              </a:rPr>
              <a:t>no</a:t>
            </a:r>
            <a:r>
              <a:rPr lang="es-ES" sz="1600" spc="-70" dirty="0">
                <a:solidFill>
                  <a:schemeClr val="tx1"/>
                </a:solidFill>
                <a:cs typeface="Tahoma"/>
              </a:rPr>
              <a:t> </a:t>
            </a:r>
            <a:r>
              <a:rPr lang="es-ES" sz="1600" spc="-25" dirty="0">
                <a:solidFill>
                  <a:schemeClr val="tx1"/>
                </a:solidFill>
                <a:cs typeface="Tahoma"/>
              </a:rPr>
              <a:t>es </a:t>
            </a:r>
            <a:r>
              <a:rPr lang="es-ES" sz="1600" dirty="0">
                <a:solidFill>
                  <a:schemeClr val="tx1"/>
                </a:solidFill>
                <a:cs typeface="Tahoma"/>
              </a:rPr>
              <a:t>tan</a:t>
            </a:r>
            <a:r>
              <a:rPr lang="es-ES" sz="1600" spc="-160" dirty="0">
                <a:solidFill>
                  <a:schemeClr val="tx1"/>
                </a:solidFill>
                <a:cs typeface="Tahoma"/>
              </a:rPr>
              <a:t> </a:t>
            </a:r>
            <a:r>
              <a:rPr lang="es-ES" sz="1600" spc="-10" dirty="0">
                <a:solidFill>
                  <a:schemeClr val="tx1"/>
                </a:solidFill>
                <a:cs typeface="Tahoma"/>
              </a:rPr>
              <a:t>obvio)</a:t>
            </a:r>
            <a:endParaRPr lang="es-ES" sz="1600" dirty="0">
              <a:solidFill>
                <a:schemeClr val="tx1"/>
              </a:solidFill>
              <a:cs typeface="Tahoma"/>
            </a:endParaRPr>
          </a:p>
          <a:p>
            <a:pPr lvl="1"/>
            <a:endParaRPr lang="es-ES" dirty="0">
              <a:solidFill>
                <a:schemeClr val="tx1"/>
              </a:solidFill>
            </a:endParaRPr>
          </a:p>
          <a:p>
            <a:pPr lvl="1"/>
            <a:endParaRPr lang="es-ES" dirty="0"/>
          </a:p>
          <a:p>
            <a:pPr lvl="1"/>
            <a:endParaRPr lang="es-ES" dirty="0"/>
          </a:p>
        </p:txBody>
      </p:sp>
    </p:spTree>
    <p:extLst>
      <p:ext uri="{BB962C8B-B14F-4D97-AF65-F5344CB8AC3E}">
        <p14:creationId xmlns:p14="http://schemas.microsoft.com/office/powerpoint/2010/main" val="3872179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B25620-597A-C33C-94AE-6E0A712E8E46}"/>
              </a:ext>
            </a:extLst>
          </p:cNvPr>
          <p:cNvSpPr>
            <a:spLocks noGrp="1"/>
          </p:cNvSpPr>
          <p:nvPr>
            <p:ph type="title"/>
          </p:nvPr>
        </p:nvSpPr>
        <p:spPr/>
        <p:txBody>
          <a:bodyPr/>
          <a:lstStyle/>
          <a:p>
            <a:r>
              <a:rPr lang="es-ES" dirty="0"/>
              <a:t>Declaración de variables con </a:t>
            </a:r>
            <a:r>
              <a:rPr lang="es-ES" dirty="0" err="1"/>
              <a:t>var</a:t>
            </a:r>
            <a:endParaRPr lang="es-ES" dirty="0"/>
          </a:p>
        </p:txBody>
      </p:sp>
      <p:sp>
        <p:nvSpPr>
          <p:cNvPr id="3" name="Marcador de contenido 2">
            <a:extLst>
              <a:ext uri="{FF2B5EF4-FFF2-40B4-BE49-F238E27FC236}">
                <a16:creationId xmlns:a16="http://schemas.microsoft.com/office/drawing/2014/main" id="{EDEC1A85-11D4-9497-FFE0-AB4AED871CE1}"/>
              </a:ext>
            </a:extLst>
          </p:cNvPr>
          <p:cNvSpPr>
            <a:spLocks noGrp="1"/>
          </p:cNvSpPr>
          <p:nvPr>
            <p:ph idx="1"/>
          </p:nvPr>
        </p:nvSpPr>
        <p:spPr/>
        <p:txBody>
          <a:bodyPr/>
          <a:lstStyle/>
          <a:p>
            <a:pPr marL="0" marR="0">
              <a:spcBef>
                <a:spcPts val="0"/>
              </a:spcBef>
              <a:spcAft>
                <a:spcPts val="0"/>
              </a:spcAft>
            </a:pPr>
            <a:r>
              <a:rPr lang="es-ES" sz="1800" b="1" dirty="0">
                <a:solidFill>
                  <a:schemeClr val="tx1"/>
                </a:solidFill>
                <a:effectLst/>
                <a:latin typeface="Century Gothic" panose="020B0502020202020204" pitchFamily="34" charset="0"/>
              </a:rPr>
              <a:t>Ejemplo</a:t>
            </a:r>
          </a:p>
          <a:p>
            <a:pPr marL="0" marR="0">
              <a:spcBef>
                <a:spcPts val="0"/>
              </a:spcBef>
              <a:spcAft>
                <a:spcPts val="0"/>
              </a:spcAft>
            </a:pPr>
            <a:endParaRPr lang="es-ES" sz="1800" b="1" dirty="0">
              <a:solidFill>
                <a:schemeClr val="tx1"/>
              </a:solidFill>
              <a:effectLst/>
              <a:latin typeface="Century Gothic" panose="020B0502020202020204" pitchFamily="34" charset="0"/>
            </a:endParaRPr>
          </a:p>
          <a:p>
            <a:pPr marL="400050" lvl="1" indent="0">
              <a:spcBef>
                <a:spcPts val="0"/>
              </a:spcBef>
              <a:buNone/>
            </a:pPr>
            <a:r>
              <a:rPr lang="es-ES" sz="1800" b="1" dirty="0" err="1">
                <a:solidFill>
                  <a:srgbClr val="7F0055"/>
                </a:solidFill>
                <a:effectLst/>
                <a:latin typeface="Courier New" panose="02070309020205020404" pitchFamily="49" charset="0"/>
              </a:rPr>
              <a:t>public</a:t>
            </a:r>
            <a:r>
              <a:rPr lang="es-ES" sz="1800" dirty="0">
                <a:solidFill>
                  <a:srgbClr val="000000"/>
                </a:solidFill>
                <a:effectLst/>
                <a:latin typeface="Courier New" panose="02070309020205020404" pitchFamily="49" charset="0"/>
              </a:rPr>
              <a:t> </a:t>
            </a:r>
            <a:r>
              <a:rPr lang="es-ES" sz="1800" b="1" dirty="0" err="1">
                <a:solidFill>
                  <a:srgbClr val="7F0055"/>
                </a:solidFill>
                <a:effectLst/>
                <a:latin typeface="Courier New" panose="02070309020205020404" pitchFamily="49" charset="0"/>
              </a:rPr>
              <a:t>float</a:t>
            </a:r>
            <a:r>
              <a:rPr lang="es-ES" sz="1800" dirty="0">
                <a:solidFill>
                  <a:srgbClr val="000000"/>
                </a:solidFill>
                <a:effectLst/>
                <a:latin typeface="Courier New" panose="02070309020205020404" pitchFamily="49" charset="0"/>
              </a:rPr>
              <a:t> sumar(</a:t>
            </a:r>
            <a:r>
              <a:rPr lang="es-ES" sz="1800" b="1" dirty="0" err="1">
                <a:solidFill>
                  <a:srgbClr val="7F0055"/>
                </a:solidFill>
                <a:effectLst/>
                <a:latin typeface="Courier New" panose="02070309020205020404" pitchFamily="49" charset="0"/>
              </a:rPr>
              <a:t>float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 </a:t>
            </a:r>
            <a:r>
              <a:rPr lang="es-ES" sz="1800" b="1" dirty="0" err="1">
                <a:solidFill>
                  <a:srgbClr val="7F0055"/>
                </a:solidFill>
                <a:effectLst/>
                <a:latin typeface="Courier New" panose="02070309020205020404" pitchFamily="49" charset="0"/>
              </a:rPr>
              <a:t>float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y</a:t>
            </a:r>
            <a:r>
              <a:rPr lang="es-ES" sz="1800" dirty="0">
                <a:solidFill>
                  <a:srgbClr val="000000"/>
                </a:solidFill>
                <a:effectLst/>
                <a:latin typeface="Courier New" panose="02070309020205020404" pitchFamily="49" charset="0"/>
              </a:rPr>
              <a:t>){</a:t>
            </a:r>
          </a:p>
          <a:p>
            <a:pPr marL="400050" lvl="1" indent="0">
              <a:spcBef>
                <a:spcPts val="0"/>
              </a:spcBef>
              <a:buNone/>
            </a:pPr>
            <a:r>
              <a:rPr lang="es-ES" sz="1800" b="1" dirty="0" err="1">
                <a:solidFill>
                  <a:srgbClr val="7F0055"/>
                </a:solidFill>
                <a:effectLst/>
                <a:latin typeface="Courier New" panose="02070309020205020404" pitchFamily="49" charset="0"/>
              </a:rPr>
              <a:t>var</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i</a:t>
            </a:r>
            <a:r>
              <a:rPr lang="es-ES" sz="1800" dirty="0">
                <a:solidFill>
                  <a:srgbClr val="000000"/>
                </a:solidFill>
                <a:effectLst/>
                <a:latin typeface="Courier New" panose="02070309020205020404" pitchFamily="49" charset="0"/>
              </a:rPr>
              <a:t> = 10;         					</a:t>
            </a:r>
            <a:r>
              <a:rPr lang="es-ES" sz="1800" dirty="0">
                <a:solidFill>
                  <a:srgbClr val="3F7F5F"/>
                </a:solidFill>
                <a:effectLst/>
                <a:latin typeface="Courier New" panose="02070309020205020404" pitchFamily="49" charset="0"/>
              </a:rPr>
              <a:t>// se infiere un entero </a:t>
            </a:r>
          </a:p>
          <a:p>
            <a:pPr marL="400050" lvl="1" indent="0">
              <a:spcBef>
                <a:spcPts val="0"/>
              </a:spcBef>
              <a:buNone/>
            </a:pPr>
            <a:r>
              <a:rPr lang="es-ES" sz="1800" dirty="0" err="1">
                <a:solidFill>
                  <a:srgbClr val="3F7F5F"/>
                </a:solidFill>
                <a:effectLst/>
                <a:latin typeface="Courier New" panose="02070309020205020404" pitchFamily="49" charset="0"/>
              </a:rPr>
              <a:t>return</a:t>
            </a:r>
            <a:r>
              <a:rPr lang="es-ES" sz="1800" dirty="0">
                <a:solidFill>
                  <a:srgbClr val="3F7F5F"/>
                </a:solidFill>
                <a:effectLst/>
                <a:latin typeface="Courier New" panose="02070309020205020404" pitchFamily="49" charset="0"/>
              </a:rPr>
              <a:t> x + y + i;</a:t>
            </a:r>
            <a:endParaRPr lang="es-ES" sz="1800" dirty="0">
              <a:solidFill>
                <a:srgbClr val="000000"/>
              </a:solidFill>
              <a:effectLst/>
              <a:latin typeface="Courier New" panose="02070309020205020404" pitchFamily="49" charset="0"/>
            </a:endParaRPr>
          </a:p>
          <a:p>
            <a:pPr marL="400050" lvl="1" indent="0">
              <a:spcBef>
                <a:spcPts val="0"/>
              </a:spcBef>
              <a:buNone/>
            </a:pPr>
            <a:r>
              <a:rPr lang="es-ES" sz="1800" dirty="0">
                <a:solidFill>
                  <a:srgbClr val="000000"/>
                </a:solidFill>
                <a:effectLst/>
                <a:latin typeface="Courier New" panose="02070309020205020404" pitchFamily="49" charset="0"/>
              </a:rPr>
              <a:t>}</a:t>
            </a:r>
          </a:p>
          <a:p>
            <a:pPr marL="0" marR="0">
              <a:spcBef>
                <a:spcPts val="0"/>
              </a:spcBef>
              <a:spcAft>
                <a:spcPts val="0"/>
              </a:spcAft>
            </a:pPr>
            <a:endParaRPr lang="es-ES" b="1" dirty="0">
              <a:solidFill>
                <a:schemeClr val="tx1"/>
              </a:solidFill>
              <a:latin typeface="Century Gothic" panose="020B0502020202020204" pitchFamily="34" charset="0"/>
            </a:endParaRPr>
          </a:p>
          <a:p>
            <a:pPr marL="0" marR="0" indent="0">
              <a:spcBef>
                <a:spcPts val="0"/>
              </a:spcBef>
              <a:spcAft>
                <a:spcPts val="0"/>
              </a:spcAft>
              <a:buNone/>
            </a:pPr>
            <a:endParaRPr lang="es-ES" sz="1800" b="1" dirty="0">
              <a:solidFill>
                <a:schemeClr val="tx1"/>
              </a:solidFill>
              <a:effectLst/>
              <a:latin typeface="Century Gothic" panose="020B0502020202020204" pitchFamily="34" charset="0"/>
            </a:endParaRPr>
          </a:p>
          <a:p>
            <a:pPr marL="0" marR="0">
              <a:spcBef>
                <a:spcPts val="0"/>
              </a:spcBef>
              <a:spcAft>
                <a:spcPts val="0"/>
              </a:spcAft>
            </a:pPr>
            <a:endParaRPr lang="es-ES" sz="1800" b="1" dirty="0">
              <a:solidFill>
                <a:schemeClr val="tx1"/>
              </a:solidFill>
              <a:effectLst/>
              <a:latin typeface="Century Gothic" panose="020B0502020202020204" pitchFamily="34" charset="0"/>
            </a:endParaRPr>
          </a:p>
          <a:p>
            <a:pPr marL="0" marR="0">
              <a:spcBef>
                <a:spcPts val="0"/>
              </a:spcBef>
              <a:spcAft>
                <a:spcPts val="0"/>
              </a:spcAft>
            </a:pPr>
            <a:endParaRPr lang="es-ES" sz="1800" b="1" dirty="0">
              <a:solidFill>
                <a:schemeClr val="tx1"/>
              </a:solidFill>
              <a:effectLst/>
              <a:latin typeface="Century Gothic" panose="020B0502020202020204" pitchFamily="34" charset="0"/>
            </a:endParaRPr>
          </a:p>
          <a:p>
            <a:pPr marL="400050" lvl="1" indent="0">
              <a:spcBef>
                <a:spcPts val="0"/>
              </a:spcBef>
              <a:buNone/>
            </a:pPr>
            <a:endParaRPr lang="es-ES" sz="1800" dirty="0">
              <a:solidFill>
                <a:srgbClr val="000000"/>
              </a:solidFill>
              <a:effectLst/>
              <a:latin typeface="Courier New" panose="02070309020205020404" pitchFamily="49" charset="0"/>
            </a:endParaRPr>
          </a:p>
          <a:p>
            <a:endParaRPr lang="es-ES" dirty="0"/>
          </a:p>
        </p:txBody>
      </p:sp>
    </p:spTree>
    <p:extLst>
      <p:ext uri="{BB962C8B-B14F-4D97-AF65-F5344CB8AC3E}">
        <p14:creationId xmlns:p14="http://schemas.microsoft.com/office/powerpoint/2010/main" val="2303167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B25620-597A-C33C-94AE-6E0A712E8E46}"/>
              </a:ext>
            </a:extLst>
          </p:cNvPr>
          <p:cNvSpPr>
            <a:spLocks noGrp="1"/>
          </p:cNvSpPr>
          <p:nvPr>
            <p:ph type="title"/>
          </p:nvPr>
        </p:nvSpPr>
        <p:spPr/>
        <p:txBody>
          <a:bodyPr/>
          <a:lstStyle/>
          <a:p>
            <a:r>
              <a:rPr lang="es-ES" dirty="0"/>
              <a:t>Declaración de variables con </a:t>
            </a:r>
            <a:r>
              <a:rPr lang="es-ES" dirty="0" err="1"/>
              <a:t>var</a:t>
            </a:r>
            <a:endParaRPr lang="es-ES" dirty="0"/>
          </a:p>
        </p:txBody>
      </p:sp>
      <p:sp>
        <p:nvSpPr>
          <p:cNvPr id="3" name="Marcador de contenido 2">
            <a:extLst>
              <a:ext uri="{FF2B5EF4-FFF2-40B4-BE49-F238E27FC236}">
                <a16:creationId xmlns:a16="http://schemas.microsoft.com/office/drawing/2014/main" id="{EDEC1A85-11D4-9497-FFE0-AB4AED871CE1}"/>
              </a:ext>
            </a:extLst>
          </p:cNvPr>
          <p:cNvSpPr>
            <a:spLocks noGrp="1"/>
          </p:cNvSpPr>
          <p:nvPr>
            <p:ph idx="1"/>
          </p:nvPr>
        </p:nvSpPr>
        <p:spPr/>
        <p:txBody>
          <a:bodyPr/>
          <a:lstStyle/>
          <a:p>
            <a:pPr marL="0" marR="0">
              <a:spcBef>
                <a:spcPts val="0"/>
              </a:spcBef>
              <a:spcAft>
                <a:spcPts val="0"/>
              </a:spcAft>
            </a:pPr>
            <a:r>
              <a:rPr lang="es-ES" sz="1800" b="1" dirty="0">
                <a:solidFill>
                  <a:schemeClr val="tx1"/>
                </a:solidFill>
                <a:effectLst/>
                <a:latin typeface="Century Gothic" panose="020B0502020202020204" pitchFamily="34" charset="0"/>
              </a:rPr>
              <a:t>Ejemplo de posible uso problemático</a:t>
            </a:r>
          </a:p>
          <a:p>
            <a:pPr marL="0" marR="0">
              <a:spcBef>
                <a:spcPts val="0"/>
              </a:spcBef>
              <a:spcAft>
                <a:spcPts val="0"/>
              </a:spcAft>
            </a:pPr>
            <a:endParaRPr lang="es-ES" sz="1800" b="1" dirty="0">
              <a:solidFill>
                <a:schemeClr val="tx1"/>
              </a:solidFill>
              <a:effectLst/>
              <a:latin typeface="Century Gothic" panose="020B0502020202020204" pitchFamily="34" charset="0"/>
            </a:endParaRPr>
          </a:p>
          <a:p>
            <a:pPr marL="400050" lvl="1" indent="0">
              <a:spcBef>
                <a:spcPts val="0"/>
              </a:spcBef>
              <a:buNone/>
            </a:pPr>
            <a:r>
              <a:rPr lang="es-ES" sz="1800" b="1" dirty="0" err="1">
                <a:solidFill>
                  <a:srgbClr val="7F0055"/>
                </a:solidFill>
                <a:effectLst/>
                <a:latin typeface="Courier New" panose="02070309020205020404" pitchFamily="49" charset="0"/>
              </a:rPr>
              <a:t>public</a:t>
            </a:r>
            <a:r>
              <a:rPr lang="es-ES" sz="1800" dirty="0">
                <a:solidFill>
                  <a:srgbClr val="000000"/>
                </a:solidFill>
                <a:effectLst/>
                <a:latin typeface="Courier New" panose="02070309020205020404" pitchFamily="49" charset="0"/>
              </a:rPr>
              <a:t> </a:t>
            </a:r>
            <a:r>
              <a:rPr lang="es-ES" sz="1800" b="1" dirty="0" err="1">
                <a:solidFill>
                  <a:srgbClr val="7F0055"/>
                </a:solidFill>
                <a:effectLst/>
                <a:latin typeface="Courier New" panose="02070309020205020404" pitchFamily="49" charset="0"/>
              </a:rPr>
              <a:t>float</a:t>
            </a:r>
            <a:r>
              <a:rPr lang="es-ES" sz="1800" dirty="0">
                <a:solidFill>
                  <a:srgbClr val="000000"/>
                </a:solidFill>
                <a:effectLst/>
                <a:latin typeface="Courier New" panose="02070309020205020404" pitchFamily="49" charset="0"/>
              </a:rPr>
              <a:t> sumar(</a:t>
            </a:r>
            <a:r>
              <a:rPr lang="es-ES" sz="1800" b="1" dirty="0" err="1">
                <a:solidFill>
                  <a:srgbClr val="7F0055"/>
                </a:solidFill>
                <a:effectLst/>
                <a:latin typeface="Courier New" panose="02070309020205020404" pitchFamily="49" charset="0"/>
              </a:rPr>
              <a:t>float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 </a:t>
            </a:r>
            <a:r>
              <a:rPr lang="es-ES" sz="1800" b="1" dirty="0" err="1">
                <a:solidFill>
                  <a:srgbClr val="7F0055"/>
                </a:solidFill>
                <a:effectLst/>
                <a:latin typeface="Courier New" panose="02070309020205020404" pitchFamily="49" charset="0"/>
              </a:rPr>
              <a:t>float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y</a:t>
            </a:r>
            <a:r>
              <a:rPr lang="es-ES" sz="1800" dirty="0">
                <a:solidFill>
                  <a:srgbClr val="000000"/>
                </a:solidFill>
                <a:effectLst/>
                <a:latin typeface="Courier New" panose="02070309020205020404" pitchFamily="49" charset="0"/>
              </a:rPr>
              <a:t>){</a:t>
            </a:r>
          </a:p>
          <a:p>
            <a:pPr marL="400050" lvl="1" indent="0">
              <a:spcBef>
                <a:spcPts val="0"/>
              </a:spcBef>
              <a:buNone/>
            </a:pPr>
            <a:r>
              <a:rPr lang="es-ES" sz="1800" b="1" dirty="0">
                <a:solidFill>
                  <a:srgbClr val="7F0055"/>
                </a:solidFill>
                <a:effectLst/>
                <a:latin typeface="Courier New" panose="02070309020205020404" pitchFamily="49" charset="0"/>
              </a:rPr>
              <a:t>  </a:t>
            </a:r>
            <a:r>
              <a:rPr lang="es-ES" sz="1800" b="1" dirty="0" err="1">
                <a:solidFill>
                  <a:srgbClr val="7F0055"/>
                </a:solidFill>
                <a:effectLst/>
                <a:latin typeface="Courier New" panose="02070309020205020404" pitchFamily="49" charset="0"/>
              </a:rPr>
              <a:t>var</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i</a:t>
            </a:r>
            <a:r>
              <a:rPr lang="es-ES" sz="1800" dirty="0">
                <a:solidFill>
                  <a:srgbClr val="000000"/>
                </a:solidFill>
                <a:effectLst/>
                <a:latin typeface="Courier New" panose="02070309020205020404" pitchFamily="49" charset="0"/>
              </a:rPr>
              <a:t> = </a:t>
            </a:r>
            <a:r>
              <a:rPr lang="es-ES" sz="1800" dirty="0" err="1">
                <a:solidFill>
                  <a:srgbClr val="000000"/>
                </a:solidFill>
                <a:effectLst/>
                <a:latin typeface="Courier New" panose="02070309020205020404" pitchFamily="49" charset="0"/>
              </a:rPr>
              <a:t>getValorOperacion</a:t>
            </a:r>
            <a:r>
              <a:rPr lang="es-ES" sz="1800" dirty="0">
                <a:solidFill>
                  <a:srgbClr val="000000"/>
                </a:solidFill>
                <a:effectLst/>
                <a:latin typeface="Courier New" panose="02070309020205020404" pitchFamily="49" charset="0"/>
              </a:rPr>
              <a:t>();         </a:t>
            </a:r>
            <a:r>
              <a:rPr lang="es-ES" sz="1800" b="1" dirty="0">
                <a:solidFill>
                  <a:srgbClr val="3F7F5F"/>
                </a:solidFill>
                <a:effectLst/>
                <a:latin typeface="Courier New" panose="02070309020205020404" pitchFamily="49" charset="0"/>
              </a:rPr>
              <a:t>// qué es i?? </a:t>
            </a:r>
            <a:endParaRPr lang="es-ES" sz="1800" b="1" dirty="0">
              <a:solidFill>
                <a:srgbClr val="000000"/>
              </a:solidFill>
              <a:effectLst/>
              <a:latin typeface="Courier New" panose="02070309020205020404" pitchFamily="49" charset="0"/>
            </a:endParaRPr>
          </a:p>
          <a:p>
            <a:pPr marL="400050" lvl="1" indent="0">
              <a:spcBef>
                <a:spcPts val="0"/>
              </a:spcBef>
              <a:buNone/>
            </a:pPr>
            <a:r>
              <a:rPr lang="es-ES" sz="1800" b="1" dirty="0">
                <a:solidFill>
                  <a:srgbClr val="7F0055"/>
                </a:solidFill>
                <a:effectLst/>
                <a:latin typeface="Courier New" panose="02070309020205020404" pitchFamily="49" charset="0"/>
              </a:rPr>
              <a:t>  </a:t>
            </a:r>
            <a:r>
              <a:rPr lang="es-ES" sz="1800" b="1" dirty="0" err="1">
                <a:solidFill>
                  <a:srgbClr val="7F0055"/>
                </a:solidFill>
                <a:effectLst/>
                <a:latin typeface="Courier New" panose="02070309020205020404" pitchFamily="49" charset="0"/>
              </a:rPr>
              <a:t>return</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x</a:t>
            </a:r>
            <a:r>
              <a:rPr lang="es-ES" sz="1800" dirty="0">
                <a:solidFill>
                  <a:srgbClr val="000000"/>
                </a:solidFill>
                <a:effectLst/>
                <a:latin typeface="Courier New" panose="02070309020205020404" pitchFamily="49" charset="0"/>
              </a:rPr>
              <a:t> + </a:t>
            </a:r>
            <a:r>
              <a:rPr lang="es-ES" sz="1800" dirty="0">
                <a:solidFill>
                  <a:srgbClr val="6A3E3E"/>
                </a:solidFill>
                <a:effectLst/>
                <a:latin typeface="Courier New" panose="02070309020205020404" pitchFamily="49" charset="0"/>
              </a:rPr>
              <a:t>y</a:t>
            </a:r>
            <a:r>
              <a:rPr lang="es-ES" sz="1800" dirty="0">
                <a:solidFill>
                  <a:srgbClr val="000000"/>
                </a:solidFill>
                <a:effectLst/>
                <a:latin typeface="Courier New" panose="02070309020205020404" pitchFamily="49" charset="0"/>
              </a:rPr>
              <a:t> + </a:t>
            </a:r>
            <a:r>
              <a:rPr lang="es-ES" sz="1800" dirty="0">
                <a:solidFill>
                  <a:srgbClr val="6A3E3E"/>
                </a:solidFill>
                <a:effectLst/>
                <a:latin typeface="Courier New" panose="02070309020205020404" pitchFamily="49" charset="0"/>
              </a:rPr>
              <a:t>i</a:t>
            </a:r>
            <a:r>
              <a:rPr lang="es-ES" sz="1800" dirty="0">
                <a:solidFill>
                  <a:srgbClr val="000000"/>
                </a:solidFill>
                <a:effectLst/>
                <a:latin typeface="Courier New" panose="02070309020205020404" pitchFamily="49" charset="0"/>
              </a:rPr>
              <a:t>;</a:t>
            </a:r>
          </a:p>
          <a:p>
            <a:pPr marL="400050" lvl="1" indent="0">
              <a:spcBef>
                <a:spcPts val="0"/>
              </a:spcBef>
              <a:buNone/>
            </a:pPr>
            <a:r>
              <a:rPr lang="es-ES" sz="1800" dirty="0">
                <a:solidFill>
                  <a:srgbClr val="000000"/>
                </a:solidFill>
                <a:effectLst/>
                <a:latin typeface="Courier New" panose="02070309020205020404" pitchFamily="49" charset="0"/>
              </a:rPr>
              <a:t>}</a:t>
            </a:r>
          </a:p>
          <a:p>
            <a:pPr marL="400050" lvl="1" indent="0">
              <a:spcBef>
                <a:spcPts val="0"/>
              </a:spcBef>
              <a:buNone/>
            </a:pPr>
            <a:br>
              <a:rPr lang="es-ES" sz="1800" dirty="0">
                <a:solidFill>
                  <a:srgbClr val="000000"/>
                </a:solidFill>
                <a:effectLst/>
                <a:latin typeface="Courier New" panose="02070309020205020404" pitchFamily="49" charset="0"/>
              </a:rPr>
            </a:br>
            <a:endParaRPr lang="es-ES" sz="1800" dirty="0">
              <a:solidFill>
                <a:srgbClr val="000000"/>
              </a:solidFill>
              <a:effectLst/>
              <a:latin typeface="Courier New" panose="02070309020205020404" pitchFamily="49" charset="0"/>
            </a:endParaRPr>
          </a:p>
          <a:p>
            <a:pPr marL="400050" lvl="1" indent="0">
              <a:spcBef>
                <a:spcPts val="0"/>
              </a:spcBef>
              <a:buNone/>
            </a:pPr>
            <a:r>
              <a:rPr lang="es-ES" sz="1800" b="1" dirty="0" err="1">
                <a:solidFill>
                  <a:srgbClr val="7F0055"/>
                </a:solidFill>
                <a:effectLst/>
                <a:latin typeface="Courier New" panose="02070309020205020404" pitchFamily="49" charset="0"/>
              </a:rPr>
              <a:t>public</a:t>
            </a:r>
            <a:r>
              <a:rPr lang="es-ES" sz="1800" dirty="0">
                <a:solidFill>
                  <a:srgbClr val="000000"/>
                </a:solidFill>
                <a:effectLst/>
                <a:latin typeface="Courier New" panose="02070309020205020404" pitchFamily="49" charset="0"/>
              </a:rPr>
              <a:t> </a:t>
            </a:r>
            <a:r>
              <a:rPr lang="es-ES" sz="1800" b="1" dirty="0" err="1">
                <a:solidFill>
                  <a:srgbClr val="7F0055"/>
                </a:solidFill>
                <a:effectLst/>
                <a:latin typeface="Courier New" panose="02070309020205020404" pitchFamily="49" charset="0"/>
              </a:rPr>
              <a:t>float</a:t>
            </a:r>
            <a:r>
              <a:rPr lang="es-ES" sz="1800" dirty="0">
                <a:solidFill>
                  <a:srgbClr val="000000"/>
                </a:solidFill>
                <a:effectLst/>
                <a:latin typeface="Courier New" panose="02070309020205020404" pitchFamily="49" charset="0"/>
              </a:rPr>
              <a:t> </a:t>
            </a:r>
            <a:r>
              <a:rPr lang="es-ES" sz="1800" dirty="0" err="1">
                <a:solidFill>
                  <a:srgbClr val="000000"/>
                </a:solidFill>
                <a:effectLst/>
                <a:latin typeface="Courier New" panose="02070309020205020404" pitchFamily="49" charset="0"/>
              </a:rPr>
              <a:t>getValorOperacion</a:t>
            </a:r>
            <a:r>
              <a:rPr lang="es-ES" sz="1800" dirty="0">
                <a:solidFill>
                  <a:srgbClr val="000000"/>
                </a:solidFill>
                <a:effectLst/>
                <a:latin typeface="Courier New" panose="02070309020205020404" pitchFamily="49" charset="0"/>
              </a:rPr>
              <a:t>() { </a:t>
            </a:r>
          </a:p>
          <a:p>
            <a:pPr marL="400050" lvl="1" indent="0">
              <a:spcBef>
                <a:spcPts val="0"/>
              </a:spcBef>
              <a:buNone/>
            </a:pPr>
            <a:r>
              <a:rPr lang="es-ES" sz="1800" b="1" dirty="0">
                <a:solidFill>
                  <a:srgbClr val="7F0055"/>
                </a:solidFill>
                <a:effectLst/>
                <a:latin typeface="Courier New" panose="02070309020205020404" pitchFamily="49" charset="0"/>
              </a:rPr>
              <a:t>  </a:t>
            </a:r>
            <a:r>
              <a:rPr lang="es-ES" sz="1800" b="1" dirty="0" err="1">
                <a:solidFill>
                  <a:srgbClr val="7F0055"/>
                </a:solidFill>
                <a:effectLst/>
                <a:latin typeface="Courier New" panose="02070309020205020404" pitchFamily="49" charset="0"/>
              </a:rPr>
              <a:t>return</a:t>
            </a:r>
            <a:r>
              <a:rPr lang="es-ES" sz="1800" dirty="0">
                <a:solidFill>
                  <a:srgbClr val="000000"/>
                </a:solidFill>
                <a:effectLst/>
                <a:latin typeface="Courier New" panose="02070309020205020404" pitchFamily="49" charset="0"/>
              </a:rPr>
              <a:t> 10;</a:t>
            </a:r>
          </a:p>
          <a:p>
            <a:pPr marL="400050" lvl="1" indent="0">
              <a:spcBef>
                <a:spcPts val="0"/>
              </a:spcBef>
              <a:buNone/>
            </a:pPr>
            <a:r>
              <a:rPr lang="es-ES" sz="1800" dirty="0">
                <a:solidFill>
                  <a:srgbClr val="000000"/>
                </a:solidFill>
                <a:effectLst/>
                <a:latin typeface="Courier New" panose="02070309020205020404" pitchFamily="49" charset="0"/>
              </a:rPr>
              <a:t>}</a:t>
            </a:r>
          </a:p>
          <a:p>
            <a:pPr marL="0" marR="0">
              <a:spcBef>
                <a:spcPts val="0"/>
              </a:spcBef>
              <a:spcAft>
                <a:spcPts val="0"/>
              </a:spcAft>
            </a:pPr>
            <a:endParaRPr lang="es-ES" sz="1800" b="1" dirty="0">
              <a:solidFill>
                <a:schemeClr val="tx1"/>
              </a:solidFill>
              <a:effectLst/>
              <a:latin typeface="Century Gothic" panose="020B0502020202020204" pitchFamily="34" charset="0"/>
            </a:endParaRPr>
          </a:p>
          <a:p>
            <a:pPr marL="0" marR="0">
              <a:spcBef>
                <a:spcPts val="0"/>
              </a:spcBef>
              <a:spcAft>
                <a:spcPts val="0"/>
              </a:spcAft>
            </a:pPr>
            <a:endParaRPr lang="es-ES" sz="1800" b="1" dirty="0">
              <a:solidFill>
                <a:schemeClr val="tx1"/>
              </a:solidFill>
              <a:effectLst/>
              <a:latin typeface="Century Gothic" panose="020B0502020202020204" pitchFamily="34" charset="0"/>
            </a:endParaRPr>
          </a:p>
          <a:p>
            <a:pPr marL="0" marR="0">
              <a:spcBef>
                <a:spcPts val="0"/>
              </a:spcBef>
              <a:spcAft>
                <a:spcPts val="0"/>
              </a:spcAft>
            </a:pPr>
            <a:endParaRPr lang="es-ES" sz="1800" b="1" dirty="0">
              <a:solidFill>
                <a:schemeClr val="tx1"/>
              </a:solidFill>
              <a:effectLst/>
              <a:latin typeface="Century Gothic" panose="020B0502020202020204" pitchFamily="34" charset="0"/>
            </a:endParaRPr>
          </a:p>
          <a:p>
            <a:pPr marL="400050" lvl="1" indent="0">
              <a:spcBef>
                <a:spcPts val="0"/>
              </a:spcBef>
              <a:buNone/>
            </a:pPr>
            <a:endParaRPr lang="es-ES" sz="1800" dirty="0">
              <a:solidFill>
                <a:srgbClr val="000000"/>
              </a:solidFill>
              <a:effectLst/>
              <a:latin typeface="Courier New" panose="02070309020205020404" pitchFamily="49" charset="0"/>
            </a:endParaRPr>
          </a:p>
          <a:p>
            <a:endParaRPr lang="es-ES" dirty="0"/>
          </a:p>
        </p:txBody>
      </p:sp>
    </p:spTree>
    <p:extLst>
      <p:ext uri="{BB962C8B-B14F-4D97-AF65-F5344CB8AC3E}">
        <p14:creationId xmlns:p14="http://schemas.microsoft.com/office/powerpoint/2010/main" val="532398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B133B-09CF-B59F-2E42-46D7BA1B14B2}"/>
              </a:ext>
            </a:extLst>
          </p:cNvPr>
          <p:cNvSpPr>
            <a:spLocks noGrp="1"/>
          </p:cNvSpPr>
          <p:nvPr>
            <p:ph type="title"/>
          </p:nvPr>
        </p:nvSpPr>
        <p:spPr/>
        <p:txBody>
          <a:bodyPr/>
          <a:lstStyle/>
          <a:p>
            <a:r>
              <a:rPr lang="es-ES" dirty="0"/>
              <a:t>Declaración de variables con var</a:t>
            </a:r>
          </a:p>
        </p:txBody>
      </p:sp>
      <p:graphicFrame>
        <p:nvGraphicFramePr>
          <p:cNvPr id="5" name="Marcador de contenido 4">
            <a:extLst>
              <a:ext uri="{FF2B5EF4-FFF2-40B4-BE49-F238E27FC236}">
                <a16:creationId xmlns:a16="http://schemas.microsoft.com/office/drawing/2014/main" id="{8CCCEEC7-B1CE-4E1C-2411-D0C16B6EFD9F}"/>
              </a:ext>
            </a:extLst>
          </p:cNvPr>
          <p:cNvGraphicFramePr>
            <a:graphicFrameLocks noGrp="1"/>
          </p:cNvGraphicFramePr>
          <p:nvPr>
            <p:ph idx="1"/>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73C31F9C-B8BD-30BF-CEEE-C126EB799883}"/>
              </a:ext>
            </a:extLst>
          </p:cNvPr>
          <p:cNvSpPr txBox="1"/>
          <p:nvPr/>
        </p:nvSpPr>
        <p:spPr>
          <a:xfrm>
            <a:off x="1539811" y="2359868"/>
            <a:ext cx="1492370" cy="2585323"/>
          </a:xfrm>
          <a:prstGeom prst="rect">
            <a:avLst/>
          </a:prstGeom>
          <a:noFill/>
        </p:spPr>
        <p:txBody>
          <a:bodyPr wrap="square" rtlCol="0">
            <a:spAutoFit/>
          </a:bodyPr>
          <a:lstStyle/>
          <a:p>
            <a:r>
              <a:rPr lang="es-ES" dirty="0"/>
              <a:t>double</a:t>
            </a:r>
          </a:p>
          <a:p>
            <a:r>
              <a:rPr lang="es-ES" dirty="0"/>
              <a:t>float</a:t>
            </a:r>
          </a:p>
          <a:p>
            <a:r>
              <a:rPr lang="es-ES" dirty="0"/>
              <a:t>long</a:t>
            </a:r>
          </a:p>
          <a:p>
            <a:r>
              <a:rPr lang="es-ES" dirty="0"/>
              <a:t>int</a:t>
            </a:r>
          </a:p>
          <a:p>
            <a:endParaRPr lang="es-ES" dirty="0"/>
          </a:p>
          <a:p>
            <a:r>
              <a:rPr lang="es-ES" dirty="0"/>
              <a:t>char</a:t>
            </a:r>
          </a:p>
          <a:p>
            <a:r>
              <a:rPr lang="es-ES" dirty="0"/>
              <a:t>short</a:t>
            </a:r>
          </a:p>
          <a:p>
            <a:r>
              <a:rPr lang="es-ES" dirty="0"/>
              <a:t>byte</a:t>
            </a:r>
          </a:p>
          <a:p>
            <a:endParaRPr lang="es-ES" dirty="0"/>
          </a:p>
        </p:txBody>
      </p:sp>
    </p:spTree>
    <p:extLst>
      <p:ext uri="{BB962C8B-B14F-4D97-AF65-F5344CB8AC3E}">
        <p14:creationId xmlns:p14="http://schemas.microsoft.com/office/powerpoint/2010/main" val="2020001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A5A85-2105-62FC-DCDA-97A825C75126}"/>
              </a:ext>
            </a:extLst>
          </p:cNvPr>
          <p:cNvSpPr>
            <a:spLocks noGrp="1"/>
          </p:cNvSpPr>
          <p:nvPr>
            <p:ph type="title"/>
          </p:nvPr>
        </p:nvSpPr>
        <p:spPr/>
        <p:txBody>
          <a:bodyPr/>
          <a:lstStyle/>
          <a:p>
            <a:r>
              <a:rPr lang="es-ES" dirty="0"/>
              <a:t>Operadores</a:t>
            </a:r>
          </a:p>
        </p:txBody>
      </p:sp>
      <p:sp>
        <p:nvSpPr>
          <p:cNvPr id="3" name="Marcador de contenido 2">
            <a:extLst>
              <a:ext uri="{FF2B5EF4-FFF2-40B4-BE49-F238E27FC236}">
                <a16:creationId xmlns:a16="http://schemas.microsoft.com/office/drawing/2014/main" id="{AB532754-1781-B777-86A6-DA66516BFBC3}"/>
              </a:ext>
            </a:extLst>
          </p:cNvPr>
          <p:cNvSpPr>
            <a:spLocks noGrp="1"/>
          </p:cNvSpPr>
          <p:nvPr>
            <p:ph idx="1"/>
          </p:nvPr>
        </p:nvSpPr>
        <p:spPr/>
        <p:txBody>
          <a:bodyPr/>
          <a:lstStyle/>
          <a:p>
            <a:pPr lvl="1"/>
            <a:endParaRPr lang="es-ES" dirty="0"/>
          </a:p>
          <a:p>
            <a:pPr lvl="1"/>
            <a:r>
              <a:rPr lang="es-ES" dirty="0"/>
              <a:t>Permiten realizar operaciones sobre uno (operador </a:t>
            </a:r>
            <a:r>
              <a:rPr lang="es-ES" i="1" dirty="0"/>
              <a:t>unario</a:t>
            </a:r>
            <a:r>
              <a:rPr lang="es-ES" dirty="0"/>
              <a:t>), dos (operador </a:t>
            </a:r>
            <a:r>
              <a:rPr lang="es-ES" i="1" dirty="0"/>
              <a:t>binario</a:t>
            </a:r>
            <a:r>
              <a:rPr lang="es-ES" dirty="0"/>
              <a:t>) o tres (operador </a:t>
            </a:r>
            <a:r>
              <a:rPr lang="es-ES" i="1" dirty="0"/>
              <a:t>ternario</a:t>
            </a:r>
            <a:r>
              <a:rPr lang="es-ES" dirty="0"/>
              <a:t>) datos u </a:t>
            </a:r>
            <a:r>
              <a:rPr lang="es-ES" i="1" dirty="0"/>
              <a:t>operandos</a:t>
            </a:r>
            <a:r>
              <a:rPr lang="es-ES" dirty="0"/>
              <a:t> de tipo primitivo</a:t>
            </a:r>
          </a:p>
          <a:p>
            <a:pPr lvl="1"/>
            <a:endParaRPr lang="es-ES" dirty="0"/>
          </a:p>
          <a:p>
            <a:pPr lvl="1"/>
            <a:r>
              <a:rPr lang="es-ES" dirty="0"/>
              <a:t>El tipo de valor devuelto tras la evaluación depende del operador y del tipo de los operandos.</a:t>
            </a:r>
          </a:p>
        </p:txBody>
      </p:sp>
    </p:spTree>
    <p:extLst>
      <p:ext uri="{BB962C8B-B14F-4D97-AF65-F5344CB8AC3E}">
        <p14:creationId xmlns:p14="http://schemas.microsoft.com/office/powerpoint/2010/main" val="2168726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A5A85-2105-62FC-DCDA-97A825C75126}"/>
              </a:ext>
            </a:extLst>
          </p:cNvPr>
          <p:cNvSpPr>
            <a:spLocks noGrp="1"/>
          </p:cNvSpPr>
          <p:nvPr>
            <p:ph type="title"/>
          </p:nvPr>
        </p:nvSpPr>
        <p:spPr/>
        <p:txBody>
          <a:bodyPr/>
          <a:lstStyle/>
          <a:p>
            <a:r>
              <a:rPr lang="es-ES" dirty="0"/>
              <a:t>Operadores</a:t>
            </a:r>
          </a:p>
        </p:txBody>
      </p:sp>
      <p:sp>
        <p:nvSpPr>
          <p:cNvPr id="3" name="Marcador de contenido 2">
            <a:extLst>
              <a:ext uri="{FF2B5EF4-FFF2-40B4-BE49-F238E27FC236}">
                <a16:creationId xmlns:a16="http://schemas.microsoft.com/office/drawing/2014/main" id="{AB532754-1781-B777-86A6-DA66516BFBC3}"/>
              </a:ext>
            </a:extLst>
          </p:cNvPr>
          <p:cNvSpPr>
            <a:spLocks noGrp="1"/>
          </p:cNvSpPr>
          <p:nvPr>
            <p:ph idx="1"/>
          </p:nvPr>
        </p:nvSpPr>
        <p:spPr/>
        <p:txBody>
          <a:bodyPr/>
          <a:lstStyle/>
          <a:p>
            <a:pPr lvl="1"/>
            <a:endParaRPr lang="es-ES" b="1" dirty="0"/>
          </a:p>
          <a:p>
            <a:pPr lvl="1"/>
            <a:r>
              <a:rPr lang="es-ES" b="1" dirty="0"/>
              <a:t>Tipos:</a:t>
            </a:r>
          </a:p>
          <a:p>
            <a:pPr lvl="1"/>
            <a:r>
              <a:rPr lang="es-ES" dirty="0"/>
              <a:t>Asignación</a:t>
            </a:r>
          </a:p>
          <a:p>
            <a:pPr lvl="1"/>
            <a:r>
              <a:rPr lang="es-ES" dirty="0"/>
              <a:t>Aritméticos </a:t>
            </a:r>
          </a:p>
          <a:p>
            <a:pPr lvl="1"/>
            <a:r>
              <a:rPr lang="es-ES" dirty="0"/>
              <a:t>Combinados</a:t>
            </a:r>
          </a:p>
          <a:p>
            <a:pPr lvl="1"/>
            <a:r>
              <a:rPr lang="es-ES" dirty="0"/>
              <a:t>De relación</a:t>
            </a:r>
          </a:p>
          <a:p>
            <a:pPr lvl="1"/>
            <a:r>
              <a:rPr lang="es-ES" dirty="0"/>
              <a:t>Lógicos o booleanos </a:t>
            </a:r>
          </a:p>
          <a:p>
            <a:pPr lvl="1"/>
            <a:r>
              <a:rPr lang="es-ES" dirty="0"/>
              <a:t>Operador condicional</a:t>
            </a:r>
          </a:p>
        </p:txBody>
      </p:sp>
    </p:spTree>
    <p:extLst>
      <p:ext uri="{BB962C8B-B14F-4D97-AF65-F5344CB8AC3E}">
        <p14:creationId xmlns:p14="http://schemas.microsoft.com/office/powerpoint/2010/main" val="3611664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A5A85-2105-62FC-DCDA-97A825C75126}"/>
              </a:ext>
            </a:extLst>
          </p:cNvPr>
          <p:cNvSpPr>
            <a:spLocks noGrp="1"/>
          </p:cNvSpPr>
          <p:nvPr>
            <p:ph type="title"/>
          </p:nvPr>
        </p:nvSpPr>
        <p:spPr/>
        <p:txBody>
          <a:bodyPr/>
          <a:lstStyle/>
          <a:p>
            <a:r>
              <a:rPr lang="es-ES" dirty="0"/>
              <a:t>Asignación</a:t>
            </a:r>
          </a:p>
        </p:txBody>
      </p:sp>
      <p:sp>
        <p:nvSpPr>
          <p:cNvPr id="3" name="Marcador de contenido 2">
            <a:extLst>
              <a:ext uri="{FF2B5EF4-FFF2-40B4-BE49-F238E27FC236}">
                <a16:creationId xmlns:a16="http://schemas.microsoft.com/office/drawing/2014/main" id="{AB532754-1781-B777-86A6-DA66516BFBC3}"/>
              </a:ext>
            </a:extLst>
          </p:cNvPr>
          <p:cNvSpPr>
            <a:spLocks noGrp="1"/>
          </p:cNvSpPr>
          <p:nvPr>
            <p:ph idx="1"/>
          </p:nvPr>
        </p:nvSpPr>
        <p:spPr/>
        <p:txBody>
          <a:bodyPr>
            <a:normAutofit lnSpcReduction="10000"/>
          </a:bodyPr>
          <a:lstStyle/>
          <a:p>
            <a:pPr lvl="1"/>
            <a:endParaRPr lang="es-ES" b="1" dirty="0"/>
          </a:p>
          <a:p>
            <a:pPr lvl="1"/>
            <a:r>
              <a:rPr lang="es-ES" dirty="0"/>
              <a:t>Operador binario que asigna el valor del término de la derecha al operando de la izquierda. </a:t>
            </a:r>
          </a:p>
          <a:p>
            <a:pPr lvl="1"/>
            <a:r>
              <a:rPr lang="es-ES" dirty="0"/>
              <a:t>El operando de la izquierda suele ser el identificador de una variable. </a:t>
            </a:r>
          </a:p>
          <a:p>
            <a:pPr lvl="1"/>
            <a:r>
              <a:rPr lang="es-ES" dirty="0"/>
              <a:t>El término de la derecha es, en general, una expresión de un tipo de dato compatible; en particular puede ser una constante u otra variable. </a:t>
            </a:r>
          </a:p>
          <a:p>
            <a:pPr lvl="1"/>
            <a:r>
              <a:rPr lang="es-ES" dirty="0"/>
              <a:t>Como caso particular, y a diferencia de los demás operadores, este operador no se evalúa devolviendo un determinado valor.</a:t>
            </a:r>
          </a:p>
          <a:p>
            <a:pPr lvl="1"/>
            <a:endParaRPr lang="es-ES" dirty="0"/>
          </a:p>
          <a:p>
            <a:pPr lvl="1"/>
            <a:r>
              <a:rPr lang="es-ES" b="1" dirty="0"/>
              <a:t>Ejemplo</a:t>
            </a:r>
          </a:p>
          <a:p>
            <a:pPr marL="201168" lvl="1" indent="0">
              <a:buNone/>
            </a:pPr>
            <a:r>
              <a:rPr lang="es-ES" dirty="0"/>
              <a:t>	</a:t>
            </a:r>
            <a:r>
              <a:rPr lang="es-ES" dirty="0" err="1"/>
              <a:t>int</a:t>
            </a:r>
            <a:r>
              <a:rPr lang="es-ES" dirty="0"/>
              <a:t> num1=25;</a:t>
            </a:r>
          </a:p>
          <a:p>
            <a:pPr marL="201168" lvl="1" indent="0">
              <a:buNone/>
            </a:pPr>
            <a:r>
              <a:rPr lang="es-ES" dirty="0"/>
              <a:t>	</a:t>
            </a:r>
            <a:r>
              <a:rPr lang="es-ES" dirty="0" err="1"/>
              <a:t>int</a:t>
            </a:r>
            <a:r>
              <a:rPr lang="es-ES" dirty="0"/>
              <a:t> num2=79;</a:t>
            </a:r>
          </a:p>
          <a:p>
            <a:pPr lvl="1"/>
            <a:endParaRPr lang="es-ES" dirty="0"/>
          </a:p>
        </p:txBody>
      </p:sp>
    </p:spTree>
    <p:extLst>
      <p:ext uri="{BB962C8B-B14F-4D97-AF65-F5344CB8AC3E}">
        <p14:creationId xmlns:p14="http://schemas.microsoft.com/office/powerpoint/2010/main" val="1112551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18FD-8396-D717-9EEA-B88CBB134D2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F8278F-0D42-7C65-DF1F-EEE22FEA77D8}"/>
              </a:ext>
            </a:extLst>
          </p:cNvPr>
          <p:cNvSpPr>
            <a:spLocks noGrp="1"/>
          </p:cNvSpPr>
          <p:nvPr>
            <p:ph type="title"/>
          </p:nvPr>
        </p:nvSpPr>
        <p:spPr/>
        <p:txBody>
          <a:bodyPr/>
          <a:lstStyle/>
          <a:p>
            <a:r>
              <a:rPr lang="es-ES" dirty="0"/>
              <a:t>Aritméticos</a:t>
            </a:r>
          </a:p>
        </p:txBody>
      </p:sp>
      <p:sp>
        <p:nvSpPr>
          <p:cNvPr id="3" name="Marcador de contenido 2">
            <a:extLst>
              <a:ext uri="{FF2B5EF4-FFF2-40B4-BE49-F238E27FC236}">
                <a16:creationId xmlns:a16="http://schemas.microsoft.com/office/drawing/2014/main" id="{86732069-D12A-E6C3-5307-BE1D4BB9C282}"/>
              </a:ext>
            </a:extLst>
          </p:cNvPr>
          <p:cNvSpPr>
            <a:spLocks noGrp="1"/>
          </p:cNvSpPr>
          <p:nvPr>
            <p:ph idx="1"/>
          </p:nvPr>
        </p:nvSpPr>
        <p:spPr/>
        <p:txBody>
          <a:bodyPr>
            <a:normAutofit/>
          </a:bodyPr>
          <a:lstStyle/>
          <a:p>
            <a:pPr lvl="1"/>
            <a:endParaRPr lang="es-ES" b="1" dirty="0"/>
          </a:p>
          <a:p>
            <a:pPr lvl="1"/>
            <a:r>
              <a:rPr lang="es-ES" dirty="0"/>
              <a:t>El resultado exacto depende de los tipos de operando involucrados. Es conveniente tener en cuenta las siguientes peculiaridades:</a:t>
            </a:r>
          </a:p>
          <a:p>
            <a:pPr lvl="1"/>
            <a:r>
              <a:rPr lang="es-ES" dirty="0"/>
              <a:t>El resultado es de tipo long si, al menos, uno de los operandos es de tipo long y ninguno es real (float o double).</a:t>
            </a:r>
          </a:p>
          <a:p>
            <a:pPr lvl="1"/>
            <a:r>
              <a:rPr lang="es-ES" dirty="0"/>
              <a:t>El resultado es de tipo int si ninguno de los operandos es de tipo long y tampoco es real (float o double).</a:t>
            </a:r>
          </a:p>
          <a:p>
            <a:pPr lvl="1"/>
            <a:r>
              <a:rPr lang="es-ES" dirty="0"/>
              <a:t>El resultado es de tipo double si, al menos, uno de los operandos es de tipo double.</a:t>
            </a:r>
          </a:p>
          <a:p>
            <a:pPr lvl="1"/>
            <a:r>
              <a:rPr lang="es-ES" dirty="0"/>
              <a:t>El resultado es de tipo float si, al menos, uno de los operandos es de tipo float y ninguno es double.</a:t>
            </a:r>
          </a:p>
          <a:p>
            <a:pPr lvl="1"/>
            <a:endParaRPr lang="es-ES" dirty="0"/>
          </a:p>
        </p:txBody>
      </p:sp>
    </p:spTree>
    <p:extLst>
      <p:ext uri="{BB962C8B-B14F-4D97-AF65-F5344CB8AC3E}">
        <p14:creationId xmlns:p14="http://schemas.microsoft.com/office/powerpoint/2010/main" val="3097105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bstract background of data">
            <a:extLst>
              <a:ext uri="{FF2B5EF4-FFF2-40B4-BE49-F238E27FC236}">
                <a16:creationId xmlns:a16="http://schemas.microsoft.com/office/drawing/2014/main" id="{ADFB019C-4546-3859-B81F-7D4AB8936A65}"/>
              </a:ext>
            </a:extLst>
          </p:cNvPr>
          <p:cNvPicPr>
            <a:picLocks noChangeAspect="1"/>
          </p:cNvPicPr>
          <p:nvPr/>
        </p:nvPicPr>
        <p:blipFill rotWithShape="1">
          <a:blip r:embed="rId2">
            <a:duotone>
              <a:schemeClr val="bg2">
                <a:shade val="45000"/>
                <a:satMod val="135000"/>
              </a:schemeClr>
              <a:prstClr val="white"/>
            </a:duotone>
            <a:alphaModFix amt="40000"/>
          </a:blip>
          <a:srcRect/>
          <a:stretch/>
        </p:blipFill>
        <p:spPr>
          <a:xfrm>
            <a:off x="22374" y="10"/>
            <a:ext cx="12191980" cy="6857990"/>
          </a:xfrm>
          <a:prstGeom prst="rect">
            <a:avLst/>
          </a:prstGeom>
        </p:spPr>
      </p:pic>
      <p:grpSp>
        <p:nvGrpSpPr>
          <p:cNvPr id="11" name="Group 10">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sp>
        <p:nvSpPr>
          <p:cNvPr id="2" name="Título 1">
            <a:extLst>
              <a:ext uri="{FF2B5EF4-FFF2-40B4-BE49-F238E27FC236}">
                <a16:creationId xmlns:a16="http://schemas.microsoft.com/office/drawing/2014/main" id="{4CD23390-3948-7CA0-4A78-974B9210ABF9}"/>
              </a:ext>
            </a:extLst>
          </p:cNvPr>
          <p:cNvSpPr>
            <a:spLocks noGrp="1"/>
          </p:cNvSpPr>
          <p:nvPr>
            <p:ph type="title"/>
          </p:nvPr>
        </p:nvSpPr>
        <p:spPr>
          <a:xfrm>
            <a:off x="2592925" y="624110"/>
            <a:ext cx="8911687" cy="1280890"/>
          </a:xfrm>
        </p:spPr>
        <p:txBody>
          <a:bodyPr>
            <a:normAutofit/>
          </a:bodyPr>
          <a:lstStyle/>
          <a:p>
            <a:r>
              <a:rPr lang="es-ES" dirty="0"/>
              <a:t>Java Virtual Machine (JVM)</a:t>
            </a:r>
          </a:p>
        </p:txBody>
      </p:sp>
      <p:grpSp>
        <p:nvGrpSpPr>
          <p:cNvPr id="25" name="Group 24">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39" name="Rectangle 38">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sp>
        <p:nvSpPr>
          <p:cNvPr id="3" name="Marcador de contenido 2">
            <a:extLst>
              <a:ext uri="{FF2B5EF4-FFF2-40B4-BE49-F238E27FC236}">
                <a16:creationId xmlns:a16="http://schemas.microsoft.com/office/drawing/2014/main" id="{BA849692-77A6-AE1E-0410-96F4183CBEE9}"/>
              </a:ext>
            </a:extLst>
          </p:cNvPr>
          <p:cNvSpPr>
            <a:spLocks noGrp="1"/>
          </p:cNvSpPr>
          <p:nvPr>
            <p:ph idx="1"/>
          </p:nvPr>
        </p:nvSpPr>
        <p:spPr>
          <a:xfrm>
            <a:off x="2589212" y="2133600"/>
            <a:ext cx="8915400" cy="3777622"/>
          </a:xfrm>
        </p:spPr>
        <p:txBody>
          <a:bodyPr>
            <a:normAutofit/>
          </a:bodyPr>
          <a:lstStyle/>
          <a:p>
            <a:endParaRPr lang="es-ES" dirty="0"/>
          </a:p>
          <a:p>
            <a:endParaRPr lang="es-ES" dirty="0"/>
          </a:p>
        </p:txBody>
      </p:sp>
      <p:sp>
        <p:nvSpPr>
          <p:cNvPr id="86" name="Marcador de contenido 2">
            <a:extLst>
              <a:ext uri="{FF2B5EF4-FFF2-40B4-BE49-F238E27FC236}">
                <a16:creationId xmlns:a16="http://schemas.microsoft.com/office/drawing/2014/main" id="{DC40A43C-F121-0475-BC5E-D4180E2CA4BA}"/>
              </a:ext>
            </a:extLst>
          </p:cNvPr>
          <p:cNvSpPr txBox="1">
            <a:spLocks/>
          </p:cNvSpPr>
          <p:nvPr/>
        </p:nvSpPr>
        <p:spPr>
          <a:xfrm>
            <a:off x="1678811" y="4508295"/>
            <a:ext cx="9848165" cy="209274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CC3300"/>
              </a:buClr>
            </a:pPr>
            <a:r>
              <a:rPr lang="es-ES" dirty="0"/>
              <a:t>Los programas Java se compilan.</a:t>
            </a:r>
          </a:p>
          <a:p>
            <a:pPr>
              <a:buClr>
                <a:srgbClr val="CC3300"/>
              </a:buClr>
            </a:pPr>
            <a:r>
              <a:rPr lang="es-ES" dirty="0"/>
              <a:t>El formato  resultante de compilar un programa Java  es un </a:t>
            </a:r>
            <a:r>
              <a:rPr lang="es-ES" dirty="0" err="1"/>
              <a:t>bytecode</a:t>
            </a:r>
            <a:r>
              <a:rPr lang="es-ES" dirty="0"/>
              <a:t> Java  independiente de la plataforma en lugar de un código máquina específico para una CPU.</a:t>
            </a:r>
          </a:p>
          <a:p>
            <a:pPr>
              <a:buClr>
                <a:srgbClr val="CC3300"/>
              </a:buClr>
            </a:pPr>
            <a:r>
              <a:rPr lang="es-ES" dirty="0"/>
              <a:t>La JVM es un componente que </a:t>
            </a:r>
            <a:r>
              <a:rPr lang="es-ES" b="1" dirty="0"/>
              <a:t>interpreta y ejecuta el </a:t>
            </a:r>
            <a:r>
              <a:rPr lang="es-ES" b="1" dirty="0" err="1"/>
              <a:t>bytecode</a:t>
            </a:r>
            <a:r>
              <a:rPr lang="es-ES" dirty="0"/>
              <a:t>.</a:t>
            </a:r>
          </a:p>
          <a:p>
            <a:pPr>
              <a:buClr>
                <a:srgbClr val="CC3300"/>
              </a:buClr>
            </a:pPr>
            <a:endParaRPr lang="es-ES" dirty="0"/>
          </a:p>
        </p:txBody>
      </p:sp>
      <p:grpSp>
        <p:nvGrpSpPr>
          <p:cNvPr id="91" name="Grupo 90">
            <a:extLst>
              <a:ext uri="{FF2B5EF4-FFF2-40B4-BE49-F238E27FC236}">
                <a16:creationId xmlns:a16="http://schemas.microsoft.com/office/drawing/2014/main" id="{8C580836-A7F6-56D0-3181-41B4A66A4F02}"/>
              </a:ext>
            </a:extLst>
          </p:cNvPr>
          <p:cNvGrpSpPr/>
          <p:nvPr/>
        </p:nvGrpSpPr>
        <p:grpSpPr>
          <a:xfrm>
            <a:off x="1467203" y="1649623"/>
            <a:ext cx="9869396" cy="2502446"/>
            <a:chOff x="1467203" y="2268748"/>
            <a:chExt cx="9869396" cy="2502446"/>
          </a:xfrm>
        </p:grpSpPr>
        <p:pic>
          <p:nvPicPr>
            <p:cNvPr id="6" name="Imagen 5">
              <a:extLst>
                <a:ext uri="{FF2B5EF4-FFF2-40B4-BE49-F238E27FC236}">
                  <a16:creationId xmlns:a16="http://schemas.microsoft.com/office/drawing/2014/main" id="{02E82736-2F04-4FAD-7506-D4C0BD3394D4}"/>
                </a:ext>
              </a:extLst>
            </p:cNvPr>
            <p:cNvPicPr>
              <a:picLocks noChangeAspect="1"/>
            </p:cNvPicPr>
            <p:nvPr/>
          </p:nvPicPr>
          <p:blipFill>
            <a:blip r:embed="rId3"/>
            <a:stretch>
              <a:fillRect/>
            </a:stretch>
          </p:blipFill>
          <p:spPr>
            <a:xfrm>
              <a:off x="1489950" y="2464846"/>
              <a:ext cx="1443137" cy="1521320"/>
            </a:xfrm>
            <a:prstGeom prst="rect">
              <a:avLst/>
            </a:prstGeom>
          </p:spPr>
        </p:pic>
        <p:pic>
          <p:nvPicPr>
            <p:cNvPr id="8" name="Imagen 7">
              <a:extLst>
                <a:ext uri="{FF2B5EF4-FFF2-40B4-BE49-F238E27FC236}">
                  <a16:creationId xmlns:a16="http://schemas.microsoft.com/office/drawing/2014/main" id="{166E1E1F-68CA-2EDB-6F18-2A2CB04E099E}"/>
                </a:ext>
              </a:extLst>
            </p:cNvPr>
            <p:cNvPicPr>
              <a:picLocks noChangeAspect="1"/>
            </p:cNvPicPr>
            <p:nvPr/>
          </p:nvPicPr>
          <p:blipFill>
            <a:blip r:embed="rId4"/>
            <a:stretch>
              <a:fillRect/>
            </a:stretch>
          </p:blipFill>
          <p:spPr>
            <a:xfrm>
              <a:off x="9688838" y="2377650"/>
              <a:ext cx="1525590" cy="1608241"/>
            </a:xfrm>
            <a:prstGeom prst="rect">
              <a:avLst/>
            </a:prstGeom>
          </p:spPr>
        </p:pic>
        <p:sp>
          <p:nvSpPr>
            <p:cNvPr id="10" name="Flecha: a la derecha 9">
              <a:extLst>
                <a:ext uri="{FF2B5EF4-FFF2-40B4-BE49-F238E27FC236}">
                  <a16:creationId xmlns:a16="http://schemas.microsoft.com/office/drawing/2014/main" id="{C1B5D25D-60D8-11FE-084A-D3458C4174D4}"/>
                </a:ext>
              </a:extLst>
            </p:cNvPr>
            <p:cNvSpPr/>
            <p:nvPr/>
          </p:nvSpPr>
          <p:spPr>
            <a:xfrm>
              <a:off x="3138400" y="2972027"/>
              <a:ext cx="1443135" cy="7242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Imagen 41">
              <a:extLst>
                <a:ext uri="{FF2B5EF4-FFF2-40B4-BE49-F238E27FC236}">
                  <a16:creationId xmlns:a16="http://schemas.microsoft.com/office/drawing/2014/main" id="{FE5DFF14-6F32-DC86-7E18-C54259F2492F}"/>
                </a:ext>
              </a:extLst>
            </p:cNvPr>
            <p:cNvPicPr>
              <a:picLocks noChangeAspect="1"/>
            </p:cNvPicPr>
            <p:nvPr/>
          </p:nvPicPr>
          <p:blipFill>
            <a:blip r:embed="rId5"/>
            <a:stretch>
              <a:fillRect/>
            </a:stretch>
          </p:blipFill>
          <p:spPr>
            <a:xfrm>
              <a:off x="4962858" y="2268748"/>
              <a:ext cx="2351558" cy="2239298"/>
            </a:xfrm>
            <a:prstGeom prst="rect">
              <a:avLst/>
            </a:prstGeom>
            <a:ln>
              <a:noFill/>
            </a:ln>
          </p:spPr>
        </p:pic>
        <p:grpSp>
          <p:nvGrpSpPr>
            <p:cNvPr id="84" name="Grupo 83">
              <a:extLst>
                <a:ext uri="{FF2B5EF4-FFF2-40B4-BE49-F238E27FC236}">
                  <a16:creationId xmlns:a16="http://schemas.microsoft.com/office/drawing/2014/main" id="{BD27BA4A-7FB9-021F-CC25-3A3ABE046807}"/>
                </a:ext>
              </a:extLst>
            </p:cNvPr>
            <p:cNvGrpSpPr/>
            <p:nvPr/>
          </p:nvGrpSpPr>
          <p:grpSpPr>
            <a:xfrm>
              <a:off x="4661322" y="3076576"/>
              <a:ext cx="3492078" cy="1694618"/>
              <a:chOff x="4661322" y="3362986"/>
              <a:chExt cx="2775050" cy="1408207"/>
            </a:xfrm>
          </p:grpSpPr>
          <p:cxnSp>
            <p:nvCxnSpPr>
              <p:cNvPr id="44" name="Conector recto 43">
                <a:extLst>
                  <a:ext uri="{FF2B5EF4-FFF2-40B4-BE49-F238E27FC236}">
                    <a16:creationId xmlns:a16="http://schemas.microsoft.com/office/drawing/2014/main" id="{C21DB9A7-205E-566C-2251-CF4702D26301}"/>
                  </a:ext>
                </a:extLst>
              </p:cNvPr>
              <p:cNvCxnSpPr>
                <a:cxnSpLocks/>
              </p:cNvCxnSpPr>
              <p:nvPr/>
            </p:nvCxnSpPr>
            <p:spPr>
              <a:xfrm>
                <a:off x="4661322" y="3985891"/>
                <a:ext cx="4097" cy="784517"/>
              </a:xfrm>
              <a:prstGeom prst="line">
                <a:avLst/>
              </a:prstGeom>
              <a:ln w="38100"/>
            </p:spPr>
            <p:style>
              <a:lnRef idx="1">
                <a:schemeClr val="dk1"/>
              </a:lnRef>
              <a:fillRef idx="0">
                <a:schemeClr val="dk1"/>
              </a:fillRef>
              <a:effectRef idx="0">
                <a:schemeClr val="dk1"/>
              </a:effectRef>
              <a:fontRef idx="minor">
                <a:schemeClr val="tx1"/>
              </a:fontRef>
            </p:style>
          </p:cxnSp>
          <p:cxnSp>
            <p:nvCxnSpPr>
              <p:cNvPr id="46" name="Conector recto 45">
                <a:extLst>
                  <a:ext uri="{FF2B5EF4-FFF2-40B4-BE49-F238E27FC236}">
                    <a16:creationId xmlns:a16="http://schemas.microsoft.com/office/drawing/2014/main" id="{8DB6CC34-4224-C4A9-862C-C337FF136F7B}"/>
                  </a:ext>
                </a:extLst>
              </p:cNvPr>
              <p:cNvCxnSpPr>
                <a:cxnSpLocks/>
              </p:cNvCxnSpPr>
              <p:nvPr/>
            </p:nvCxnSpPr>
            <p:spPr>
              <a:xfrm flipH="1" flipV="1">
                <a:off x="4665419" y="4767533"/>
                <a:ext cx="2760222" cy="3660"/>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Conector recto 49">
                <a:extLst>
                  <a:ext uri="{FF2B5EF4-FFF2-40B4-BE49-F238E27FC236}">
                    <a16:creationId xmlns:a16="http://schemas.microsoft.com/office/drawing/2014/main" id="{7F1C9BB1-3D37-13D4-6446-321CFCA6CE94}"/>
                  </a:ext>
                </a:extLst>
              </p:cNvPr>
              <p:cNvCxnSpPr>
                <a:cxnSpLocks/>
              </p:cNvCxnSpPr>
              <p:nvPr/>
            </p:nvCxnSpPr>
            <p:spPr>
              <a:xfrm flipH="1">
                <a:off x="4661322" y="3362986"/>
                <a:ext cx="618294" cy="622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5" name="Conector recto 54">
                <a:extLst>
                  <a:ext uri="{FF2B5EF4-FFF2-40B4-BE49-F238E27FC236}">
                    <a16:creationId xmlns:a16="http://schemas.microsoft.com/office/drawing/2014/main" id="{0B147246-F4BB-6064-BACB-23A635217E50}"/>
                  </a:ext>
                </a:extLst>
              </p:cNvPr>
              <p:cNvCxnSpPr>
                <a:cxnSpLocks/>
              </p:cNvCxnSpPr>
              <p:nvPr/>
            </p:nvCxnSpPr>
            <p:spPr>
              <a:xfrm flipH="1">
                <a:off x="5288912" y="3362986"/>
                <a:ext cx="9296" cy="658384"/>
              </a:xfrm>
              <a:prstGeom prst="line">
                <a:avLst/>
              </a:prstGeom>
              <a:ln w="38100"/>
            </p:spPr>
            <p:style>
              <a:lnRef idx="1">
                <a:schemeClr val="dk1"/>
              </a:lnRef>
              <a:fillRef idx="0">
                <a:schemeClr val="dk1"/>
              </a:fillRef>
              <a:effectRef idx="0">
                <a:schemeClr val="dk1"/>
              </a:effectRef>
              <a:fontRef idx="minor">
                <a:schemeClr val="tx1"/>
              </a:fontRef>
            </p:style>
          </p:cxnSp>
          <p:cxnSp>
            <p:nvCxnSpPr>
              <p:cNvPr id="56" name="Conector recto 55">
                <a:extLst>
                  <a:ext uri="{FF2B5EF4-FFF2-40B4-BE49-F238E27FC236}">
                    <a16:creationId xmlns:a16="http://schemas.microsoft.com/office/drawing/2014/main" id="{43B2A9A1-9188-CAE5-0505-3DCDF3CEB4E8}"/>
                  </a:ext>
                </a:extLst>
              </p:cNvPr>
              <p:cNvCxnSpPr>
                <a:cxnSpLocks/>
              </p:cNvCxnSpPr>
              <p:nvPr/>
            </p:nvCxnSpPr>
            <p:spPr>
              <a:xfrm flipH="1">
                <a:off x="5312102" y="3398465"/>
                <a:ext cx="618294" cy="622905"/>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Conector recto 56">
                <a:extLst>
                  <a:ext uri="{FF2B5EF4-FFF2-40B4-BE49-F238E27FC236}">
                    <a16:creationId xmlns:a16="http://schemas.microsoft.com/office/drawing/2014/main" id="{75CFB0C6-E9A4-ED5C-F6F8-C2BFCEEEF1F4}"/>
                  </a:ext>
                </a:extLst>
              </p:cNvPr>
              <p:cNvCxnSpPr>
                <a:cxnSpLocks/>
              </p:cNvCxnSpPr>
              <p:nvPr/>
            </p:nvCxnSpPr>
            <p:spPr>
              <a:xfrm>
                <a:off x="5948988" y="3398465"/>
                <a:ext cx="8326" cy="587426"/>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Conector recto 64">
                <a:extLst>
                  <a:ext uri="{FF2B5EF4-FFF2-40B4-BE49-F238E27FC236}">
                    <a16:creationId xmlns:a16="http://schemas.microsoft.com/office/drawing/2014/main" id="{6C4C5073-71BB-5636-92BF-BC9A82B68F9E}"/>
                  </a:ext>
                </a:extLst>
              </p:cNvPr>
              <p:cNvCxnSpPr>
                <a:cxnSpLocks/>
              </p:cNvCxnSpPr>
              <p:nvPr/>
            </p:nvCxnSpPr>
            <p:spPr>
              <a:xfrm flipH="1">
                <a:off x="5975906" y="3380726"/>
                <a:ext cx="618294" cy="622905"/>
              </a:xfrm>
              <a:prstGeom prst="line">
                <a:avLst/>
              </a:prstGeom>
              <a:ln w="38100"/>
            </p:spPr>
            <p:style>
              <a:lnRef idx="1">
                <a:schemeClr val="dk1"/>
              </a:lnRef>
              <a:fillRef idx="0">
                <a:schemeClr val="dk1"/>
              </a:fillRef>
              <a:effectRef idx="0">
                <a:schemeClr val="dk1"/>
              </a:effectRef>
              <a:fontRef idx="minor">
                <a:schemeClr val="tx1"/>
              </a:fontRef>
            </p:style>
          </p:cxnSp>
          <p:cxnSp>
            <p:nvCxnSpPr>
              <p:cNvPr id="66" name="Conector recto 65">
                <a:extLst>
                  <a:ext uri="{FF2B5EF4-FFF2-40B4-BE49-F238E27FC236}">
                    <a16:creationId xmlns:a16="http://schemas.microsoft.com/office/drawing/2014/main" id="{334922BE-C5EA-3ED3-81E5-EB56FB0CE73E}"/>
                  </a:ext>
                </a:extLst>
              </p:cNvPr>
              <p:cNvCxnSpPr>
                <a:cxnSpLocks/>
              </p:cNvCxnSpPr>
              <p:nvPr/>
            </p:nvCxnSpPr>
            <p:spPr>
              <a:xfrm flipH="1">
                <a:off x="6603496" y="3380726"/>
                <a:ext cx="9296" cy="658384"/>
              </a:xfrm>
              <a:prstGeom prst="line">
                <a:avLst/>
              </a:prstGeom>
              <a:ln w="38100"/>
            </p:spPr>
            <p:style>
              <a:lnRef idx="1">
                <a:schemeClr val="dk1"/>
              </a:lnRef>
              <a:fillRef idx="0">
                <a:schemeClr val="dk1"/>
              </a:fillRef>
              <a:effectRef idx="0">
                <a:schemeClr val="dk1"/>
              </a:effectRef>
              <a:fontRef idx="minor">
                <a:schemeClr val="tx1"/>
              </a:fontRef>
            </p:style>
          </p:cxnSp>
          <p:cxnSp>
            <p:nvCxnSpPr>
              <p:cNvPr id="68" name="Conector recto 67">
                <a:extLst>
                  <a:ext uri="{FF2B5EF4-FFF2-40B4-BE49-F238E27FC236}">
                    <a16:creationId xmlns:a16="http://schemas.microsoft.com/office/drawing/2014/main" id="{D0D798D3-9F55-3FE0-2160-112AD169ADA2}"/>
                  </a:ext>
                </a:extLst>
              </p:cNvPr>
              <p:cNvCxnSpPr>
                <a:cxnSpLocks/>
              </p:cNvCxnSpPr>
              <p:nvPr/>
            </p:nvCxnSpPr>
            <p:spPr>
              <a:xfrm flipH="1">
                <a:off x="6598963" y="4039110"/>
                <a:ext cx="82667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Conector recto 70">
                <a:extLst>
                  <a:ext uri="{FF2B5EF4-FFF2-40B4-BE49-F238E27FC236}">
                    <a16:creationId xmlns:a16="http://schemas.microsoft.com/office/drawing/2014/main" id="{04528721-C34D-BF4F-E455-93EEC8588175}"/>
                  </a:ext>
                </a:extLst>
              </p:cNvPr>
              <p:cNvCxnSpPr>
                <a:cxnSpLocks/>
              </p:cNvCxnSpPr>
              <p:nvPr/>
            </p:nvCxnSpPr>
            <p:spPr>
              <a:xfrm flipH="1">
                <a:off x="7425641" y="4039110"/>
                <a:ext cx="10731" cy="728423"/>
              </a:xfrm>
              <a:prstGeom prst="line">
                <a:avLst/>
              </a:prstGeom>
              <a:ln w="38100"/>
            </p:spPr>
            <p:style>
              <a:lnRef idx="1">
                <a:schemeClr val="dk1"/>
              </a:lnRef>
              <a:fillRef idx="0">
                <a:schemeClr val="dk1"/>
              </a:fillRef>
              <a:effectRef idx="0">
                <a:schemeClr val="dk1"/>
              </a:effectRef>
              <a:fontRef idx="minor">
                <a:schemeClr val="tx1"/>
              </a:fontRef>
            </p:style>
          </p:cxnSp>
        </p:grpSp>
        <p:sp>
          <p:nvSpPr>
            <p:cNvPr id="83" name="CuadroTexto 82">
              <a:extLst>
                <a:ext uri="{FF2B5EF4-FFF2-40B4-BE49-F238E27FC236}">
                  <a16:creationId xmlns:a16="http://schemas.microsoft.com/office/drawing/2014/main" id="{E3FDFEB8-0192-2DC3-4336-BE3AA625E4EC}"/>
                </a:ext>
              </a:extLst>
            </p:cNvPr>
            <p:cNvSpPr txBox="1"/>
            <p:nvPr/>
          </p:nvSpPr>
          <p:spPr>
            <a:xfrm>
              <a:off x="4831401" y="4097467"/>
              <a:ext cx="3308494" cy="584775"/>
            </a:xfrm>
            <a:prstGeom prst="rect">
              <a:avLst/>
            </a:prstGeom>
            <a:noFill/>
          </p:spPr>
          <p:txBody>
            <a:bodyPr wrap="square" rtlCol="0">
              <a:spAutoFit/>
            </a:bodyPr>
            <a:lstStyle/>
            <a:p>
              <a:r>
                <a:rPr lang="es-ES" sz="3200" b="1" dirty="0">
                  <a:solidFill>
                    <a:srgbClr val="A53010"/>
                  </a:solidFill>
                  <a:latin typeface="Arial" panose="020B0604020202020204" pitchFamily="34" charset="0"/>
                  <a:cs typeface="Arial" panose="020B0604020202020204" pitchFamily="34" charset="0"/>
                </a:rPr>
                <a:t>COMPILADOR</a:t>
              </a:r>
            </a:p>
          </p:txBody>
        </p:sp>
        <p:sp>
          <p:nvSpPr>
            <p:cNvPr id="85" name="Flecha: a la derecha 84">
              <a:extLst>
                <a:ext uri="{FF2B5EF4-FFF2-40B4-BE49-F238E27FC236}">
                  <a16:creationId xmlns:a16="http://schemas.microsoft.com/office/drawing/2014/main" id="{8AA63037-4C6F-0920-4E52-DA88B95B7FF5}"/>
                </a:ext>
              </a:extLst>
            </p:cNvPr>
            <p:cNvSpPr/>
            <p:nvPr/>
          </p:nvSpPr>
          <p:spPr>
            <a:xfrm>
              <a:off x="7872325" y="2934537"/>
              <a:ext cx="1443135" cy="7242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Marcador de contenido 2">
              <a:extLst>
                <a:ext uri="{FF2B5EF4-FFF2-40B4-BE49-F238E27FC236}">
                  <a16:creationId xmlns:a16="http://schemas.microsoft.com/office/drawing/2014/main" id="{7B566EE9-8381-A0EE-0E5B-F50C2864897E}"/>
                </a:ext>
              </a:extLst>
            </p:cNvPr>
            <p:cNvSpPr txBox="1">
              <a:spLocks/>
            </p:cNvSpPr>
            <p:nvPr/>
          </p:nvSpPr>
          <p:spPr>
            <a:xfrm>
              <a:off x="1467203" y="4056892"/>
              <a:ext cx="1706471" cy="5015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CC3300"/>
                </a:buClr>
                <a:buNone/>
              </a:pPr>
              <a:r>
                <a:rPr lang="es-ES" b="1" dirty="0"/>
                <a:t>Ejemplo.java</a:t>
              </a:r>
            </a:p>
            <a:p>
              <a:pPr>
                <a:buClr>
                  <a:srgbClr val="CC3300"/>
                </a:buClr>
              </a:pPr>
              <a:endParaRPr lang="es-ES" dirty="0"/>
            </a:p>
          </p:txBody>
        </p:sp>
        <p:sp>
          <p:nvSpPr>
            <p:cNvPr id="90" name="Marcador de contenido 2">
              <a:extLst>
                <a:ext uri="{FF2B5EF4-FFF2-40B4-BE49-F238E27FC236}">
                  <a16:creationId xmlns:a16="http://schemas.microsoft.com/office/drawing/2014/main" id="{76FA363C-4D6A-DAC4-5B7F-4477C0EFB141}"/>
                </a:ext>
              </a:extLst>
            </p:cNvPr>
            <p:cNvSpPr txBox="1">
              <a:spLocks/>
            </p:cNvSpPr>
            <p:nvPr/>
          </p:nvSpPr>
          <p:spPr>
            <a:xfrm>
              <a:off x="9630128" y="4028927"/>
              <a:ext cx="1706471" cy="5015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CC3300"/>
                </a:buClr>
                <a:buNone/>
              </a:pPr>
              <a:r>
                <a:rPr lang="es-ES" b="1" dirty="0" err="1"/>
                <a:t>Ejemplo.class</a:t>
              </a:r>
              <a:endParaRPr lang="es-ES" b="1" dirty="0"/>
            </a:p>
            <a:p>
              <a:pPr>
                <a:buClr>
                  <a:srgbClr val="CC3300"/>
                </a:buClr>
              </a:pPr>
              <a:endParaRPr lang="es-ES" dirty="0"/>
            </a:p>
          </p:txBody>
        </p:sp>
      </p:grpSp>
    </p:spTree>
    <p:extLst>
      <p:ext uri="{BB962C8B-B14F-4D97-AF65-F5344CB8AC3E}">
        <p14:creationId xmlns:p14="http://schemas.microsoft.com/office/powerpoint/2010/main" val="36649236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9688-4722-B0E8-73F4-EF45AB3095D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0B1A0A5-FAA7-59B3-3A92-173AD157A051}"/>
              </a:ext>
            </a:extLst>
          </p:cNvPr>
          <p:cNvSpPr>
            <a:spLocks noGrp="1"/>
          </p:cNvSpPr>
          <p:nvPr>
            <p:ph type="title"/>
          </p:nvPr>
        </p:nvSpPr>
        <p:spPr/>
        <p:txBody>
          <a:bodyPr/>
          <a:lstStyle/>
          <a:p>
            <a:r>
              <a:rPr lang="es-ES" dirty="0"/>
              <a:t>Aritméticos</a:t>
            </a:r>
          </a:p>
        </p:txBody>
      </p:sp>
      <p:sp>
        <p:nvSpPr>
          <p:cNvPr id="3" name="Marcador de contenido 2">
            <a:extLst>
              <a:ext uri="{FF2B5EF4-FFF2-40B4-BE49-F238E27FC236}">
                <a16:creationId xmlns:a16="http://schemas.microsoft.com/office/drawing/2014/main" id="{1395AC59-2A92-3A47-C278-EFB8A127C1C0}"/>
              </a:ext>
            </a:extLst>
          </p:cNvPr>
          <p:cNvSpPr>
            <a:spLocks noGrp="1"/>
          </p:cNvSpPr>
          <p:nvPr>
            <p:ph idx="1"/>
          </p:nvPr>
        </p:nvSpPr>
        <p:spPr/>
        <p:txBody>
          <a:bodyPr>
            <a:normAutofit/>
          </a:bodyPr>
          <a:lstStyle/>
          <a:p>
            <a:pPr lvl="1"/>
            <a:r>
              <a:rPr lang="es-ES" dirty="0"/>
              <a:t>El formato empleado para la representación de datos enteros es el complemento a dos. </a:t>
            </a:r>
          </a:p>
          <a:p>
            <a:pPr lvl="1"/>
            <a:r>
              <a:rPr lang="es-ES" dirty="0"/>
              <a:t>En la aritmética entera no se producen nunca desbordamientos (</a:t>
            </a:r>
            <a:r>
              <a:rPr lang="es-ES" dirty="0" err="1"/>
              <a:t>overflow</a:t>
            </a:r>
            <a:r>
              <a:rPr lang="es-ES" dirty="0"/>
              <a:t>) aunque el resultado sobrepase el intervalo de representación (int o long).</a:t>
            </a:r>
          </a:p>
          <a:p>
            <a:pPr lvl="1"/>
            <a:r>
              <a:rPr lang="es-ES" dirty="0"/>
              <a:t>La división entera se trunca hacia 0. La división o el resto de dividir por cero es una operación  </a:t>
            </a:r>
            <a:r>
              <a:rPr lang="es-ES" b="1" dirty="0"/>
              <a:t>que genera una excepción </a:t>
            </a:r>
            <a:r>
              <a:rPr lang="es-ES" b="1" dirty="0" err="1"/>
              <a:t>ArithmeticException</a:t>
            </a:r>
            <a:r>
              <a:rPr lang="es-ES" b="1" dirty="0"/>
              <a:t> </a:t>
            </a:r>
            <a:r>
              <a:rPr lang="es-ES" dirty="0"/>
              <a:t>que puede dar lugar a un error de ejecución y la consiguiente interrupción de la ejecución del programa.</a:t>
            </a:r>
          </a:p>
          <a:p>
            <a:pPr lvl="1"/>
            <a:r>
              <a:rPr lang="es-ES" dirty="0"/>
              <a:t>La aritmética real (en coma flotante) puede desbordar al infinito (demasiado grande, </a:t>
            </a:r>
            <a:r>
              <a:rPr lang="es-ES" dirty="0" err="1"/>
              <a:t>overflow</a:t>
            </a:r>
            <a:r>
              <a:rPr lang="es-ES" dirty="0"/>
              <a:t>) o hacia cero (demasiado pequeño, </a:t>
            </a:r>
            <a:r>
              <a:rPr lang="es-ES" dirty="0" err="1"/>
              <a:t>underflow</a:t>
            </a:r>
            <a:r>
              <a:rPr lang="es-ES" dirty="0"/>
              <a:t>).</a:t>
            </a:r>
          </a:p>
          <a:p>
            <a:pPr lvl="1"/>
            <a:r>
              <a:rPr lang="es-ES" dirty="0"/>
              <a:t> El resultado de una expresión inválida, por ejemplo, dividir infinito por infinito, no genera una excepción ni un error de ejecución: es un valor </a:t>
            </a:r>
            <a:r>
              <a:rPr lang="es-ES" b="1" dirty="0" err="1"/>
              <a:t>NaN</a:t>
            </a:r>
            <a:r>
              <a:rPr lang="es-ES" dirty="0"/>
              <a:t> (</a:t>
            </a:r>
            <a:r>
              <a:rPr lang="es-ES" dirty="0" err="1"/>
              <a:t>Not</a:t>
            </a:r>
            <a:r>
              <a:rPr lang="es-ES" dirty="0"/>
              <a:t> a </a:t>
            </a:r>
            <a:r>
              <a:rPr lang="es-ES" dirty="0" err="1"/>
              <a:t>Number</a:t>
            </a:r>
            <a:r>
              <a:rPr lang="es-ES" dirty="0"/>
              <a:t>).</a:t>
            </a:r>
          </a:p>
          <a:p>
            <a:pPr lvl="1"/>
            <a:endParaRPr lang="es-ES" dirty="0"/>
          </a:p>
        </p:txBody>
      </p:sp>
    </p:spTree>
    <p:extLst>
      <p:ext uri="{BB962C8B-B14F-4D97-AF65-F5344CB8AC3E}">
        <p14:creationId xmlns:p14="http://schemas.microsoft.com/office/powerpoint/2010/main" val="1333321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A5A85-2105-62FC-DCDA-97A825C75126}"/>
              </a:ext>
            </a:extLst>
          </p:cNvPr>
          <p:cNvSpPr>
            <a:spLocks noGrp="1"/>
          </p:cNvSpPr>
          <p:nvPr>
            <p:ph type="title"/>
          </p:nvPr>
        </p:nvSpPr>
        <p:spPr/>
        <p:txBody>
          <a:bodyPr/>
          <a:lstStyle/>
          <a:p>
            <a:r>
              <a:rPr lang="es-ES" dirty="0"/>
              <a:t>Aritméticos</a:t>
            </a:r>
          </a:p>
        </p:txBody>
      </p:sp>
      <p:sp>
        <p:nvSpPr>
          <p:cNvPr id="3" name="Marcador de contenido 2">
            <a:extLst>
              <a:ext uri="{FF2B5EF4-FFF2-40B4-BE49-F238E27FC236}">
                <a16:creationId xmlns:a16="http://schemas.microsoft.com/office/drawing/2014/main" id="{AB532754-1781-B777-86A6-DA66516BFBC3}"/>
              </a:ext>
            </a:extLst>
          </p:cNvPr>
          <p:cNvSpPr>
            <a:spLocks noGrp="1"/>
          </p:cNvSpPr>
          <p:nvPr>
            <p:ph idx="1"/>
          </p:nvPr>
        </p:nvSpPr>
        <p:spPr/>
        <p:txBody>
          <a:bodyPr/>
          <a:lstStyle/>
          <a:p>
            <a:pPr lvl="1"/>
            <a:endParaRPr lang="es-ES" b="1" dirty="0"/>
          </a:p>
          <a:p>
            <a:pPr marL="201168" lvl="1" indent="0">
              <a:buNone/>
            </a:pPr>
            <a:endParaRPr lang="es-ES" dirty="0"/>
          </a:p>
          <a:p>
            <a:pPr lvl="1"/>
            <a:endParaRPr lang="es-ES" dirty="0"/>
          </a:p>
          <a:p>
            <a:pPr lvl="1"/>
            <a:endParaRPr lang="es-ES" dirty="0"/>
          </a:p>
          <a:p>
            <a:pPr lvl="1"/>
            <a:endParaRPr lang="es-ES" dirty="0"/>
          </a:p>
          <a:p>
            <a:pPr lvl="1"/>
            <a:endParaRPr lang="es-ES" dirty="0"/>
          </a:p>
          <a:p>
            <a:pPr lvl="1"/>
            <a:endParaRPr lang="es-ES" dirty="0"/>
          </a:p>
        </p:txBody>
      </p:sp>
      <p:graphicFrame>
        <p:nvGraphicFramePr>
          <p:cNvPr id="4" name="Tabla 3">
            <a:extLst>
              <a:ext uri="{FF2B5EF4-FFF2-40B4-BE49-F238E27FC236}">
                <a16:creationId xmlns:a16="http://schemas.microsoft.com/office/drawing/2014/main" id="{F54248A3-0BB7-4C2F-A7F5-B87D24D257ED}"/>
              </a:ext>
            </a:extLst>
          </p:cNvPr>
          <p:cNvGraphicFramePr>
            <a:graphicFrameLocks noGrp="1"/>
          </p:cNvGraphicFramePr>
          <p:nvPr/>
        </p:nvGraphicFramePr>
        <p:xfrm>
          <a:off x="1488536" y="2087274"/>
          <a:ext cx="8128000" cy="2860040"/>
        </p:xfrm>
        <a:graphic>
          <a:graphicData uri="http://schemas.openxmlformats.org/drawingml/2006/table">
            <a:tbl>
              <a:tblPr firstRow="1" bandRow="1">
                <a:tableStyleId>{5C22544A-7EE6-4342-B048-85BDC9FD1C3A}</a:tableStyleId>
              </a:tblPr>
              <a:tblGrid>
                <a:gridCol w="1504830">
                  <a:extLst>
                    <a:ext uri="{9D8B030D-6E8A-4147-A177-3AD203B41FA5}">
                      <a16:colId xmlns:a16="http://schemas.microsoft.com/office/drawing/2014/main" val="625284475"/>
                    </a:ext>
                  </a:extLst>
                </a:gridCol>
                <a:gridCol w="2559170">
                  <a:extLst>
                    <a:ext uri="{9D8B030D-6E8A-4147-A177-3AD203B41FA5}">
                      <a16:colId xmlns:a16="http://schemas.microsoft.com/office/drawing/2014/main" val="2376380837"/>
                    </a:ext>
                  </a:extLst>
                </a:gridCol>
                <a:gridCol w="2032000">
                  <a:extLst>
                    <a:ext uri="{9D8B030D-6E8A-4147-A177-3AD203B41FA5}">
                      <a16:colId xmlns:a16="http://schemas.microsoft.com/office/drawing/2014/main" val="2729825799"/>
                    </a:ext>
                  </a:extLst>
                </a:gridCol>
                <a:gridCol w="2032000">
                  <a:extLst>
                    <a:ext uri="{9D8B030D-6E8A-4147-A177-3AD203B41FA5}">
                      <a16:colId xmlns:a16="http://schemas.microsoft.com/office/drawing/2014/main" val="376156539"/>
                    </a:ext>
                  </a:extLst>
                </a:gridCol>
              </a:tblGrid>
              <a:tr h="354001">
                <a:tc>
                  <a:txBody>
                    <a:bodyPr/>
                    <a:lstStyle/>
                    <a:p>
                      <a:r>
                        <a:rPr lang="es-ES" dirty="0"/>
                        <a:t>Operador </a:t>
                      </a:r>
                    </a:p>
                  </a:txBody>
                  <a:tcPr/>
                </a:tc>
                <a:tc>
                  <a:txBody>
                    <a:bodyPr/>
                    <a:lstStyle/>
                    <a:p>
                      <a:r>
                        <a:rPr lang="es-ES" dirty="0"/>
                        <a:t>Descripción</a:t>
                      </a:r>
                    </a:p>
                  </a:txBody>
                  <a:tcPr/>
                </a:tc>
                <a:tc>
                  <a:txBody>
                    <a:bodyPr/>
                    <a:lstStyle/>
                    <a:p>
                      <a:r>
                        <a:rPr lang="es-ES" dirty="0"/>
                        <a:t>Ejemplo </a:t>
                      </a:r>
                    </a:p>
                  </a:txBody>
                  <a:tcPr/>
                </a:tc>
                <a:tc>
                  <a:txBody>
                    <a:bodyPr/>
                    <a:lstStyle/>
                    <a:p>
                      <a:r>
                        <a:rPr lang="es-ES" dirty="0"/>
                        <a:t>Resultado</a:t>
                      </a:r>
                    </a:p>
                  </a:txBody>
                  <a:tcPr/>
                </a:tc>
                <a:extLst>
                  <a:ext uri="{0D108BD9-81ED-4DB2-BD59-A6C34878D82A}">
                    <a16:rowId xmlns:a16="http://schemas.microsoft.com/office/drawing/2014/main" val="521648575"/>
                  </a:ext>
                </a:extLst>
              </a:tr>
              <a:tr h="370840">
                <a:tc>
                  <a:txBody>
                    <a:bodyPr/>
                    <a:lstStyle/>
                    <a:p>
                      <a:pPr algn="ctr"/>
                      <a:r>
                        <a:rPr lang="es-ES" b="1" dirty="0"/>
                        <a:t>- </a:t>
                      </a:r>
                    </a:p>
                  </a:txBody>
                  <a:tcPr/>
                </a:tc>
                <a:tc>
                  <a:txBody>
                    <a:bodyPr/>
                    <a:lstStyle/>
                    <a:p>
                      <a:r>
                        <a:rPr lang="es-ES" dirty="0"/>
                        <a:t>Unario de cambio de signo</a:t>
                      </a:r>
                    </a:p>
                  </a:txBody>
                  <a:tcPr/>
                </a:tc>
                <a:tc>
                  <a:txBody>
                    <a:bodyPr/>
                    <a:lstStyle/>
                    <a:p>
                      <a:r>
                        <a:rPr lang="es-ES" dirty="0"/>
                        <a:t>-5</a:t>
                      </a:r>
                    </a:p>
                  </a:txBody>
                  <a:tcPr/>
                </a:tc>
                <a:tc>
                  <a:txBody>
                    <a:bodyPr/>
                    <a:lstStyle/>
                    <a:p>
                      <a:r>
                        <a:rPr lang="es-ES" dirty="0"/>
                        <a:t>-5</a:t>
                      </a:r>
                    </a:p>
                  </a:txBody>
                  <a:tcPr/>
                </a:tc>
                <a:extLst>
                  <a:ext uri="{0D108BD9-81ED-4DB2-BD59-A6C34878D82A}">
                    <a16:rowId xmlns:a16="http://schemas.microsoft.com/office/drawing/2014/main" val="1440913641"/>
                  </a:ext>
                </a:extLst>
              </a:tr>
              <a:tr h="370840">
                <a:tc>
                  <a:txBody>
                    <a:bodyPr/>
                    <a:lstStyle/>
                    <a:p>
                      <a:pPr algn="ctr"/>
                      <a:r>
                        <a:rPr lang="es-ES" b="1" dirty="0"/>
                        <a:t>+</a:t>
                      </a:r>
                    </a:p>
                  </a:txBody>
                  <a:tcPr/>
                </a:tc>
                <a:tc>
                  <a:txBody>
                    <a:bodyPr/>
                    <a:lstStyle/>
                    <a:p>
                      <a:r>
                        <a:rPr lang="es-ES" dirty="0"/>
                        <a:t>Suma</a:t>
                      </a:r>
                    </a:p>
                  </a:txBody>
                  <a:tcPr/>
                </a:tc>
                <a:tc>
                  <a:txBody>
                    <a:bodyPr/>
                    <a:lstStyle/>
                    <a:p>
                      <a:r>
                        <a:rPr lang="es-ES" dirty="0"/>
                        <a:t>2 + 7 </a:t>
                      </a:r>
                    </a:p>
                  </a:txBody>
                  <a:tcPr/>
                </a:tc>
                <a:tc>
                  <a:txBody>
                    <a:bodyPr/>
                    <a:lstStyle/>
                    <a:p>
                      <a:r>
                        <a:rPr lang="es-ES" dirty="0"/>
                        <a:t>9</a:t>
                      </a:r>
                    </a:p>
                  </a:txBody>
                  <a:tcPr/>
                </a:tc>
                <a:extLst>
                  <a:ext uri="{0D108BD9-81ED-4DB2-BD59-A6C34878D82A}">
                    <a16:rowId xmlns:a16="http://schemas.microsoft.com/office/drawing/2014/main" val="266337684"/>
                  </a:ext>
                </a:extLst>
              </a:tr>
              <a:tr h="370840">
                <a:tc>
                  <a:txBody>
                    <a:bodyPr/>
                    <a:lstStyle/>
                    <a:p>
                      <a:pPr algn="ctr"/>
                      <a:r>
                        <a:rPr lang="es-ES" b="1" dirty="0"/>
                        <a:t>-</a:t>
                      </a:r>
                    </a:p>
                  </a:txBody>
                  <a:tcPr/>
                </a:tc>
                <a:tc>
                  <a:txBody>
                    <a:bodyPr/>
                    <a:lstStyle/>
                    <a:p>
                      <a:r>
                        <a:rPr lang="es-ES" dirty="0"/>
                        <a:t>Resta </a:t>
                      </a:r>
                    </a:p>
                  </a:txBody>
                  <a:tcPr/>
                </a:tc>
                <a:tc>
                  <a:txBody>
                    <a:bodyPr/>
                    <a:lstStyle/>
                    <a:p>
                      <a:r>
                        <a:rPr lang="es-ES" dirty="0"/>
                        <a:t>7 – 2 </a:t>
                      </a:r>
                    </a:p>
                  </a:txBody>
                  <a:tcPr/>
                </a:tc>
                <a:tc>
                  <a:txBody>
                    <a:bodyPr/>
                    <a:lstStyle/>
                    <a:p>
                      <a:r>
                        <a:rPr lang="es-ES" dirty="0"/>
                        <a:t>5</a:t>
                      </a:r>
                    </a:p>
                  </a:txBody>
                  <a:tcPr/>
                </a:tc>
                <a:extLst>
                  <a:ext uri="{0D108BD9-81ED-4DB2-BD59-A6C34878D82A}">
                    <a16:rowId xmlns:a16="http://schemas.microsoft.com/office/drawing/2014/main" val="1997333384"/>
                  </a:ext>
                </a:extLst>
              </a:tr>
              <a:tr h="370840">
                <a:tc>
                  <a:txBody>
                    <a:bodyPr/>
                    <a:lstStyle/>
                    <a:p>
                      <a:pPr algn="ctr"/>
                      <a:r>
                        <a:rPr lang="es-ES" b="1" dirty="0"/>
                        <a:t>*</a:t>
                      </a:r>
                    </a:p>
                  </a:txBody>
                  <a:tcPr/>
                </a:tc>
                <a:tc>
                  <a:txBody>
                    <a:bodyPr/>
                    <a:lstStyle/>
                    <a:p>
                      <a:r>
                        <a:rPr lang="es-ES" dirty="0"/>
                        <a:t>Producto</a:t>
                      </a:r>
                    </a:p>
                  </a:txBody>
                  <a:tcPr/>
                </a:tc>
                <a:tc>
                  <a:txBody>
                    <a:bodyPr/>
                    <a:lstStyle/>
                    <a:p>
                      <a:r>
                        <a:rPr lang="es-ES" dirty="0"/>
                        <a:t>5 * 3</a:t>
                      </a:r>
                    </a:p>
                  </a:txBody>
                  <a:tcPr/>
                </a:tc>
                <a:tc>
                  <a:txBody>
                    <a:bodyPr/>
                    <a:lstStyle/>
                    <a:p>
                      <a:r>
                        <a:rPr lang="es-ES" dirty="0"/>
                        <a:t>15</a:t>
                      </a:r>
                    </a:p>
                  </a:txBody>
                  <a:tcPr/>
                </a:tc>
                <a:extLst>
                  <a:ext uri="{0D108BD9-81ED-4DB2-BD59-A6C34878D82A}">
                    <a16:rowId xmlns:a16="http://schemas.microsoft.com/office/drawing/2014/main" val="422813689"/>
                  </a:ext>
                </a:extLst>
              </a:tr>
              <a:tr h="370840">
                <a:tc>
                  <a:txBody>
                    <a:bodyPr/>
                    <a:lstStyle/>
                    <a:p>
                      <a:pPr algn="ctr"/>
                      <a:r>
                        <a:rPr lang="es-ES" b="1" dirty="0"/>
                        <a:t>/</a:t>
                      </a:r>
                    </a:p>
                  </a:txBody>
                  <a:tcPr/>
                </a:tc>
                <a:tc>
                  <a:txBody>
                    <a:bodyPr/>
                    <a:lstStyle/>
                    <a:p>
                      <a:r>
                        <a:rPr lang="es-ES" dirty="0"/>
                        <a:t>División</a:t>
                      </a:r>
                    </a:p>
                  </a:txBody>
                  <a:tcPr/>
                </a:tc>
                <a:tc>
                  <a:txBody>
                    <a:bodyPr/>
                    <a:lstStyle/>
                    <a:p>
                      <a:r>
                        <a:rPr lang="es-ES" dirty="0"/>
                        <a:t> 7 / 2 </a:t>
                      </a:r>
                    </a:p>
                  </a:txBody>
                  <a:tcPr/>
                </a:tc>
                <a:tc>
                  <a:txBody>
                    <a:bodyPr/>
                    <a:lstStyle/>
                    <a:p>
                      <a:r>
                        <a:rPr lang="es-ES" dirty="0"/>
                        <a:t> 3</a:t>
                      </a:r>
                    </a:p>
                  </a:txBody>
                  <a:tcPr/>
                </a:tc>
                <a:extLst>
                  <a:ext uri="{0D108BD9-81ED-4DB2-BD59-A6C34878D82A}">
                    <a16:rowId xmlns:a16="http://schemas.microsoft.com/office/drawing/2014/main" val="2646510825"/>
                  </a:ext>
                </a:extLst>
              </a:tr>
              <a:tr h="370840">
                <a:tc>
                  <a:txBody>
                    <a:bodyPr/>
                    <a:lstStyle/>
                    <a:p>
                      <a:pPr algn="ctr"/>
                      <a:r>
                        <a:rPr lang="es-ES" b="1" dirty="0"/>
                        <a:t>%</a:t>
                      </a:r>
                    </a:p>
                  </a:txBody>
                  <a:tcPr/>
                </a:tc>
                <a:tc>
                  <a:txBody>
                    <a:bodyPr/>
                    <a:lstStyle/>
                    <a:p>
                      <a:r>
                        <a:rPr lang="es-ES" dirty="0"/>
                        <a:t>Resto división entera</a:t>
                      </a:r>
                    </a:p>
                  </a:txBody>
                  <a:tcPr/>
                </a:tc>
                <a:tc>
                  <a:txBody>
                    <a:bodyPr/>
                    <a:lstStyle/>
                    <a:p>
                      <a:r>
                        <a:rPr lang="es-ES" dirty="0"/>
                        <a:t>30 % 6</a:t>
                      </a:r>
                    </a:p>
                  </a:txBody>
                  <a:tcPr/>
                </a:tc>
                <a:tc>
                  <a:txBody>
                    <a:bodyPr/>
                    <a:lstStyle/>
                    <a:p>
                      <a:r>
                        <a:rPr lang="es-ES" dirty="0"/>
                        <a:t>1</a:t>
                      </a:r>
                    </a:p>
                  </a:txBody>
                  <a:tcPr/>
                </a:tc>
                <a:extLst>
                  <a:ext uri="{0D108BD9-81ED-4DB2-BD59-A6C34878D82A}">
                    <a16:rowId xmlns:a16="http://schemas.microsoft.com/office/drawing/2014/main" val="1069891076"/>
                  </a:ext>
                </a:extLst>
              </a:tr>
            </a:tbl>
          </a:graphicData>
        </a:graphic>
      </p:graphicFrame>
    </p:spTree>
    <p:extLst>
      <p:ext uri="{BB962C8B-B14F-4D97-AF65-F5344CB8AC3E}">
        <p14:creationId xmlns:p14="http://schemas.microsoft.com/office/powerpoint/2010/main" val="3123707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B1387E-6A72-FE29-B96B-9AC611336D1A}"/>
              </a:ext>
            </a:extLst>
          </p:cNvPr>
          <p:cNvSpPr>
            <a:spLocks noGrp="1"/>
          </p:cNvSpPr>
          <p:nvPr>
            <p:ph type="title"/>
          </p:nvPr>
        </p:nvSpPr>
        <p:spPr/>
        <p:txBody>
          <a:bodyPr/>
          <a:lstStyle/>
          <a:p>
            <a:r>
              <a:rPr lang="es-ES" dirty="0"/>
              <a:t>Aritméticos</a:t>
            </a:r>
          </a:p>
        </p:txBody>
      </p:sp>
      <p:sp>
        <p:nvSpPr>
          <p:cNvPr id="3" name="Marcador de contenido 2">
            <a:extLst>
              <a:ext uri="{FF2B5EF4-FFF2-40B4-BE49-F238E27FC236}">
                <a16:creationId xmlns:a16="http://schemas.microsoft.com/office/drawing/2014/main" id="{DD558FFC-C38C-B516-A14D-BEB73C999A95}"/>
              </a:ext>
            </a:extLst>
          </p:cNvPr>
          <p:cNvSpPr>
            <a:spLocks noGrp="1"/>
          </p:cNvSpPr>
          <p:nvPr>
            <p:ph idx="1"/>
          </p:nvPr>
        </p:nvSpPr>
        <p:spPr/>
        <p:txBody>
          <a:bodyPr/>
          <a:lstStyle/>
          <a:p>
            <a:r>
              <a:rPr lang="es-ES" b="1" dirty="0"/>
              <a:t>Ejemplo</a:t>
            </a:r>
          </a:p>
          <a:p>
            <a:r>
              <a:rPr lang="es-ES" dirty="0" err="1"/>
              <a:t>int</a:t>
            </a:r>
            <a:r>
              <a:rPr lang="es-ES" dirty="0"/>
              <a:t> num1=31;</a:t>
            </a:r>
          </a:p>
          <a:p>
            <a:r>
              <a:rPr lang="es-ES" dirty="0" err="1"/>
              <a:t>int</a:t>
            </a:r>
            <a:r>
              <a:rPr lang="es-ES" dirty="0"/>
              <a:t> num2=6;</a:t>
            </a:r>
          </a:p>
          <a:p>
            <a:r>
              <a:rPr lang="es-ES" dirty="0" err="1"/>
              <a:t>int</a:t>
            </a:r>
            <a:r>
              <a:rPr lang="es-ES" dirty="0"/>
              <a:t> suma;</a:t>
            </a:r>
          </a:p>
          <a:p>
            <a:r>
              <a:rPr lang="es-ES" dirty="0"/>
              <a:t>suma=num1+num2;                 // primero se realiza la operación de la 									      //parte derecha del = después se </a:t>
            </a:r>
            <a:r>
              <a:rPr lang="es-ES" sz="1800" dirty="0"/>
              <a:t>hace</a:t>
            </a:r>
            <a:endParaRPr lang="es-ES" dirty="0"/>
          </a:p>
          <a:p>
            <a:pPr marL="201168" lvl="1" indent="0">
              <a:buNone/>
            </a:pPr>
            <a:r>
              <a:rPr lang="es-ES" dirty="0"/>
              <a:t>							     </a:t>
            </a:r>
            <a:r>
              <a:rPr lang="es-ES" sz="1800" dirty="0"/>
              <a:t>// la asignación del resultado a la variable</a:t>
            </a:r>
            <a:endParaRPr lang="es-ES" dirty="0"/>
          </a:p>
          <a:p>
            <a:r>
              <a:rPr lang="es-ES" dirty="0" err="1"/>
              <a:t>System.out.print</a:t>
            </a:r>
            <a:r>
              <a:rPr lang="es-ES" dirty="0"/>
              <a:t>(“El valor de suma es: “);</a:t>
            </a:r>
          </a:p>
          <a:p>
            <a:r>
              <a:rPr lang="es-ES" dirty="0" err="1"/>
              <a:t>System.out.print</a:t>
            </a:r>
            <a:r>
              <a:rPr lang="es-ES" dirty="0"/>
              <a:t>(suma);</a:t>
            </a: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2065245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4F13B1-1243-6EC3-11E1-A83155833B5E}"/>
              </a:ext>
            </a:extLst>
          </p:cNvPr>
          <p:cNvSpPr>
            <a:spLocks noGrp="1"/>
          </p:cNvSpPr>
          <p:nvPr>
            <p:ph type="title"/>
          </p:nvPr>
        </p:nvSpPr>
        <p:spPr/>
        <p:txBody>
          <a:bodyPr/>
          <a:lstStyle/>
          <a:p>
            <a:r>
              <a:rPr lang="es-ES" dirty="0"/>
              <a:t>Aritméticos incrementales</a:t>
            </a:r>
          </a:p>
        </p:txBody>
      </p:sp>
      <p:sp>
        <p:nvSpPr>
          <p:cNvPr id="3" name="Marcador de contenido 2">
            <a:extLst>
              <a:ext uri="{FF2B5EF4-FFF2-40B4-BE49-F238E27FC236}">
                <a16:creationId xmlns:a16="http://schemas.microsoft.com/office/drawing/2014/main" id="{BEF342F6-E7D3-E5BA-379F-BCDE26EF6C09}"/>
              </a:ext>
            </a:extLst>
          </p:cNvPr>
          <p:cNvSpPr>
            <a:spLocks noGrp="1"/>
          </p:cNvSpPr>
          <p:nvPr>
            <p:ph idx="1"/>
          </p:nvPr>
        </p:nvSpPr>
        <p:spPr/>
        <p:txBody>
          <a:bodyPr/>
          <a:lstStyle/>
          <a:p>
            <a:pPr lvl="1"/>
            <a:r>
              <a:rPr lang="es-ES" dirty="0"/>
              <a:t>Son operadores unarios </a:t>
            </a:r>
          </a:p>
          <a:p>
            <a:pPr lvl="1"/>
            <a:r>
              <a:rPr lang="es-ES" dirty="0"/>
              <a:t>El operando puede ser numérico o de tipo char</a:t>
            </a:r>
          </a:p>
          <a:p>
            <a:pPr lvl="1"/>
            <a:r>
              <a:rPr lang="es-ES" dirty="0"/>
              <a:t>El resultado es del mismo tipo que el operando. </a:t>
            </a:r>
          </a:p>
          <a:p>
            <a:pPr lvl="1"/>
            <a:r>
              <a:rPr lang="es-ES" dirty="0"/>
              <a:t>Estos operadores pueden emplearse de dos formas dependiendo de su posición con respecto al operando.</a:t>
            </a:r>
          </a:p>
          <a:p>
            <a:pPr lvl="1"/>
            <a:r>
              <a:rPr lang="es-ES" dirty="0" err="1"/>
              <a:t>Preincremento</a:t>
            </a:r>
            <a:endParaRPr lang="es-ES" dirty="0"/>
          </a:p>
          <a:p>
            <a:pPr lvl="1"/>
            <a:r>
              <a:rPr lang="es-ES" dirty="0" err="1"/>
              <a:t>Postincremento</a:t>
            </a:r>
            <a:endParaRPr lang="es-ES" dirty="0"/>
          </a:p>
          <a:p>
            <a:pPr lvl="1"/>
            <a:r>
              <a:rPr lang="es-ES" dirty="0" err="1"/>
              <a:t>Predecremento</a:t>
            </a:r>
            <a:endParaRPr lang="es-ES" dirty="0"/>
          </a:p>
          <a:p>
            <a:pPr lvl="1"/>
            <a:r>
              <a:rPr lang="es-ES" dirty="0" err="1"/>
              <a:t>Postdecremento</a:t>
            </a:r>
            <a:endParaRPr lang="es-ES" dirty="0"/>
          </a:p>
          <a:p>
            <a:endParaRPr lang="es-ES" dirty="0"/>
          </a:p>
        </p:txBody>
      </p:sp>
    </p:spTree>
    <p:extLst>
      <p:ext uri="{BB962C8B-B14F-4D97-AF65-F5344CB8AC3E}">
        <p14:creationId xmlns:p14="http://schemas.microsoft.com/office/powerpoint/2010/main" val="4269053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0B495-1049-C3A5-5C0C-2161B911E18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A4D640-76C4-B04A-CCF4-8A3399DD4D71}"/>
              </a:ext>
            </a:extLst>
          </p:cNvPr>
          <p:cNvSpPr>
            <a:spLocks noGrp="1"/>
          </p:cNvSpPr>
          <p:nvPr>
            <p:ph type="title"/>
          </p:nvPr>
        </p:nvSpPr>
        <p:spPr/>
        <p:txBody>
          <a:bodyPr/>
          <a:lstStyle/>
          <a:p>
            <a:r>
              <a:rPr lang="es-ES" dirty="0"/>
              <a:t>Aritméticos incrementales</a:t>
            </a:r>
          </a:p>
        </p:txBody>
      </p:sp>
      <p:sp>
        <p:nvSpPr>
          <p:cNvPr id="3" name="Marcador de contenido 2">
            <a:extLst>
              <a:ext uri="{FF2B5EF4-FFF2-40B4-BE49-F238E27FC236}">
                <a16:creationId xmlns:a16="http://schemas.microsoft.com/office/drawing/2014/main" id="{304F89AA-360B-1811-84CE-4638AF9F0E23}"/>
              </a:ext>
            </a:extLst>
          </p:cNvPr>
          <p:cNvSpPr>
            <a:spLocks noGrp="1"/>
          </p:cNvSpPr>
          <p:nvPr>
            <p:ph idx="1"/>
          </p:nvPr>
        </p:nvSpPr>
        <p:spPr/>
        <p:txBody>
          <a:bodyPr/>
          <a:lstStyle/>
          <a:p>
            <a:pPr lvl="1"/>
            <a:endParaRPr lang="es-ES" b="1" dirty="0"/>
          </a:p>
          <a:p>
            <a:pPr marL="201168" lvl="1" indent="0">
              <a:buNone/>
            </a:pPr>
            <a:endParaRPr lang="es-ES" dirty="0"/>
          </a:p>
          <a:p>
            <a:pPr lvl="1"/>
            <a:endParaRPr lang="es-ES" dirty="0"/>
          </a:p>
          <a:p>
            <a:pPr lvl="1"/>
            <a:endParaRPr lang="es-ES" dirty="0"/>
          </a:p>
          <a:p>
            <a:pPr lvl="1"/>
            <a:endParaRPr lang="es-ES" dirty="0"/>
          </a:p>
          <a:p>
            <a:pPr lvl="1"/>
            <a:endParaRPr lang="es-ES" dirty="0"/>
          </a:p>
          <a:p>
            <a:pPr lvl="1"/>
            <a:endParaRPr lang="es-ES" dirty="0"/>
          </a:p>
        </p:txBody>
      </p:sp>
      <p:graphicFrame>
        <p:nvGraphicFramePr>
          <p:cNvPr id="4" name="Tabla 3">
            <a:extLst>
              <a:ext uri="{FF2B5EF4-FFF2-40B4-BE49-F238E27FC236}">
                <a16:creationId xmlns:a16="http://schemas.microsoft.com/office/drawing/2014/main" id="{70BCC7F5-C2EF-3C7A-247D-2F2AC5788E02}"/>
              </a:ext>
            </a:extLst>
          </p:cNvPr>
          <p:cNvGraphicFramePr>
            <a:graphicFrameLocks noGrp="1"/>
          </p:cNvGraphicFramePr>
          <p:nvPr>
            <p:extLst>
              <p:ext uri="{D42A27DB-BD31-4B8C-83A1-F6EECF244321}">
                <p14:modId xmlns:p14="http://schemas.microsoft.com/office/powerpoint/2010/main" val="3401298381"/>
              </p:ext>
            </p:extLst>
          </p:nvPr>
        </p:nvGraphicFramePr>
        <p:xfrm>
          <a:off x="1207699" y="2087274"/>
          <a:ext cx="9782355" cy="4389120"/>
        </p:xfrm>
        <a:graphic>
          <a:graphicData uri="http://schemas.openxmlformats.org/drawingml/2006/table">
            <a:tbl>
              <a:tblPr firstRow="1" bandRow="1">
                <a:tableStyleId>{5C22544A-7EE6-4342-B048-85BDC9FD1C3A}</a:tableStyleId>
              </a:tblPr>
              <a:tblGrid>
                <a:gridCol w="1138686">
                  <a:extLst>
                    <a:ext uri="{9D8B030D-6E8A-4147-A177-3AD203B41FA5}">
                      <a16:colId xmlns:a16="http://schemas.microsoft.com/office/drawing/2014/main" val="625284475"/>
                    </a:ext>
                  </a:extLst>
                </a:gridCol>
                <a:gridCol w="2812211">
                  <a:extLst>
                    <a:ext uri="{9D8B030D-6E8A-4147-A177-3AD203B41FA5}">
                      <a16:colId xmlns:a16="http://schemas.microsoft.com/office/drawing/2014/main" val="2376380837"/>
                    </a:ext>
                  </a:extLst>
                </a:gridCol>
                <a:gridCol w="1971580">
                  <a:extLst>
                    <a:ext uri="{9D8B030D-6E8A-4147-A177-3AD203B41FA5}">
                      <a16:colId xmlns:a16="http://schemas.microsoft.com/office/drawing/2014/main" val="218830917"/>
                    </a:ext>
                  </a:extLst>
                </a:gridCol>
                <a:gridCol w="1902484">
                  <a:extLst>
                    <a:ext uri="{9D8B030D-6E8A-4147-A177-3AD203B41FA5}">
                      <a16:colId xmlns:a16="http://schemas.microsoft.com/office/drawing/2014/main" val="2729825799"/>
                    </a:ext>
                  </a:extLst>
                </a:gridCol>
                <a:gridCol w="1957394">
                  <a:extLst>
                    <a:ext uri="{9D8B030D-6E8A-4147-A177-3AD203B41FA5}">
                      <a16:colId xmlns:a16="http://schemas.microsoft.com/office/drawing/2014/main" val="376156539"/>
                    </a:ext>
                  </a:extLst>
                </a:gridCol>
              </a:tblGrid>
              <a:tr h="354001">
                <a:tc>
                  <a:txBody>
                    <a:bodyPr/>
                    <a:lstStyle/>
                    <a:p>
                      <a:r>
                        <a:rPr lang="es-ES" dirty="0"/>
                        <a:t>Operador </a:t>
                      </a:r>
                    </a:p>
                  </a:txBody>
                  <a:tcPr/>
                </a:tc>
                <a:tc>
                  <a:txBody>
                    <a:bodyPr/>
                    <a:lstStyle/>
                    <a:p>
                      <a:r>
                        <a:rPr lang="es-ES" dirty="0"/>
                        <a:t>Descripción</a:t>
                      </a:r>
                    </a:p>
                  </a:txBody>
                  <a:tcPr/>
                </a:tc>
                <a:tc>
                  <a:txBody>
                    <a:bodyPr/>
                    <a:lstStyle/>
                    <a:p>
                      <a:r>
                        <a:rPr lang="es-ES" dirty="0"/>
                        <a:t>Nombre</a:t>
                      </a:r>
                    </a:p>
                  </a:txBody>
                  <a:tcPr/>
                </a:tc>
                <a:tc>
                  <a:txBody>
                    <a:bodyPr/>
                    <a:lstStyle/>
                    <a:p>
                      <a:r>
                        <a:rPr lang="es-ES" dirty="0"/>
                        <a:t>Ejemplo </a:t>
                      </a:r>
                    </a:p>
                  </a:txBody>
                  <a:tcPr/>
                </a:tc>
                <a:tc>
                  <a:txBody>
                    <a:bodyPr/>
                    <a:lstStyle/>
                    <a:p>
                      <a:r>
                        <a:rPr lang="es-ES" dirty="0"/>
                        <a:t>Resultado</a:t>
                      </a:r>
                    </a:p>
                  </a:txBody>
                  <a:tcPr/>
                </a:tc>
                <a:extLst>
                  <a:ext uri="{0D108BD9-81ED-4DB2-BD59-A6C34878D82A}">
                    <a16:rowId xmlns:a16="http://schemas.microsoft.com/office/drawing/2014/main" val="521648575"/>
                  </a:ext>
                </a:extLst>
              </a:tr>
              <a:tr h="370840">
                <a:tc rowSpan="2">
                  <a:txBody>
                    <a:bodyPr/>
                    <a:lstStyle/>
                    <a:p>
                      <a:pPr algn="ctr"/>
                      <a:r>
                        <a:rPr lang="es-ES" b="1" dirty="0"/>
                        <a:t>++</a:t>
                      </a:r>
                    </a:p>
                  </a:txBody>
                  <a:tcPr/>
                </a:tc>
                <a:tc>
                  <a:txBody>
                    <a:bodyPr/>
                    <a:lstStyle/>
                    <a:p>
                      <a:r>
                        <a:rPr lang="es-ES" dirty="0"/>
                        <a:t>Incremento en 1</a:t>
                      </a:r>
                    </a:p>
                    <a:p>
                      <a:r>
                        <a:rPr lang="es-ES" dirty="0"/>
                        <a:t>i++</a:t>
                      </a:r>
                    </a:p>
                    <a:p>
                      <a:r>
                        <a:rPr lang="es-ES" dirty="0"/>
                        <a:t>Primero se utiliza el valor de la variable y luego se incrementa en 1 </a:t>
                      </a:r>
                    </a:p>
                  </a:txBody>
                  <a:tcPr/>
                </a:tc>
                <a:tc>
                  <a:txBody>
                    <a:bodyPr/>
                    <a:lstStyle/>
                    <a:p>
                      <a:r>
                        <a:rPr lang="es-ES" dirty="0" err="1"/>
                        <a:t>Postincremento</a:t>
                      </a:r>
                      <a:endParaRPr lang="es-ES" dirty="0"/>
                    </a:p>
                  </a:txBody>
                  <a:tcPr/>
                </a:tc>
                <a:tc>
                  <a:txBody>
                    <a:bodyPr/>
                    <a:lstStyle/>
                    <a:p>
                      <a:r>
                        <a:rPr lang="es-ES" dirty="0"/>
                        <a:t>a=4;</a:t>
                      </a:r>
                    </a:p>
                    <a:p>
                      <a:r>
                        <a:rPr lang="es-ES" dirty="0"/>
                        <a:t>b=a++;</a:t>
                      </a:r>
                    </a:p>
                  </a:txBody>
                  <a:tcPr/>
                </a:tc>
                <a:tc>
                  <a:txBody>
                    <a:bodyPr/>
                    <a:lstStyle/>
                    <a:p>
                      <a:endParaRPr lang="es-ES" dirty="0"/>
                    </a:p>
                    <a:p>
                      <a:endParaRPr lang="es-ES" dirty="0"/>
                    </a:p>
                    <a:p>
                      <a:r>
                        <a:rPr lang="es-ES" dirty="0"/>
                        <a:t>a vale 5 y b 4</a:t>
                      </a:r>
                    </a:p>
                  </a:txBody>
                  <a:tcPr/>
                </a:tc>
                <a:extLst>
                  <a:ext uri="{0D108BD9-81ED-4DB2-BD59-A6C34878D82A}">
                    <a16:rowId xmlns:a16="http://schemas.microsoft.com/office/drawing/2014/main" val="1440913641"/>
                  </a:ext>
                </a:extLst>
              </a:tr>
              <a:tr h="370840">
                <a:tc vMerge="1">
                  <a:txBody>
                    <a:bodyPr/>
                    <a:lstStyle/>
                    <a:p>
                      <a:pPr algn="ctr"/>
                      <a:endParaRPr lang="es-ES" b="1" dirty="0"/>
                    </a:p>
                  </a:txBody>
                  <a:tcPr/>
                </a:tc>
                <a:tc>
                  <a:txBody>
                    <a:bodyPr/>
                    <a:lstStyle/>
                    <a:p>
                      <a:r>
                        <a:rPr lang="es-ES" dirty="0"/>
                        <a:t>Incremento en 1</a:t>
                      </a:r>
                    </a:p>
                    <a:p>
                      <a:r>
                        <a:rPr lang="es-ES" dirty="0"/>
                        <a:t>++i</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Primero se incrementa el valor de la variable en 1 y luego se asigna </a:t>
                      </a:r>
                    </a:p>
                    <a:p>
                      <a:endParaRPr lang="es-ES" dirty="0"/>
                    </a:p>
                    <a:p>
                      <a:endParaRPr lang="es-ES" dirty="0"/>
                    </a:p>
                  </a:txBody>
                  <a:tcPr/>
                </a:tc>
                <a:tc>
                  <a:txBody>
                    <a:bodyPr/>
                    <a:lstStyle/>
                    <a:p>
                      <a:r>
                        <a:rPr lang="es-ES" dirty="0" err="1"/>
                        <a:t>Preincremento</a:t>
                      </a:r>
                      <a:endParaRPr lang="es-ES" dirty="0"/>
                    </a:p>
                  </a:txBody>
                  <a:tcPr/>
                </a:tc>
                <a:tc>
                  <a:txBody>
                    <a:bodyPr/>
                    <a:lstStyle/>
                    <a:p>
                      <a:r>
                        <a:rPr lang="es-ES" dirty="0"/>
                        <a:t>a=4;</a:t>
                      </a:r>
                    </a:p>
                    <a:p>
                      <a:r>
                        <a:rPr lang="es-ES" dirty="0"/>
                        <a:t>b=++a;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vale 5 y b 5</a:t>
                      </a:r>
                    </a:p>
                    <a:p>
                      <a:endParaRPr lang="es-ES" dirty="0"/>
                    </a:p>
                  </a:txBody>
                  <a:tcPr/>
                </a:tc>
                <a:extLst>
                  <a:ext uri="{0D108BD9-81ED-4DB2-BD59-A6C34878D82A}">
                    <a16:rowId xmlns:a16="http://schemas.microsoft.com/office/drawing/2014/main" val="266337684"/>
                  </a:ext>
                </a:extLst>
              </a:tr>
            </a:tbl>
          </a:graphicData>
        </a:graphic>
      </p:graphicFrame>
    </p:spTree>
    <p:extLst>
      <p:ext uri="{BB962C8B-B14F-4D97-AF65-F5344CB8AC3E}">
        <p14:creationId xmlns:p14="http://schemas.microsoft.com/office/powerpoint/2010/main" val="1060159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4EE5B-C792-1FFF-314C-F9C1B36B37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EE070E7-8379-2CE1-65EF-DF3ADEA71270}"/>
              </a:ext>
            </a:extLst>
          </p:cNvPr>
          <p:cNvSpPr>
            <a:spLocks noGrp="1"/>
          </p:cNvSpPr>
          <p:nvPr>
            <p:ph type="title"/>
          </p:nvPr>
        </p:nvSpPr>
        <p:spPr/>
        <p:txBody>
          <a:bodyPr/>
          <a:lstStyle/>
          <a:p>
            <a:r>
              <a:rPr lang="es-ES" dirty="0"/>
              <a:t>Aritméticos incrementales</a:t>
            </a:r>
          </a:p>
        </p:txBody>
      </p:sp>
      <p:sp>
        <p:nvSpPr>
          <p:cNvPr id="3" name="Marcador de contenido 2">
            <a:extLst>
              <a:ext uri="{FF2B5EF4-FFF2-40B4-BE49-F238E27FC236}">
                <a16:creationId xmlns:a16="http://schemas.microsoft.com/office/drawing/2014/main" id="{14937E00-E98D-1D3A-267F-2131FA76E0FB}"/>
              </a:ext>
            </a:extLst>
          </p:cNvPr>
          <p:cNvSpPr>
            <a:spLocks noGrp="1"/>
          </p:cNvSpPr>
          <p:nvPr>
            <p:ph idx="1"/>
          </p:nvPr>
        </p:nvSpPr>
        <p:spPr/>
        <p:txBody>
          <a:bodyPr/>
          <a:lstStyle/>
          <a:p>
            <a:pPr lvl="1"/>
            <a:endParaRPr lang="es-ES" b="1" dirty="0"/>
          </a:p>
          <a:p>
            <a:pPr marL="201168" lvl="1" indent="0">
              <a:buNone/>
            </a:pPr>
            <a:endParaRPr lang="es-ES" dirty="0"/>
          </a:p>
          <a:p>
            <a:pPr lvl="1"/>
            <a:endParaRPr lang="es-ES" dirty="0"/>
          </a:p>
          <a:p>
            <a:pPr lvl="1"/>
            <a:endParaRPr lang="es-ES" dirty="0"/>
          </a:p>
          <a:p>
            <a:pPr lvl="1"/>
            <a:endParaRPr lang="es-ES" dirty="0"/>
          </a:p>
          <a:p>
            <a:pPr lvl="1"/>
            <a:endParaRPr lang="es-ES" dirty="0"/>
          </a:p>
          <a:p>
            <a:pPr lvl="1"/>
            <a:endParaRPr lang="es-ES" dirty="0"/>
          </a:p>
        </p:txBody>
      </p:sp>
      <p:graphicFrame>
        <p:nvGraphicFramePr>
          <p:cNvPr id="4" name="Tabla 3">
            <a:extLst>
              <a:ext uri="{FF2B5EF4-FFF2-40B4-BE49-F238E27FC236}">
                <a16:creationId xmlns:a16="http://schemas.microsoft.com/office/drawing/2014/main" id="{FC2D2620-3823-07E0-E792-FE999CF8B834}"/>
              </a:ext>
            </a:extLst>
          </p:cNvPr>
          <p:cNvGraphicFramePr>
            <a:graphicFrameLocks noGrp="1"/>
          </p:cNvGraphicFramePr>
          <p:nvPr/>
        </p:nvGraphicFramePr>
        <p:xfrm>
          <a:off x="1207699" y="2087274"/>
          <a:ext cx="9782355" cy="4389120"/>
        </p:xfrm>
        <a:graphic>
          <a:graphicData uri="http://schemas.openxmlformats.org/drawingml/2006/table">
            <a:tbl>
              <a:tblPr firstRow="1" bandRow="1">
                <a:tableStyleId>{5C22544A-7EE6-4342-B048-85BDC9FD1C3A}</a:tableStyleId>
              </a:tblPr>
              <a:tblGrid>
                <a:gridCol w="1138686">
                  <a:extLst>
                    <a:ext uri="{9D8B030D-6E8A-4147-A177-3AD203B41FA5}">
                      <a16:colId xmlns:a16="http://schemas.microsoft.com/office/drawing/2014/main" val="625284475"/>
                    </a:ext>
                  </a:extLst>
                </a:gridCol>
                <a:gridCol w="2812211">
                  <a:extLst>
                    <a:ext uri="{9D8B030D-6E8A-4147-A177-3AD203B41FA5}">
                      <a16:colId xmlns:a16="http://schemas.microsoft.com/office/drawing/2014/main" val="2376380837"/>
                    </a:ext>
                  </a:extLst>
                </a:gridCol>
                <a:gridCol w="1971580">
                  <a:extLst>
                    <a:ext uri="{9D8B030D-6E8A-4147-A177-3AD203B41FA5}">
                      <a16:colId xmlns:a16="http://schemas.microsoft.com/office/drawing/2014/main" val="218830917"/>
                    </a:ext>
                  </a:extLst>
                </a:gridCol>
                <a:gridCol w="1902484">
                  <a:extLst>
                    <a:ext uri="{9D8B030D-6E8A-4147-A177-3AD203B41FA5}">
                      <a16:colId xmlns:a16="http://schemas.microsoft.com/office/drawing/2014/main" val="2729825799"/>
                    </a:ext>
                  </a:extLst>
                </a:gridCol>
                <a:gridCol w="1957394">
                  <a:extLst>
                    <a:ext uri="{9D8B030D-6E8A-4147-A177-3AD203B41FA5}">
                      <a16:colId xmlns:a16="http://schemas.microsoft.com/office/drawing/2014/main" val="376156539"/>
                    </a:ext>
                  </a:extLst>
                </a:gridCol>
              </a:tblGrid>
              <a:tr h="354001">
                <a:tc>
                  <a:txBody>
                    <a:bodyPr/>
                    <a:lstStyle/>
                    <a:p>
                      <a:r>
                        <a:rPr lang="es-ES" dirty="0"/>
                        <a:t>Operador </a:t>
                      </a:r>
                    </a:p>
                  </a:txBody>
                  <a:tcPr/>
                </a:tc>
                <a:tc>
                  <a:txBody>
                    <a:bodyPr/>
                    <a:lstStyle/>
                    <a:p>
                      <a:r>
                        <a:rPr lang="es-ES" dirty="0"/>
                        <a:t>Descripción</a:t>
                      </a:r>
                    </a:p>
                  </a:txBody>
                  <a:tcPr/>
                </a:tc>
                <a:tc>
                  <a:txBody>
                    <a:bodyPr/>
                    <a:lstStyle/>
                    <a:p>
                      <a:r>
                        <a:rPr lang="es-ES" dirty="0"/>
                        <a:t>Nombre</a:t>
                      </a:r>
                    </a:p>
                  </a:txBody>
                  <a:tcPr/>
                </a:tc>
                <a:tc>
                  <a:txBody>
                    <a:bodyPr/>
                    <a:lstStyle/>
                    <a:p>
                      <a:r>
                        <a:rPr lang="es-ES" dirty="0"/>
                        <a:t>Ejemplo </a:t>
                      </a:r>
                    </a:p>
                  </a:txBody>
                  <a:tcPr/>
                </a:tc>
                <a:tc>
                  <a:txBody>
                    <a:bodyPr/>
                    <a:lstStyle/>
                    <a:p>
                      <a:r>
                        <a:rPr lang="es-ES" dirty="0"/>
                        <a:t>Resultado</a:t>
                      </a:r>
                    </a:p>
                  </a:txBody>
                  <a:tcPr/>
                </a:tc>
                <a:extLst>
                  <a:ext uri="{0D108BD9-81ED-4DB2-BD59-A6C34878D82A}">
                    <a16:rowId xmlns:a16="http://schemas.microsoft.com/office/drawing/2014/main" val="521648575"/>
                  </a:ext>
                </a:extLst>
              </a:tr>
              <a:tr h="370840">
                <a:tc rowSpan="2">
                  <a:txBody>
                    <a:bodyPr/>
                    <a:lstStyle/>
                    <a:p>
                      <a:pPr algn="ctr"/>
                      <a:r>
                        <a:rPr lang="es-ES" b="1" dirty="0"/>
                        <a:t>--</a:t>
                      </a:r>
                    </a:p>
                  </a:txBody>
                  <a:tcPr/>
                </a:tc>
                <a:tc>
                  <a:txBody>
                    <a:bodyPr/>
                    <a:lstStyle/>
                    <a:p>
                      <a:r>
                        <a:rPr lang="es-ES" dirty="0"/>
                        <a:t>Decremento en 1</a:t>
                      </a:r>
                    </a:p>
                    <a:p>
                      <a:r>
                        <a:rPr lang="es-ES" dirty="0"/>
                        <a:t>i</a:t>
                      </a:r>
                      <a:r>
                        <a:rPr lang="es-ES" baseline="0" dirty="0"/>
                        <a:t> --</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Primero se utiliza el valor de la variable y luego se decrementa en 1 </a:t>
                      </a:r>
                    </a:p>
                    <a:p>
                      <a:endParaRPr lang="es-ES" dirty="0"/>
                    </a:p>
                  </a:txBody>
                  <a:tcPr/>
                </a:tc>
                <a:tc>
                  <a:txBody>
                    <a:bodyPr/>
                    <a:lstStyle/>
                    <a:p>
                      <a:r>
                        <a:rPr lang="es-ES" dirty="0" err="1"/>
                        <a:t>Postdecremento</a:t>
                      </a:r>
                      <a:endParaRPr lang="es-ES" dirty="0"/>
                    </a:p>
                  </a:txBody>
                  <a:tcPr/>
                </a:tc>
                <a:tc>
                  <a:txBody>
                    <a:bodyPr/>
                    <a:lstStyle/>
                    <a:p>
                      <a:r>
                        <a:rPr lang="es-ES" dirty="0"/>
                        <a:t>a=4;</a:t>
                      </a:r>
                    </a:p>
                    <a:p>
                      <a:r>
                        <a:rPr lang="es-ES" dirty="0"/>
                        <a:t>b=a--;</a:t>
                      </a:r>
                    </a:p>
                  </a:txBody>
                  <a:tcPr/>
                </a:tc>
                <a:tc>
                  <a:txBody>
                    <a:bodyPr/>
                    <a:lstStyle/>
                    <a:p>
                      <a:endParaRPr lang="es-ES" dirty="0"/>
                    </a:p>
                    <a:p>
                      <a:endParaRPr lang="es-ES" dirty="0"/>
                    </a:p>
                    <a:p>
                      <a:endParaRPr lang="es-ES" dirty="0"/>
                    </a:p>
                    <a:p>
                      <a:r>
                        <a:rPr lang="es-ES" dirty="0"/>
                        <a:t>a vale 3 y b 4</a:t>
                      </a:r>
                    </a:p>
                  </a:txBody>
                  <a:tcPr/>
                </a:tc>
                <a:extLst>
                  <a:ext uri="{0D108BD9-81ED-4DB2-BD59-A6C34878D82A}">
                    <a16:rowId xmlns:a16="http://schemas.microsoft.com/office/drawing/2014/main" val="1997333384"/>
                  </a:ext>
                </a:extLst>
              </a:tr>
              <a:tr h="370840">
                <a:tc vMerge="1">
                  <a:txBody>
                    <a:bodyPr/>
                    <a:lstStyle/>
                    <a:p>
                      <a:pPr algn="ctr"/>
                      <a:endParaRPr lang="es-ES" b="1" dirty="0"/>
                    </a:p>
                  </a:txBody>
                  <a:tcPr/>
                </a:tc>
                <a:tc>
                  <a:txBody>
                    <a:bodyPr/>
                    <a:lstStyle/>
                    <a:p>
                      <a:r>
                        <a:rPr lang="es-ES" dirty="0"/>
                        <a:t>Decremento en 1</a:t>
                      </a:r>
                    </a:p>
                    <a:p>
                      <a:r>
                        <a:rPr lang="es-ES" dirty="0"/>
                        <a:t>--i</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Primero se decrementa el valor de la variable en 1 y luego se asigna </a:t>
                      </a:r>
                    </a:p>
                    <a:p>
                      <a:endParaRPr lang="es-ES" dirty="0"/>
                    </a:p>
                  </a:txBody>
                  <a:tcPr/>
                </a:tc>
                <a:tc>
                  <a:txBody>
                    <a:bodyPr/>
                    <a:lstStyle/>
                    <a:p>
                      <a:r>
                        <a:rPr lang="es-ES" dirty="0" err="1"/>
                        <a:t>Predecremento</a:t>
                      </a:r>
                      <a:endParaRPr lang="es-ES" dirty="0"/>
                    </a:p>
                  </a:txBody>
                  <a:tcPr/>
                </a:tc>
                <a:tc>
                  <a:txBody>
                    <a:bodyPr/>
                    <a:lstStyle/>
                    <a:p>
                      <a:r>
                        <a:rPr lang="es-ES" dirty="0"/>
                        <a:t>a=4;</a:t>
                      </a:r>
                    </a:p>
                    <a:p>
                      <a:r>
                        <a:rPr lang="es-ES" dirty="0"/>
                        <a:t>b=--a;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vale 3 y b 3</a:t>
                      </a:r>
                    </a:p>
                  </a:txBody>
                  <a:tcPr/>
                </a:tc>
                <a:extLst>
                  <a:ext uri="{0D108BD9-81ED-4DB2-BD59-A6C34878D82A}">
                    <a16:rowId xmlns:a16="http://schemas.microsoft.com/office/drawing/2014/main" val="422813689"/>
                  </a:ext>
                </a:extLst>
              </a:tr>
            </a:tbl>
          </a:graphicData>
        </a:graphic>
      </p:graphicFrame>
    </p:spTree>
    <p:extLst>
      <p:ext uri="{BB962C8B-B14F-4D97-AF65-F5344CB8AC3E}">
        <p14:creationId xmlns:p14="http://schemas.microsoft.com/office/powerpoint/2010/main" val="2494280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A5A85-2105-62FC-DCDA-97A825C75126}"/>
              </a:ext>
            </a:extLst>
          </p:cNvPr>
          <p:cNvSpPr>
            <a:spLocks noGrp="1"/>
          </p:cNvSpPr>
          <p:nvPr>
            <p:ph type="title"/>
          </p:nvPr>
        </p:nvSpPr>
        <p:spPr/>
        <p:txBody>
          <a:bodyPr/>
          <a:lstStyle/>
          <a:p>
            <a:r>
              <a:rPr lang="es-ES" dirty="0"/>
              <a:t>Combinados</a:t>
            </a:r>
          </a:p>
        </p:txBody>
      </p:sp>
      <p:sp>
        <p:nvSpPr>
          <p:cNvPr id="3" name="Marcador de contenido 2">
            <a:extLst>
              <a:ext uri="{FF2B5EF4-FFF2-40B4-BE49-F238E27FC236}">
                <a16:creationId xmlns:a16="http://schemas.microsoft.com/office/drawing/2014/main" id="{AB532754-1781-B777-86A6-DA66516BFBC3}"/>
              </a:ext>
            </a:extLst>
          </p:cNvPr>
          <p:cNvSpPr>
            <a:spLocks noGrp="1"/>
          </p:cNvSpPr>
          <p:nvPr>
            <p:ph idx="1"/>
          </p:nvPr>
        </p:nvSpPr>
        <p:spPr/>
        <p:txBody>
          <a:bodyPr/>
          <a:lstStyle/>
          <a:p>
            <a:pPr lvl="1"/>
            <a:endParaRPr lang="es-ES" b="1" dirty="0"/>
          </a:p>
          <a:p>
            <a:pPr lvl="1"/>
            <a:r>
              <a:rPr lang="es-ES" dirty="0"/>
              <a:t>Se combina un operador aritmético con uno de asignación</a:t>
            </a:r>
          </a:p>
          <a:p>
            <a:pPr lvl="1"/>
            <a:endParaRPr lang="es-ES" dirty="0"/>
          </a:p>
        </p:txBody>
      </p:sp>
      <p:graphicFrame>
        <p:nvGraphicFramePr>
          <p:cNvPr id="4" name="Tabla 3">
            <a:extLst>
              <a:ext uri="{FF2B5EF4-FFF2-40B4-BE49-F238E27FC236}">
                <a16:creationId xmlns:a16="http://schemas.microsoft.com/office/drawing/2014/main" id="{CC69788E-0AC2-7446-CB44-81E7703A5A01}"/>
              </a:ext>
            </a:extLst>
          </p:cNvPr>
          <p:cNvGraphicFramePr>
            <a:graphicFrameLocks noGrp="1"/>
          </p:cNvGraphicFramePr>
          <p:nvPr>
            <p:extLst>
              <p:ext uri="{D42A27DB-BD31-4B8C-83A1-F6EECF244321}">
                <p14:modId xmlns:p14="http://schemas.microsoft.com/office/powerpoint/2010/main" val="758986639"/>
              </p:ext>
            </p:extLst>
          </p:nvPr>
        </p:nvGraphicFramePr>
        <p:xfrm>
          <a:off x="2032000" y="3053997"/>
          <a:ext cx="8128000" cy="3438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792350996"/>
                    </a:ext>
                  </a:extLst>
                </a:gridCol>
                <a:gridCol w="1465532">
                  <a:extLst>
                    <a:ext uri="{9D8B030D-6E8A-4147-A177-3AD203B41FA5}">
                      <a16:colId xmlns:a16="http://schemas.microsoft.com/office/drawing/2014/main" val="1019107752"/>
                    </a:ext>
                  </a:extLst>
                </a:gridCol>
                <a:gridCol w="2598468">
                  <a:extLst>
                    <a:ext uri="{9D8B030D-6E8A-4147-A177-3AD203B41FA5}">
                      <a16:colId xmlns:a16="http://schemas.microsoft.com/office/drawing/2014/main" val="2551971546"/>
                    </a:ext>
                  </a:extLst>
                </a:gridCol>
                <a:gridCol w="2032000">
                  <a:extLst>
                    <a:ext uri="{9D8B030D-6E8A-4147-A177-3AD203B41FA5}">
                      <a16:colId xmlns:a16="http://schemas.microsoft.com/office/drawing/2014/main" val="185854290"/>
                    </a:ext>
                  </a:extLst>
                </a:gridCol>
              </a:tblGrid>
              <a:tr h="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endParaRPr lang="en-US" sz="1800" b="1" kern="1200" baseline="0" dirty="0">
                        <a:solidFill>
                          <a:srgbClr val="000000"/>
                        </a:solidFill>
                        <a:latin typeface="+mn-lt"/>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l"/>
                      <a:r>
                        <a:rPr lang="en-US" sz="1800" b="1" kern="1200" baseline="0" dirty="0" err="1">
                          <a:solidFill>
                            <a:schemeClr val="bg1"/>
                          </a:solidFill>
                          <a:latin typeface="+mn-lt"/>
                          <a:ea typeface="+mn-ea"/>
                          <a:cs typeface="+mn-cs"/>
                        </a:rPr>
                        <a:t>Operador</a:t>
                      </a:r>
                      <a:endParaRPr lang="en-US" sz="1800" b="1" kern="1200" baseline="0" dirty="0">
                        <a:solidFill>
                          <a:schemeClr val="bg1"/>
                        </a:solidFill>
                        <a:latin typeface="+mn-lt"/>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l"/>
                      <a:r>
                        <a:rPr lang="en-US" sz="1800" b="1" kern="1200" baseline="0" dirty="0" err="1">
                          <a:solidFill>
                            <a:schemeClr val="bg1"/>
                          </a:solidFill>
                          <a:latin typeface="+mn-lt"/>
                          <a:ea typeface="+mn-ea"/>
                          <a:cs typeface="+mn-cs"/>
                        </a:rPr>
                        <a:t>Ejemplo</a:t>
                      </a:r>
                      <a:endParaRPr lang="en-US" sz="1800" b="1" kern="1200" baseline="0" dirty="0">
                        <a:solidFill>
                          <a:schemeClr val="bg1"/>
                        </a:solidFill>
                        <a:latin typeface="+mn-lt"/>
                        <a:ea typeface="+mn-ea"/>
                        <a:cs typeface="+mn-cs"/>
                      </a:endParaRPr>
                    </a:p>
                    <a:p>
                      <a:pPr algn="l"/>
                      <a:r>
                        <a:rPr lang="en-US" sz="1800" b="1" kern="1200" baseline="0" dirty="0">
                          <a:solidFill>
                            <a:schemeClr val="bg1"/>
                          </a:solidFill>
                          <a:latin typeface="Courier New"/>
                          <a:ea typeface="+mn-ea"/>
                          <a:cs typeface="+mn-cs"/>
                        </a:rPr>
                        <a:t>int a = 6, b = 2;</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err="1">
                          <a:solidFill>
                            <a:schemeClr val="bg1"/>
                          </a:solidFill>
                          <a:latin typeface="+mn-lt"/>
                          <a:ea typeface="+mn-ea"/>
                          <a:cs typeface="+mn-cs"/>
                        </a:rPr>
                        <a:t>Resultado</a:t>
                      </a:r>
                      <a:endParaRPr lang="en-US" sz="1800" b="1" kern="1200" baseline="0" dirty="0">
                        <a:solidFill>
                          <a:schemeClr val="bg1"/>
                        </a:solidFill>
                        <a:latin typeface="+mn-lt"/>
                        <a:ea typeface="+mn-ea"/>
                        <a:cs typeface="+mn-cs"/>
                      </a:endParaRPr>
                    </a:p>
                  </a:txBody>
                  <a:tcPr marL="73149" marR="73149" marT="73160" marB="73160" anchor="ctr" horzOverflow="overflow"/>
                </a:tc>
                <a:extLst>
                  <a:ext uri="{0D108BD9-81ED-4DB2-BD59-A6C34878D82A}">
                    <a16:rowId xmlns:a16="http://schemas.microsoft.com/office/drawing/2014/main" val="3273229783"/>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Suma y asignación</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  b  </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a = 8</a:t>
                      </a:r>
                    </a:p>
                  </a:txBody>
                  <a:tcPr marL="73149" marR="73149" marT="73160" marB="73160" anchor="ctr" horzOverflow="overflow"/>
                </a:tc>
                <a:extLst>
                  <a:ext uri="{0D108BD9-81ED-4DB2-BD59-A6C34878D82A}">
                    <a16:rowId xmlns:a16="http://schemas.microsoft.com/office/drawing/2014/main" val="3675563111"/>
                  </a:ext>
                </a:extLst>
              </a:tr>
              <a:tr h="388164">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Resta y asignación</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  b</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a = 4</a:t>
                      </a:r>
                    </a:p>
                  </a:txBody>
                  <a:tcPr marL="73149" marR="73149" marT="73160" marB="73160" anchor="ctr" horzOverflow="overflow"/>
                </a:tc>
                <a:extLst>
                  <a:ext uri="{0D108BD9-81ED-4DB2-BD59-A6C34878D82A}">
                    <a16:rowId xmlns:a16="http://schemas.microsoft.com/office/drawing/2014/main" val="2739744138"/>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Multiplicación y asignación</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 b</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a = 12 </a:t>
                      </a:r>
                    </a:p>
                  </a:txBody>
                  <a:tcPr marL="73149" marR="73149" marT="73160" marB="73160" anchor="ctr" horzOverflow="overflow"/>
                </a:tc>
                <a:extLst>
                  <a:ext uri="{0D108BD9-81ED-4DB2-BD59-A6C34878D82A}">
                    <a16:rowId xmlns:a16="http://schemas.microsoft.com/office/drawing/2014/main" val="1589708849"/>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División y asignación</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 b</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a = 3</a:t>
                      </a:r>
                    </a:p>
                  </a:txBody>
                  <a:tcPr marL="73149" marR="73149" marT="73160" marB="73160" anchor="ctr" horzOverflow="overflow"/>
                </a:tc>
                <a:extLst>
                  <a:ext uri="{0D108BD9-81ED-4DB2-BD59-A6C34878D82A}">
                    <a16:rowId xmlns:a16="http://schemas.microsoft.com/office/drawing/2014/main" val="1030247523"/>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Módulo y asignación</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Courier New" pitchFamily="49" charset="0"/>
                          <a:ea typeface="+mn-ea"/>
                          <a:cs typeface="Courier New" pitchFamily="49" charset="0"/>
                        </a:rPr>
                        <a:t>%=</a:t>
                      </a:r>
                      <a:endParaRPr lang="en-US" sz="1800" kern="1200" baseline="0" dirty="0">
                        <a:solidFill>
                          <a:srgbClr val="000000"/>
                        </a:solidFill>
                        <a:latin typeface="+mn-lt"/>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 b</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a = 0</a:t>
                      </a:r>
                    </a:p>
                  </a:txBody>
                  <a:tcPr marL="73149" marR="73149" marT="73160" marB="73160" anchor="ctr" horzOverflow="overflow"/>
                </a:tc>
                <a:extLst>
                  <a:ext uri="{0D108BD9-81ED-4DB2-BD59-A6C34878D82A}">
                    <a16:rowId xmlns:a16="http://schemas.microsoft.com/office/drawing/2014/main" val="2143395326"/>
                  </a:ext>
                </a:extLst>
              </a:tr>
            </a:tbl>
          </a:graphicData>
        </a:graphic>
      </p:graphicFrame>
    </p:spTree>
    <p:extLst>
      <p:ext uri="{BB962C8B-B14F-4D97-AF65-F5344CB8AC3E}">
        <p14:creationId xmlns:p14="http://schemas.microsoft.com/office/powerpoint/2010/main" val="3539832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771BE-82C5-BB8D-50B9-3E3F6E0848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90FBD61-B100-062B-3A25-6270810F5EE7}"/>
              </a:ext>
            </a:extLst>
          </p:cNvPr>
          <p:cNvSpPr>
            <a:spLocks noGrp="1"/>
          </p:cNvSpPr>
          <p:nvPr>
            <p:ph type="title"/>
          </p:nvPr>
        </p:nvSpPr>
        <p:spPr/>
        <p:txBody>
          <a:bodyPr/>
          <a:lstStyle/>
          <a:p>
            <a:r>
              <a:rPr lang="es-ES" dirty="0"/>
              <a:t>Combinados</a:t>
            </a:r>
          </a:p>
        </p:txBody>
      </p:sp>
      <p:sp>
        <p:nvSpPr>
          <p:cNvPr id="3" name="Marcador de contenido 2">
            <a:extLst>
              <a:ext uri="{FF2B5EF4-FFF2-40B4-BE49-F238E27FC236}">
                <a16:creationId xmlns:a16="http://schemas.microsoft.com/office/drawing/2014/main" id="{5D0D7CF6-403B-1F6A-29F9-83E389B3A9FA}"/>
              </a:ext>
            </a:extLst>
          </p:cNvPr>
          <p:cNvSpPr>
            <a:spLocks noGrp="1"/>
          </p:cNvSpPr>
          <p:nvPr>
            <p:ph idx="1"/>
          </p:nvPr>
        </p:nvSpPr>
        <p:spPr/>
        <p:txBody>
          <a:bodyPr/>
          <a:lstStyle/>
          <a:p>
            <a:pPr lvl="1"/>
            <a:endParaRPr lang="es-ES" dirty="0"/>
          </a:p>
          <a:p>
            <a:pPr lvl="1"/>
            <a:endParaRPr lang="es-ES" dirty="0"/>
          </a:p>
        </p:txBody>
      </p:sp>
      <p:graphicFrame>
        <p:nvGraphicFramePr>
          <p:cNvPr id="6" name="Tabla 5">
            <a:extLst>
              <a:ext uri="{FF2B5EF4-FFF2-40B4-BE49-F238E27FC236}">
                <a16:creationId xmlns:a16="http://schemas.microsoft.com/office/drawing/2014/main" id="{838267D8-0F31-DCF7-D18B-4A9065882695}"/>
              </a:ext>
            </a:extLst>
          </p:cNvPr>
          <p:cNvGraphicFramePr>
            <a:graphicFrameLocks noGrp="1"/>
          </p:cNvGraphicFramePr>
          <p:nvPr>
            <p:extLst>
              <p:ext uri="{D42A27DB-BD31-4B8C-83A1-F6EECF244321}">
                <p14:modId xmlns:p14="http://schemas.microsoft.com/office/powerpoint/2010/main" val="129618951"/>
              </p:ext>
            </p:extLst>
          </p:nvPr>
        </p:nvGraphicFramePr>
        <p:xfrm>
          <a:off x="2260461" y="2391660"/>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89410108"/>
                    </a:ext>
                  </a:extLst>
                </a:gridCol>
                <a:gridCol w="4064000">
                  <a:extLst>
                    <a:ext uri="{9D8B030D-6E8A-4147-A177-3AD203B41FA5}">
                      <a16:colId xmlns:a16="http://schemas.microsoft.com/office/drawing/2014/main" val="3421819669"/>
                    </a:ext>
                  </a:extLst>
                </a:gridCol>
              </a:tblGrid>
              <a:tr h="370840">
                <a:tc>
                  <a:txBody>
                    <a:bodyPr/>
                    <a:lstStyle/>
                    <a:p>
                      <a:r>
                        <a:rPr lang="es-ES" dirty="0"/>
                        <a:t>Expresión </a:t>
                      </a:r>
                    </a:p>
                  </a:txBody>
                  <a:tcPr/>
                </a:tc>
                <a:tc>
                  <a:txBody>
                    <a:bodyPr/>
                    <a:lstStyle/>
                    <a:p>
                      <a:r>
                        <a:rPr lang="es-ES" dirty="0"/>
                        <a:t>Significado</a:t>
                      </a:r>
                    </a:p>
                  </a:txBody>
                  <a:tcPr/>
                </a:tc>
                <a:extLst>
                  <a:ext uri="{0D108BD9-81ED-4DB2-BD59-A6C34878D82A}">
                    <a16:rowId xmlns:a16="http://schemas.microsoft.com/office/drawing/2014/main" val="10890010"/>
                  </a:ext>
                </a:extLst>
              </a:tr>
              <a:tr h="370840">
                <a:tc>
                  <a:txBody>
                    <a:bodyPr/>
                    <a:lstStyle/>
                    <a:p>
                      <a:r>
                        <a:rPr lang="es-ES" dirty="0"/>
                        <a:t>x+=y</a:t>
                      </a:r>
                    </a:p>
                  </a:txBody>
                  <a:tcPr/>
                </a:tc>
                <a:tc>
                  <a:txBody>
                    <a:bodyPr/>
                    <a:lstStyle/>
                    <a:p>
                      <a:r>
                        <a:rPr lang="es-ES" dirty="0"/>
                        <a:t>x = </a:t>
                      </a:r>
                      <a:r>
                        <a:rPr lang="es-ES" dirty="0" err="1"/>
                        <a:t>x+y</a:t>
                      </a:r>
                      <a:endParaRPr lang="es-ES" dirty="0"/>
                    </a:p>
                  </a:txBody>
                  <a:tcPr/>
                </a:tc>
                <a:extLst>
                  <a:ext uri="{0D108BD9-81ED-4DB2-BD59-A6C34878D82A}">
                    <a16:rowId xmlns:a16="http://schemas.microsoft.com/office/drawing/2014/main" val="836041345"/>
                  </a:ext>
                </a:extLst>
              </a:tr>
              <a:tr h="370840">
                <a:tc>
                  <a:txBody>
                    <a:bodyPr/>
                    <a:lstStyle/>
                    <a:p>
                      <a:r>
                        <a:rPr lang="es-ES" dirty="0"/>
                        <a:t>x-=y</a:t>
                      </a:r>
                    </a:p>
                  </a:txBody>
                  <a:tcPr/>
                </a:tc>
                <a:tc>
                  <a:txBody>
                    <a:bodyPr/>
                    <a:lstStyle/>
                    <a:p>
                      <a:r>
                        <a:rPr lang="es-ES" dirty="0"/>
                        <a:t>x = x-y</a:t>
                      </a:r>
                    </a:p>
                  </a:txBody>
                  <a:tcPr/>
                </a:tc>
                <a:extLst>
                  <a:ext uri="{0D108BD9-81ED-4DB2-BD59-A6C34878D82A}">
                    <a16:rowId xmlns:a16="http://schemas.microsoft.com/office/drawing/2014/main" val="962415013"/>
                  </a:ext>
                </a:extLst>
              </a:tr>
              <a:tr h="370840">
                <a:tc>
                  <a:txBody>
                    <a:bodyPr/>
                    <a:lstStyle/>
                    <a:p>
                      <a:r>
                        <a:rPr lang="es-ES" dirty="0"/>
                        <a:t>x*=y</a:t>
                      </a:r>
                    </a:p>
                  </a:txBody>
                  <a:tcPr/>
                </a:tc>
                <a:tc>
                  <a:txBody>
                    <a:bodyPr/>
                    <a:lstStyle/>
                    <a:p>
                      <a:r>
                        <a:rPr lang="es-ES" dirty="0"/>
                        <a:t>x = x*y</a:t>
                      </a:r>
                    </a:p>
                  </a:txBody>
                  <a:tcPr/>
                </a:tc>
                <a:extLst>
                  <a:ext uri="{0D108BD9-81ED-4DB2-BD59-A6C34878D82A}">
                    <a16:rowId xmlns:a16="http://schemas.microsoft.com/office/drawing/2014/main" val="824424452"/>
                  </a:ext>
                </a:extLst>
              </a:tr>
              <a:tr h="370840">
                <a:tc>
                  <a:txBody>
                    <a:bodyPr/>
                    <a:lstStyle/>
                    <a:p>
                      <a:r>
                        <a:rPr lang="es-ES" dirty="0"/>
                        <a:t>x/=y</a:t>
                      </a:r>
                    </a:p>
                  </a:txBody>
                  <a:tcPr/>
                </a:tc>
                <a:tc>
                  <a:txBody>
                    <a:bodyPr/>
                    <a:lstStyle/>
                    <a:p>
                      <a:r>
                        <a:rPr lang="es-ES" dirty="0"/>
                        <a:t>x = x/y</a:t>
                      </a:r>
                    </a:p>
                  </a:txBody>
                  <a:tcPr/>
                </a:tc>
                <a:extLst>
                  <a:ext uri="{0D108BD9-81ED-4DB2-BD59-A6C34878D82A}">
                    <a16:rowId xmlns:a16="http://schemas.microsoft.com/office/drawing/2014/main" val="1990517859"/>
                  </a:ext>
                </a:extLst>
              </a:tr>
              <a:tr h="370840">
                <a:tc>
                  <a:txBody>
                    <a:bodyPr/>
                    <a:lstStyle/>
                    <a:p>
                      <a:r>
                        <a:rPr lang="es-ES" dirty="0"/>
                        <a:t>x%=y</a:t>
                      </a:r>
                    </a:p>
                  </a:txBody>
                  <a:tcPr/>
                </a:tc>
                <a:tc>
                  <a:txBody>
                    <a:bodyPr/>
                    <a:lstStyle/>
                    <a:p>
                      <a:r>
                        <a:rPr lang="es-ES" dirty="0"/>
                        <a:t>x = </a:t>
                      </a:r>
                      <a:r>
                        <a:rPr lang="es-ES" dirty="0" err="1"/>
                        <a:t>x%y</a:t>
                      </a:r>
                      <a:endParaRPr lang="es-ES" dirty="0"/>
                    </a:p>
                  </a:txBody>
                  <a:tcPr/>
                </a:tc>
                <a:extLst>
                  <a:ext uri="{0D108BD9-81ED-4DB2-BD59-A6C34878D82A}">
                    <a16:rowId xmlns:a16="http://schemas.microsoft.com/office/drawing/2014/main" val="2328522522"/>
                  </a:ext>
                </a:extLst>
              </a:tr>
            </a:tbl>
          </a:graphicData>
        </a:graphic>
      </p:graphicFrame>
    </p:spTree>
    <p:extLst>
      <p:ext uri="{BB962C8B-B14F-4D97-AF65-F5344CB8AC3E}">
        <p14:creationId xmlns:p14="http://schemas.microsoft.com/office/powerpoint/2010/main" val="1489695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3EB73-5F8B-6C19-42C6-51B00AF8125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F42EDC-AA56-BCB1-D2EB-9CBF3205C17E}"/>
              </a:ext>
            </a:extLst>
          </p:cNvPr>
          <p:cNvSpPr>
            <a:spLocks noGrp="1"/>
          </p:cNvSpPr>
          <p:nvPr>
            <p:ph type="title"/>
          </p:nvPr>
        </p:nvSpPr>
        <p:spPr/>
        <p:txBody>
          <a:bodyPr/>
          <a:lstStyle/>
          <a:p>
            <a:r>
              <a:rPr lang="es-ES" dirty="0"/>
              <a:t>Combinados</a:t>
            </a:r>
          </a:p>
        </p:txBody>
      </p:sp>
      <p:sp>
        <p:nvSpPr>
          <p:cNvPr id="3" name="Marcador de contenido 2">
            <a:extLst>
              <a:ext uri="{FF2B5EF4-FFF2-40B4-BE49-F238E27FC236}">
                <a16:creationId xmlns:a16="http://schemas.microsoft.com/office/drawing/2014/main" id="{DB9E5871-87E6-2CBB-6040-CFB30096BE3A}"/>
              </a:ext>
            </a:extLst>
          </p:cNvPr>
          <p:cNvSpPr>
            <a:spLocks noGrp="1"/>
          </p:cNvSpPr>
          <p:nvPr>
            <p:ph idx="1"/>
          </p:nvPr>
        </p:nvSpPr>
        <p:spPr/>
        <p:txBody>
          <a:bodyPr/>
          <a:lstStyle/>
          <a:p>
            <a:r>
              <a:rPr lang="es-ES" b="1" dirty="0"/>
              <a:t>Ejercicio</a:t>
            </a:r>
          </a:p>
          <a:p>
            <a:pPr lvl="1"/>
            <a:endParaRPr lang="es-ES" b="1" dirty="0"/>
          </a:p>
          <a:p>
            <a:pPr marL="201168" lvl="1" indent="0">
              <a:buNone/>
            </a:pPr>
            <a:r>
              <a:rPr lang="es-ES" dirty="0" err="1"/>
              <a:t>int</a:t>
            </a:r>
            <a:r>
              <a:rPr lang="es-ES" dirty="0"/>
              <a:t> x, y, z;</a:t>
            </a:r>
          </a:p>
          <a:p>
            <a:pPr marL="201168" lvl="1" indent="0">
              <a:buNone/>
            </a:pPr>
            <a:r>
              <a:rPr lang="es-ES" dirty="0"/>
              <a:t>x=42;</a:t>
            </a:r>
          </a:p>
          <a:p>
            <a:pPr marL="201168" lvl="1" indent="0">
              <a:buNone/>
            </a:pPr>
            <a:r>
              <a:rPr lang="es-ES" dirty="0"/>
              <a:t>y=x++;</a:t>
            </a:r>
          </a:p>
          <a:p>
            <a:pPr marL="201168" lvl="1" indent="0">
              <a:buNone/>
            </a:pPr>
            <a:r>
              <a:rPr lang="es-ES" dirty="0"/>
              <a:t>z=++x;</a:t>
            </a:r>
          </a:p>
          <a:p>
            <a:pPr lvl="1"/>
            <a:r>
              <a:rPr lang="es-ES" dirty="0"/>
              <a:t>¿Qué valor tiene cada variable en cada línea ?</a:t>
            </a:r>
          </a:p>
        </p:txBody>
      </p:sp>
    </p:spTree>
    <p:extLst>
      <p:ext uri="{BB962C8B-B14F-4D97-AF65-F5344CB8AC3E}">
        <p14:creationId xmlns:p14="http://schemas.microsoft.com/office/powerpoint/2010/main" val="34099133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B1387E-6A72-FE29-B96B-9AC611336D1A}"/>
              </a:ext>
            </a:extLst>
          </p:cNvPr>
          <p:cNvSpPr>
            <a:spLocks noGrp="1"/>
          </p:cNvSpPr>
          <p:nvPr>
            <p:ph type="title"/>
          </p:nvPr>
        </p:nvSpPr>
        <p:spPr/>
        <p:txBody>
          <a:bodyPr/>
          <a:lstStyle/>
          <a:p>
            <a:r>
              <a:rPr lang="es-ES" dirty="0"/>
              <a:t>Combinados</a:t>
            </a:r>
          </a:p>
        </p:txBody>
      </p:sp>
      <p:sp>
        <p:nvSpPr>
          <p:cNvPr id="3" name="Marcador de contenido 2">
            <a:extLst>
              <a:ext uri="{FF2B5EF4-FFF2-40B4-BE49-F238E27FC236}">
                <a16:creationId xmlns:a16="http://schemas.microsoft.com/office/drawing/2014/main" id="{DD558FFC-C38C-B516-A14D-BEB73C999A95}"/>
              </a:ext>
            </a:extLst>
          </p:cNvPr>
          <p:cNvSpPr>
            <a:spLocks noGrp="1"/>
          </p:cNvSpPr>
          <p:nvPr>
            <p:ph idx="1"/>
          </p:nvPr>
        </p:nvSpPr>
        <p:spPr/>
        <p:txBody>
          <a:bodyPr/>
          <a:lstStyle/>
          <a:p>
            <a:pPr lvl="1"/>
            <a:endParaRPr lang="es-ES" b="1" dirty="0"/>
          </a:p>
          <a:p>
            <a:r>
              <a:rPr lang="es-ES" b="1" dirty="0"/>
              <a:t>Ejercicio. ¿Cuál es el resultado del siguiente código?</a:t>
            </a:r>
          </a:p>
          <a:p>
            <a:pPr lvl="1"/>
            <a:endParaRPr lang="es-ES" b="1" dirty="0"/>
          </a:p>
          <a:p>
            <a:pPr marL="0" indent="0">
              <a:buNone/>
            </a:pPr>
            <a:r>
              <a:rPr lang="es-ES" dirty="0" err="1"/>
              <a:t>int</a:t>
            </a:r>
            <a:r>
              <a:rPr lang="es-ES" dirty="0"/>
              <a:t> valor1=31;</a:t>
            </a:r>
          </a:p>
          <a:p>
            <a:pPr marL="0" indent="0">
              <a:buNone/>
            </a:pPr>
            <a:r>
              <a:rPr lang="es-ES" dirty="0" err="1"/>
              <a:t>int</a:t>
            </a:r>
            <a:r>
              <a:rPr lang="es-ES" dirty="0"/>
              <a:t>  valor2=6;</a:t>
            </a:r>
          </a:p>
          <a:p>
            <a:pPr marL="0" indent="0">
              <a:buNone/>
            </a:pPr>
            <a:r>
              <a:rPr lang="es-ES" dirty="0"/>
              <a:t>valor1 += valor2;</a:t>
            </a:r>
          </a:p>
          <a:p>
            <a:pPr marL="0" indent="0">
              <a:buNone/>
            </a:pPr>
            <a:r>
              <a:rPr lang="es-ES" dirty="0" err="1"/>
              <a:t>System.out.print</a:t>
            </a:r>
            <a:r>
              <a:rPr lang="es-ES" dirty="0"/>
              <a:t>(“El valor valor1 es: “);</a:t>
            </a:r>
          </a:p>
          <a:p>
            <a:pPr marL="0" indent="0">
              <a:buNone/>
            </a:pPr>
            <a:r>
              <a:rPr lang="es-ES" dirty="0" err="1"/>
              <a:t>System.out.print</a:t>
            </a:r>
            <a:r>
              <a:rPr lang="es-ES" dirty="0"/>
              <a:t>(valor1);</a:t>
            </a: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100537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s-ES"/>
            </a:p>
          </p:txBody>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s-ES"/>
            </a:p>
          </p:txBody>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s-ES"/>
            </a:p>
          </p:txBody>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s-ES"/>
            </a:p>
          </p:txBody>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s-ES"/>
            </a:p>
          </p:txBody>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s-ES"/>
            </a:p>
          </p:txBody>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s-ES"/>
            </a:p>
          </p:txBody>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s-ES"/>
            </a:p>
          </p:txBody>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s-ES"/>
            </a:p>
          </p:txBody>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s-ES"/>
            </a:p>
          </p:txBody>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s-ES"/>
            </a:p>
          </p:txBody>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s-ES"/>
            </a:p>
          </p:txBody>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s-ES"/>
            </a:p>
          </p:txBody>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s-ES"/>
            </a:p>
          </p:txBody>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s-ES"/>
            </a:p>
          </p:txBody>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s-ES"/>
            </a:p>
          </p:txBody>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s-ES"/>
            </a:p>
          </p:txBody>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s-ES"/>
            </a:p>
          </p:txBody>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s-ES"/>
            </a:p>
          </p:txBody>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s-ES"/>
            </a:p>
          </p:txBody>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s-ES"/>
            </a:p>
          </p:txBody>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s-ES"/>
            </a:p>
          </p:txBody>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s-ES"/>
            </a:p>
          </p:txBody>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s-ES"/>
            </a:p>
          </p:txBody>
        </p:sp>
      </p:grpSp>
      <p:sp>
        <p:nvSpPr>
          <p:cNvPr id="2" name="Título 1">
            <a:extLst>
              <a:ext uri="{FF2B5EF4-FFF2-40B4-BE49-F238E27FC236}">
                <a16:creationId xmlns:a16="http://schemas.microsoft.com/office/drawing/2014/main" id="{695B8973-5C58-343F-7B02-FD5CE269D964}"/>
              </a:ext>
            </a:extLst>
          </p:cNvPr>
          <p:cNvSpPr>
            <a:spLocks noGrp="1"/>
          </p:cNvSpPr>
          <p:nvPr>
            <p:ph type="title"/>
          </p:nvPr>
        </p:nvSpPr>
        <p:spPr>
          <a:xfrm>
            <a:off x="4659520" y="624110"/>
            <a:ext cx="6845092" cy="1280890"/>
          </a:xfrm>
        </p:spPr>
        <p:txBody>
          <a:bodyPr>
            <a:normAutofit/>
          </a:bodyPr>
          <a:lstStyle/>
          <a:p>
            <a:r>
              <a:rPr lang="es-ES" dirty="0"/>
              <a:t>Java Virtual Machine (JVM)</a:t>
            </a:r>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s-ES"/>
          </a:p>
        </p:txBody>
      </p:sp>
      <p:pic>
        <p:nvPicPr>
          <p:cNvPr id="5" name="Picture 4" descr="Robot operating a machine">
            <a:extLst>
              <a:ext uri="{FF2B5EF4-FFF2-40B4-BE49-F238E27FC236}">
                <a16:creationId xmlns:a16="http://schemas.microsoft.com/office/drawing/2014/main" id="{769593F0-47B6-66BD-3423-FE6A21298FC4}"/>
              </a:ext>
            </a:extLst>
          </p:cNvPr>
          <p:cNvPicPr>
            <a:picLocks noChangeAspect="1"/>
          </p:cNvPicPr>
          <p:nvPr/>
        </p:nvPicPr>
        <p:blipFill rotWithShape="1">
          <a:blip r:embed="rId2"/>
          <a:srcRect l="35738" r="33816" b="1"/>
          <a:stretch/>
        </p:blipFill>
        <p:spPr>
          <a:xfrm>
            <a:off x="20" y="1730"/>
            <a:ext cx="2720524" cy="6858000"/>
          </a:xfrm>
          <a:prstGeom prst="rect">
            <a:avLst/>
          </a:prstGeom>
        </p:spPr>
      </p:pic>
      <p:sp>
        <p:nvSpPr>
          <p:cNvPr id="3" name="Marcador de contenido 2">
            <a:extLst>
              <a:ext uri="{FF2B5EF4-FFF2-40B4-BE49-F238E27FC236}">
                <a16:creationId xmlns:a16="http://schemas.microsoft.com/office/drawing/2014/main" id="{2F15FC30-4BC0-7FCB-4FDE-83DD7F07039B}"/>
              </a:ext>
            </a:extLst>
          </p:cNvPr>
          <p:cNvSpPr>
            <a:spLocks noGrp="1"/>
          </p:cNvSpPr>
          <p:nvPr>
            <p:ph idx="1"/>
          </p:nvPr>
        </p:nvSpPr>
        <p:spPr>
          <a:xfrm>
            <a:off x="4656667" y="2133600"/>
            <a:ext cx="6847944" cy="4629150"/>
          </a:xfrm>
        </p:spPr>
        <p:txBody>
          <a:bodyPr>
            <a:normAutofit/>
          </a:bodyPr>
          <a:lstStyle/>
          <a:p>
            <a:r>
              <a:rPr lang="es-ES" dirty="0"/>
              <a:t>Una vez creado el </a:t>
            </a:r>
            <a:r>
              <a:rPr lang="es-ES" dirty="0" err="1"/>
              <a:t>bytecode</a:t>
            </a:r>
            <a:r>
              <a:rPr lang="es-ES" dirty="0"/>
              <a:t>, es interpretado por un intérprete  de </a:t>
            </a:r>
            <a:r>
              <a:rPr lang="es-ES" dirty="0" err="1"/>
              <a:t>bytecode</a:t>
            </a:r>
            <a:r>
              <a:rPr lang="es-ES" dirty="0"/>
              <a:t> llamado </a:t>
            </a:r>
            <a:r>
              <a:rPr lang="es-ES" b="1" dirty="0"/>
              <a:t>máquina virtual de java </a:t>
            </a:r>
            <a:r>
              <a:rPr lang="es-ES" dirty="0"/>
              <a:t>(</a:t>
            </a:r>
            <a:r>
              <a:rPr lang="es-ES" b="1" dirty="0"/>
              <a:t>JVM</a:t>
            </a:r>
            <a:r>
              <a:rPr lang="es-ES" dirty="0"/>
              <a:t>).</a:t>
            </a:r>
          </a:p>
          <a:p>
            <a:r>
              <a:rPr lang="es-ES" dirty="0"/>
              <a:t>Una </a:t>
            </a:r>
            <a:r>
              <a:rPr lang="es-ES" b="1" dirty="0"/>
              <a:t>JVM</a:t>
            </a:r>
            <a:r>
              <a:rPr lang="es-ES" dirty="0"/>
              <a:t> es un programa </a:t>
            </a:r>
            <a:r>
              <a:rPr lang="es-ES" b="1" dirty="0"/>
              <a:t>específico de una plataforma </a:t>
            </a:r>
            <a:r>
              <a:rPr lang="es-ES" dirty="0"/>
              <a:t>que comprende el </a:t>
            </a:r>
            <a:r>
              <a:rPr lang="es-ES" dirty="0" err="1"/>
              <a:t>bytecode</a:t>
            </a:r>
            <a:r>
              <a:rPr lang="es-ES" dirty="0"/>
              <a:t> independiente de la plataforma y puede </a:t>
            </a:r>
            <a:r>
              <a:rPr lang="es-ES" b="1" dirty="0"/>
              <a:t>ejecutarlo</a:t>
            </a:r>
            <a:r>
              <a:rPr lang="es-ES" dirty="0"/>
              <a:t> en una plataforma particular.</a:t>
            </a:r>
          </a:p>
          <a:p>
            <a:r>
              <a:rPr lang="es-ES" dirty="0"/>
              <a:t>Portabilidad</a:t>
            </a:r>
          </a:p>
          <a:p>
            <a:r>
              <a:rPr lang="es-ES" b="1" dirty="0"/>
              <a:t>Otras funcionalidades de la JVM</a:t>
            </a:r>
          </a:p>
          <a:p>
            <a:pPr lvl="1"/>
            <a:r>
              <a:rPr lang="es-ES" dirty="0"/>
              <a:t>Administración de la memoria (</a:t>
            </a:r>
            <a:r>
              <a:rPr lang="es-ES" dirty="0" err="1"/>
              <a:t>Garbage</a:t>
            </a:r>
            <a:r>
              <a:rPr lang="es-ES" dirty="0"/>
              <a:t> </a:t>
            </a:r>
            <a:r>
              <a:rPr lang="es-ES" dirty="0" err="1"/>
              <a:t>collection</a:t>
            </a:r>
            <a:r>
              <a:rPr lang="es-ES" dirty="0"/>
              <a:t>)</a:t>
            </a:r>
          </a:p>
          <a:p>
            <a:pPr lvl="1"/>
            <a:r>
              <a:rPr lang="es-ES" dirty="0"/>
              <a:t>Gestión de excepciones (try-catch)</a:t>
            </a:r>
          </a:p>
          <a:p>
            <a:pPr lvl="1"/>
            <a:r>
              <a:rPr lang="es-ES" dirty="0"/>
              <a:t>Manejo de hilos</a:t>
            </a:r>
          </a:p>
          <a:p>
            <a:pPr lvl="1"/>
            <a:r>
              <a:rPr lang="es-ES" dirty="0"/>
              <a:t>Seguridad</a:t>
            </a:r>
          </a:p>
          <a:p>
            <a:endParaRPr lang="es-ES" dirty="0"/>
          </a:p>
          <a:p>
            <a:endParaRPr lang="es-ES" dirty="0"/>
          </a:p>
        </p:txBody>
      </p:sp>
    </p:spTree>
    <p:extLst>
      <p:ext uri="{BB962C8B-B14F-4D97-AF65-F5344CB8AC3E}">
        <p14:creationId xmlns:p14="http://schemas.microsoft.com/office/powerpoint/2010/main" val="4289752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DCF93-4B28-8A89-BB56-EBC52B68D1E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358038D-04AE-0259-B7C6-300BB57EA539}"/>
              </a:ext>
            </a:extLst>
          </p:cNvPr>
          <p:cNvSpPr>
            <a:spLocks noGrp="1"/>
          </p:cNvSpPr>
          <p:nvPr>
            <p:ph type="title"/>
          </p:nvPr>
        </p:nvSpPr>
        <p:spPr/>
        <p:txBody>
          <a:bodyPr/>
          <a:lstStyle/>
          <a:p>
            <a:r>
              <a:rPr lang="es-ES" dirty="0"/>
              <a:t>De relación </a:t>
            </a:r>
          </a:p>
        </p:txBody>
      </p:sp>
      <p:sp>
        <p:nvSpPr>
          <p:cNvPr id="3" name="Marcador de contenido 2">
            <a:extLst>
              <a:ext uri="{FF2B5EF4-FFF2-40B4-BE49-F238E27FC236}">
                <a16:creationId xmlns:a16="http://schemas.microsoft.com/office/drawing/2014/main" id="{A1B9AE35-B9CB-3E7B-C000-C3CAE0B506FE}"/>
              </a:ext>
            </a:extLst>
          </p:cNvPr>
          <p:cNvSpPr>
            <a:spLocks noGrp="1"/>
          </p:cNvSpPr>
          <p:nvPr>
            <p:ph idx="1"/>
          </p:nvPr>
        </p:nvSpPr>
        <p:spPr/>
        <p:txBody>
          <a:bodyPr/>
          <a:lstStyle/>
          <a:p>
            <a:pPr lvl="1"/>
            <a:endParaRPr lang="es-ES" b="1" dirty="0"/>
          </a:p>
          <a:p>
            <a:pPr lvl="1"/>
            <a:r>
              <a:rPr lang="es-ES" dirty="0"/>
              <a:t>Realizan comparaciones entre datos compatibles de tipos primitivos (numéricos, carácter y booleanos)</a:t>
            </a:r>
          </a:p>
          <a:p>
            <a:pPr lvl="1"/>
            <a:r>
              <a:rPr lang="es-ES" dirty="0"/>
              <a:t>Producen siempre un resultado booleano. </a:t>
            </a:r>
          </a:p>
          <a:p>
            <a:pPr lvl="1"/>
            <a:endParaRPr lang="es-ES" dirty="0"/>
          </a:p>
        </p:txBody>
      </p:sp>
    </p:spTree>
    <p:extLst>
      <p:ext uri="{BB962C8B-B14F-4D97-AF65-F5344CB8AC3E}">
        <p14:creationId xmlns:p14="http://schemas.microsoft.com/office/powerpoint/2010/main" val="2067594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1D342-C8D6-60A6-7F22-69446030563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F05961-E7A1-0672-EBAC-2D1DE135B5F8}"/>
              </a:ext>
            </a:extLst>
          </p:cNvPr>
          <p:cNvSpPr>
            <a:spLocks noGrp="1"/>
          </p:cNvSpPr>
          <p:nvPr>
            <p:ph type="title"/>
          </p:nvPr>
        </p:nvSpPr>
        <p:spPr/>
        <p:txBody>
          <a:bodyPr/>
          <a:lstStyle/>
          <a:p>
            <a:r>
              <a:rPr lang="es-ES" dirty="0"/>
              <a:t>De relación </a:t>
            </a:r>
          </a:p>
        </p:txBody>
      </p:sp>
      <p:sp>
        <p:nvSpPr>
          <p:cNvPr id="3" name="Marcador de contenido 2">
            <a:extLst>
              <a:ext uri="{FF2B5EF4-FFF2-40B4-BE49-F238E27FC236}">
                <a16:creationId xmlns:a16="http://schemas.microsoft.com/office/drawing/2014/main" id="{9BBB8702-7B3B-CCDA-145B-6E83CD71360F}"/>
              </a:ext>
            </a:extLst>
          </p:cNvPr>
          <p:cNvSpPr>
            <a:spLocks noGrp="1"/>
          </p:cNvSpPr>
          <p:nvPr>
            <p:ph idx="1"/>
          </p:nvPr>
        </p:nvSpPr>
        <p:spPr/>
        <p:txBody>
          <a:bodyPr/>
          <a:lstStyle/>
          <a:p>
            <a:pPr lvl="1"/>
            <a:endParaRPr lang="es-ES" b="1" dirty="0"/>
          </a:p>
          <a:p>
            <a:pPr lvl="1"/>
            <a:endParaRPr lang="es-ES" dirty="0"/>
          </a:p>
        </p:txBody>
      </p:sp>
      <p:graphicFrame>
        <p:nvGraphicFramePr>
          <p:cNvPr id="4" name="Tabla 3">
            <a:extLst>
              <a:ext uri="{FF2B5EF4-FFF2-40B4-BE49-F238E27FC236}">
                <a16:creationId xmlns:a16="http://schemas.microsoft.com/office/drawing/2014/main" id="{4B042A09-3B35-27F8-097F-B97BBA76454A}"/>
              </a:ext>
            </a:extLst>
          </p:cNvPr>
          <p:cNvGraphicFramePr>
            <a:graphicFrameLocks noGrp="1"/>
          </p:cNvGraphicFramePr>
          <p:nvPr>
            <p:extLst>
              <p:ext uri="{D42A27DB-BD31-4B8C-83A1-F6EECF244321}">
                <p14:modId xmlns:p14="http://schemas.microsoft.com/office/powerpoint/2010/main" val="4290617628"/>
              </p:ext>
            </p:extLst>
          </p:nvPr>
        </p:nvGraphicFramePr>
        <p:xfrm>
          <a:off x="2152769" y="2054356"/>
          <a:ext cx="8128000" cy="321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792350996"/>
                    </a:ext>
                  </a:extLst>
                </a:gridCol>
                <a:gridCol w="1465532">
                  <a:extLst>
                    <a:ext uri="{9D8B030D-6E8A-4147-A177-3AD203B41FA5}">
                      <a16:colId xmlns:a16="http://schemas.microsoft.com/office/drawing/2014/main" val="1019107752"/>
                    </a:ext>
                  </a:extLst>
                </a:gridCol>
                <a:gridCol w="2598468">
                  <a:extLst>
                    <a:ext uri="{9D8B030D-6E8A-4147-A177-3AD203B41FA5}">
                      <a16:colId xmlns:a16="http://schemas.microsoft.com/office/drawing/2014/main" val="2551971546"/>
                    </a:ext>
                  </a:extLst>
                </a:gridCol>
                <a:gridCol w="2032000">
                  <a:extLst>
                    <a:ext uri="{9D8B030D-6E8A-4147-A177-3AD203B41FA5}">
                      <a16:colId xmlns:a16="http://schemas.microsoft.com/office/drawing/2014/main" val="185854290"/>
                    </a:ext>
                  </a:extLst>
                </a:gridCol>
              </a:tblGrid>
              <a:tr h="541632">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endParaRPr lang="en-US" sz="1800" b="1" kern="1200" baseline="0" dirty="0">
                        <a:solidFill>
                          <a:srgbClr val="000000"/>
                        </a:solidFill>
                        <a:latin typeface="+mn-lt"/>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l"/>
                      <a:r>
                        <a:rPr lang="en-US" sz="1800" b="1" kern="1200" baseline="0" dirty="0" err="1">
                          <a:solidFill>
                            <a:schemeClr val="bg1"/>
                          </a:solidFill>
                          <a:latin typeface="+mn-lt"/>
                          <a:ea typeface="+mn-ea"/>
                          <a:cs typeface="+mn-cs"/>
                        </a:rPr>
                        <a:t>Operador</a:t>
                      </a:r>
                      <a:endParaRPr lang="en-US" sz="1800" b="1" kern="1200" baseline="0" dirty="0">
                        <a:solidFill>
                          <a:schemeClr val="bg1"/>
                        </a:solidFill>
                        <a:latin typeface="+mn-lt"/>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l"/>
                      <a:r>
                        <a:rPr lang="en-US" sz="1800" b="1" kern="1200" baseline="0" dirty="0" err="1">
                          <a:solidFill>
                            <a:schemeClr val="bg1"/>
                          </a:solidFill>
                          <a:latin typeface="+mn-lt"/>
                          <a:ea typeface="+mn-ea"/>
                          <a:cs typeface="+mn-cs"/>
                        </a:rPr>
                        <a:t>Ejemplo</a:t>
                      </a:r>
                      <a:endParaRPr lang="en-US" sz="1800" b="1" kern="1200" baseline="0" dirty="0">
                        <a:solidFill>
                          <a:schemeClr val="bg1"/>
                        </a:solidFill>
                        <a:latin typeface="+mn-lt"/>
                        <a:ea typeface="+mn-ea"/>
                        <a:cs typeface="+mn-cs"/>
                      </a:endParaRPr>
                    </a:p>
                    <a:p>
                      <a:pPr algn="l"/>
                      <a:r>
                        <a:rPr lang="en-US" sz="1800" b="1" kern="1200" baseline="0" dirty="0">
                          <a:solidFill>
                            <a:schemeClr val="bg1"/>
                          </a:solidFill>
                          <a:latin typeface="Courier New"/>
                          <a:ea typeface="+mn-ea"/>
                          <a:cs typeface="+mn-cs"/>
                        </a:rPr>
                        <a:t>int a = 6, b = 2;</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err="1">
                          <a:solidFill>
                            <a:schemeClr val="bg1"/>
                          </a:solidFill>
                          <a:latin typeface="+mn-lt"/>
                          <a:ea typeface="+mn-ea"/>
                          <a:cs typeface="+mn-cs"/>
                        </a:rPr>
                        <a:t>Resultado</a:t>
                      </a:r>
                      <a:endParaRPr lang="en-US" sz="1800" b="1" kern="1200" baseline="0" dirty="0">
                        <a:solidFill>
                          <a:schemeClr val="bg1"/>
                        </a:solidFill>
                        <a:latin typeface="+mn-lt"/>
                        <a:ea typeface="+mn-ea"/>
                        <a:cs typeface="+mn-cs"/>
                      </a:endParaRPr>
                    </a:p>
                  </a:txBody>
                  <a:tcPr marL="73149" marR="73149" marT="73160" marB="73160" anchor="ctr" horzOverflow="overflow"/>
                </a:tc>
                <a:extLst>
                  <a:ext uri="{0D108BD9-81ED-4DB2-BD59-A6C34878D82A}">
                    <a16:rowId xmlns:a16="http://schemas.microsoft.com/office/drawing/2014/main" val="3273229783"/>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Igual que </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  b</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false</a:t>
                      </a:r>
                    </a:p>
                  </a:txBody>
                  <a:tcPr marL="73149" marR="73149" marT="73160" marB="73160" anchor="ctr" horzOverflow="overflow"/>
                </a:tc>
                <a:extLst>
                  <a:ext uri="{0D108BD9-81ED-4DB2-BD59-A6C34878D82A}">
                    <a16:rowId xmlns:a16="http://schemas.microsoft.com/office/drawing/2014/main" val="3675563111"/>
                  </a:ext>
                </a:extLst>
              </a:tr>
              <a:tr h="388164">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Distinto que</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  b</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true</a:t>
                      </a:r>
                    </a:p>
                  </a:txBody>
                  <a:tcPr marL="73149" marR="73149" marT="73160" marB="73160" anchor="ctr" horzOverflow="overflow"/>
                </a:tc>
                <a:extLst>
                  <a:ext uri="{0D108BD9-81ED-4DB2-BD59-A6C34878D82A}">
                    <a16:rowId xmlns:a16="http://schemas.microsoft.com/office/drawing/2014/main" val="2739744138"/>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Menor que</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&lt;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&lt; b</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false </a:t>
                      </a:r>
                    </a:p>
                  </a:txBody>
                  <a:tcPr marL="73149" marR="73149" marT="73160" marB="73160" anchor="ctr" horzOverflow="overflow"/>
                </a:tc>
                <a:extLst>
                  <a:ext uri="{0D108BD9-81ED-4DB2-BD59-A6C34878D82A}">
                    <a16:rowId xmlns:a16="http://schemas.microsoft.com/office/drawing/2014/main" val="1589708849"/>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Mayor que </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&gt;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&gt; b</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true</a:t>
                      </a:r>
                    </a:p>
                  </a:txBody>
                  <a:tcPr marL="73149" marR="73149" marT="73160" marB="73160" anchor="ctr" horzOverflow="overflow"/>
                </a:tc>
                <a:extLst>
                  <a:ext uri="{0D108BD9-81ED-4DB2-BD59-A6C34878D82A}">
                    <a16:rowId xmlns:a16="http://schemas.microsoft.com/office/drawing/2014/main" val="1030247523"/>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Menor o igual que </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&lt;=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&lt;= b</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false</a:t>
                      </a:r>
                    </a:p>
                  </a:txBody>
                  <a:tcPr marL="73149" marR="73149" marT="73160" marB="73160" anchor="ctr" horzOverflow="overflow"/>
                </a:tc>
                <a:extLst>
                  <a:ext uri="{0D108BD9-81ED-4DB2-BD59-A6C34878D82A}">
                    <a16:rowId xmlns:a16="http://schemas.microsoft.com/office/drawing/2014/main" val="2143395326"/>
                  </a:ext>
                </a:extLst>
              </a:tr>
              <a:tr h="37084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Mayor o igual que</a:t>
                      </a:r>
                    </a:p>
                  </a:txBody>
                  <a:tcPr marL="73149" marR="73149" marT="73160" marB="73160" anchor="ctr"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&gt;=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kern="1200" baseline="0" dirty="0">
                          <a:solidFill>
                            <a:srgbClr val="000000"/>
                          </a:solidFill>
                          <a:latin typeface="+mn-lt"/>
                          <a:ea typeface="+mn-ea"/>
                          <a:cs typeface="+mn-cs"/>
                        </a:rPr>
                        <a:t>a  &gt;= b</a:t>
                      </a:r>
                    </a:p>
                  </a:txBody>
                  <a:tcPr marL="73149" marR="73149" marT="73160" marB="73160" anchor="ctr" horzOverflow="overflow"/>
                </a:tc>
                <a:tc>
                  <a:txBody>
                    <a:bodyPr/>
                    <a:lstStyle/>
                    <a:p>
                      <a:pPr algn="ctr">
                        <a:spcAft>
                          <a:spcPts val="200"/>
                        </a:spcAft>
                      </a:pPr>
                      <a:r>
                        <a:rPr lang="en-US" sz="1800" kern="1200" baseline="0" dirty="0">
                          <a:solidFill>
                            <a:srgbClr val="000000"/>
                          </a:solidFill>
                          <a:latin typeface="+mn-lt"/>
                          <a:ea typeface="+mn-ea"/>
                          <a:cs typeface="+mn-cs"/>
                        </a:rPr>
                        <a:t>true</a:t>
                      </a:r>
                    </a:p>
                  </a:txBody>
                  <a:tcPr marL="73149" marR="73149" marT="73160" marB="73160" anchor="ctr" horzOverflow="overflow"/>
                </a:tc>
                <a:extLst>
                  <a:ext uri="{0D108BD9-81ED-4DB2-BD59-A6C34878D82A}">
                    <a16:rowId xmlns:a16="http://schemas.microsoft.com/office/drawing/2014/main" val="2457300121"/>
                  </a:ext>
                </a:extLst>
              </a:tr>
            </a:tbl>
          </a:graphicData>
        </a:graphic>
      </p:graphicFrame>
    </p:spTree>
    <p:extLst>
      <p:ext uri="{BB962C8B-B14F-4D97-AF65-F5344CB8AC3E}">
        <p14:creationId xmlns:p14="http://schemas.microsoft.com/office/powerpoint/2010/main" val="2785455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A5A85-2105-62FC-DCDA-97A825C75126}"/>
              </a:ext>
            </a:extLst>
          </p:cNvPr>
          <p:cNvSpPr>
            <a:spLocks noGrp="1"/>
          </p:cNvSpPr>
          <p:nvPr>
            <p:ph type="title"/>
          </p:nvPr>
        </p:nvSpPr>
        <p:spPr/>
        <p:txBody>
          <a:bodyPr/>
          <a:lstStyle/>
          <a:p>
            <a:r>
              <a:rPr lang="es-ES" dirty="0"/>
              <a:t>Lógicos o booleanos</a:t>
            </a:r>
          </a:p>
        </p:txBody>
      </p:sp>
      <p:sp>
        <p:nvSpPr>
          <p:cNvPr id="3" name="Marcador de contenido 2">
            <a:extLst>
              <a:ext uri="{FF2B5EF4-FFF2-40B4-BE49-F238E27FC236}">
                <a16:creationId xmlns:a16="http://schemas.microsoft.com/office/drawing/2014/main" id="{AB532754-1781-B777-86A6-DA66516BFBC3}"/>
              </a:ext>
            </a:extLst>
          </p:cNvPr>
          <p:cNvSpPr>
            <a:spLocks noGrp="1"/>
          </p:cNvSpPr>
          <p:nvPr>
            <p:ph idx="1"/>
          </p:nvPr>
        </p:nvSpPr>
        <p:spPr>
          <a:xfrm>
            <a:off x="2459813" y="2021456"/>
            <a:ext cx="8915400" cy="3777622"/>
          </a:xfrm>
        </p:spPr>
        <p:txBody>
          <a:bodyPr/>
          <a:lstStyle/>
          <a:p>
            <a:pPr lvl="1"/>
            <a:endParaRPr lang="es-ES" b="1" dirty="0"/>
          </a:p>
          <a:p>
            <a:pPr lvl="1"/>
            <a:r>
              <a:rPr lang="es-ES" dirty="0"/>
              <a:t>Realizan operaciones sobre datos booleanos y tienen como resultado un valor booleano.</a:t>
            </a:r>
          </a:p>
          <a:p>
            <a:pPr lvl="1"/>
            <a:endParaRPr lang="es-ES" dirty="0"/>
          </a:p>
          <a:p>
            <a:pPr lvl="1"/>
            <a:r>
              <a:rPr lang="es-ES" dirty="0"/>
              <a:t>Se rigen por las </a:t>
            </a:r>
            <a:r>
              <a:rPr lang="es-ES" b="1" dirty="0"/>
              <a:t>tablas de verdad</a:t>
            </a:r>
            <a:r>
              <a:rPr lang="es-ES" dirty="0"/>
              <a:t>:</a:t>
            </a:r>
          </a:p>
          <a:p>
            <a:pPr lvl="1"/>
            <a:endParaRPr lang="es-ES" dirty="0"/>
          </a:p>
          <a:p>
            <a:pPr lvl="1"/>
            <a:endParaRPr lang="es-ES" dirty="0"/>
          </a:p>
          <a:p>
            <a:pPr lvl="1"/>
            <a:endParaRPr lang="es-ES" dirty="0"/>
          </a:p>
        </p:txBody>
      </p:sp>
      <p:graphicFrame>
        <p:nvGraphicFramePr>
          <p:cNvPr id="4" name="Tabla 3">
            <a:extLst>
              <a:ext uri="{FF2B5EF4-FFF2-40B4-BE49-F238E27FC236}">
                <a16:creationId xmlns:a16="http://schemas.microsoft.com/office/drawing/2014/main" id="{C5635A5B-4179-0521-1B42-B8C071EFC9FD}"/>
              </a:ext>
            </a:extLst>
          </p:cNvPr>
          <p:cNvGraphicFramePr>
            <a:graphicFrameLocks noGrp="1"/>
          </p:cNvGraphicFramePr>
          <p:nvPr>
            <p:extLst>
              <p:ext uri="{D42A27DB-BD31-4B8C-83A1-F6EECF244321}">
                <p14:modId xmlns:p14="http://schemas.microsoft.com/office/powerpoint/2010/main" val="3936297959"/>
              </p:ext>
            </p:extLst>
          </p:nvPr>
        </p:nvGraphicFramePr>
        <p:xfrm>
          <a:off x="1383072" y="4199352"/>
          <a:ext cx="1634340" cy="1249245"/>
        </p:xfrm>
        <a:graphic>
          <a:graphicData uri="http://schemas.openxmlformats.org/drawingml/2006/table">
            <a:tbl>
              <a:tblPr firstRow="1" bandRow="1">
                <a:tableStyleId>{5940675A-B579-460E-94D1-54222C63F5DA}</a:tableStyleId>
              </a:tblPr>
              <a:tblGrid>
                <a:gridCol w="817170">
                  <a:extLst>
                    <a:ext uri="{9D8B030D-6E8A-4147-A177-3AD203B41FA5}">
                      <a16:colId xmlns:a16="http://schemas.microsoft.com/office/drawing/2014/main" val="1185153106"/>
                    </a:ext>
                  </a:extLst>
                </a:gridCol>
                <a:gridCol w="817170">
                  <a:extLst>
                    <a:ext uri="{9D8B030D-6E8A-4147-A177-3AD203B41FA5}">
                      <a16:colId xmlns:a16="http://schemas.microsoft.com/office/drawing/2014/main" val="1086039804"/>
                    </a:ext>
                  </a:extLst>
                </a:gridCol>
              </a:tblGrid>
              <a:tr h="416415">
                <a:tc>
                  <a:txBody>
                    <a:bodyPr/>
                    <a:lstStyle/>
                    <a:p>
                      <a:pPr algn="ctr"/>
                      <a:r>
                        <a:rPr lang="es-ES" dirty="0" err="1"/>
                        <a:t>Not</a:t>
                      </a:r>
                      <a:endParaRPr lang="es-ES" dirty="0"/>
                    </a:p>
                  </a:txBody>
                  <a:tcPr/>
                </a:tc>
                <a:tc>
                  <a:txBody>
                    <a:bodyPr/>
                    <a:lstStyle/>
                    <a:p>
                      <a:pPr algn="ctr"/>
                      <a:endParaRPr lang="es-ES" dirty="0"/>
                    </a:p>
                  </a:txBody>
                  <a:tcPr/>
                </a:tc>
                <a:extLst>
                  <a:ext uri="{0D108BD9-81ED-4DB2-BD59-A6C34878D82A}">
                    <a16:rowId xmlns:a16="http://schemas.microsoft.com/office/drawing/2014/main" val="2062569986"/>
                  </a:ext>
                </a:extLst>
              </a:tr>
              <a:tr h="416415">
                <a:tc>
                  <a:txBody>
                    <a:bodyPr/>
                    <a:lstStyle/>
                    <a:p>
                      <a:pPr algn="ctr"/>
                      <a:r>
                        <a:rPr lang="es-ES" dirty="0"/>
                        <a:t>V</a:t>
                      </a:r>
                    </a:p>
                  </a:txBody>
                  <a:tcPr/>
                </a:tc>
                <a:tc>
                  <a:txBody>
                    <a:bodyPr/>
                    <a:lstStyle/>
                    <a:p>
                      <a:pPr algn="ctr"/>
                      <a:r>
                        <a:rPr lang="es-ES" dirty="0"/>
                        <a:t>F</a:t>
                      </a:r>
                    </a:p>
                  </a:txBody>
                  <a:tcPr/>
                </a:tc>
                <a:extLst>
                  <a:ext uri="{0D108BD9-81ED-4DB2-BD59-A6C34878D82A}">
                    <a16:rowId xmlns:a16="http://schemas.microsoft.com/office/drawing/2014/main" val="3468623486"/>
                  </a:ext>
                </a:extLst>
              </a:tr>
              <a:tr h="416415">
                <a:tc>
                  <a:txBody>
                    <a:bodyPr/>
                    <a:lstStyle/>
                    <a:p>
                      <a:pPr algn="ctr"/>
                      <a:r>
                        <a:rPr lang="es-ES" dirty="0"/>
                        <a:t>F</a:t>
                      </a:r>
                    </a:p>
                  </a:txBody>
                  <a:tcPr/>
                </a:tc>
                <a:tc>
                  <a:txBody>
                    <a:bodyPr/>
                    <a:lstStyle/>
                    <a:p>
                      <a:pPr algn="ctr"/>
                      <a:r>
                        <a:rPr lang="es-ES" dirty="0"/>
                        <a:t>V</a:t>
                      </a:r>
                    </a:p>
                  </a:txBody>
                  <a:tcPr/>
                </a:tc>
                <a:extLst>
                  <a:ext uri="{0D108BD9-81ED-4DB2-BD59-A6C34878D82A}">
                    <a16:rowId xmlns:a16="http://schemas.microsoft.com/office/drawing/2014/main" val="2491583436"/>
                  </a:ext>
                </a:extLst>
              </a:tr>
            </a:tbl>
          </a:graphicData>
        </a:graphic>
      </p:graphicFrame>
      <p:graphicFrame>
        <p:nvGraphicFramePr>
          <p:cNvPr id="5" name="Tabla 4">
            <a:extLst>
              <a:ext uri="{FF2B5EF4-FFF2-40B4-BE49-F238E27FC236}">
                <a16:creationId xmlns:a16="http://schemas.microsoft.com/office/drawing/2014/main" id="{A71CB0AF-BAD9-7E08-CE6E-601BFF9E6EE1}"/>
              </a:ext>
            </a:extLst>
          </p:cNvPr>
          <p:cNvGraphicFramePr>
            <a:graphicFrameLocks noGrp="1"/>
          </p:cNvGraphicFramePr>
          <p:nvPr>
            <p:extLst>
              <p:ext uri="{D42A27DB-BD31-4B8C-83A1-F6EECF244321}">
                <p14:modId xmlns:p14="http://schemas.microsoft.com/office/powerpoint/2010/main" val="847151966"/>
              </p:ext>
            </p:extLst>
          </p:nvPr>
        </p:nvGraphicFramePr>
        <p:xfrm>
          <a:off x="3385844" y="4181596"/>
          <a:ext cx="2451510" cy="1249245"/>
        </p:xfrm>
        <a:graphic>
          <a:graphicData uri="http://schemas.openxmlformats.org/drawingml/2006/table">
            <a:tbl>
              <a:tblPr firstRow="1" bandRow="1">
                <a:tableStyleId>{5940675A-B579-460E-94D1-54222C63F5DA}</a:tableStyleId>
              </a:tblPr>
              <a:tblGrid>
                <a:gridCol w="817170">
                  <a:extLst>
                    <a:ext uri="{9D8B030D-6E8A-4147-A177-3AD203B41FA5}">
                      <a16:colId xmlns:a16="http://schemas.microsoft.com/office/drawing/2014/main" val="1185153106"/>
                    </a:ext>
                  </a:extLst>
                </a:gridCol>
                <a:gridCol w="817170">
                  <a:extLst>
                    <a:ext uri="{9D8B030D-6E8A-4147-A177-3AD203B41FA5}">
                      <a16:colId xmlns:a16="http://schemas.microsoft.com/office/drawing/2014/main" val="1086039804"/>
                    </a:ext>
                  </a:extLst>
                </a:gridCol>
                <a:gridCol w="817170">
                  <a:extLst>
                    <a:ext uri="{9D8B030D-6E8A-4147-A177-3AD203B41FA5}">
                      <a16:colId xmlns:a16="http://schemas.microsoft.com/office/drawing/2014/main" val="2890839829"/>
                    </a:ext>
                  </a:extLst>
                </a:gridCol>
              </a:tblGrid>
              <a:tr h="416415">
                <a:tc>
                  <a:txBody>
                    <a:bodyPr/>
                    <a:lstStyle/>
                    <a:p>
                      <a:pPr algn="ctr"/>
                      <a:r>
                        <a:rPr lang="es-ES" dirty="0"/>
                        <a:t>And</a:t>
                      </a:r>
                    </a:p>
                  </a:txBody>
                  <a:tcPr/>
                </a:tc>
                <a:tc>
                  <a:txBody>
                    <a:bodyPr/>
                    <a:lstStyle/>
                    <a:p>
                      <a:pPr algn="ctr"/>
                      <a:r>
                        <a:rPr lang="es-ES" dirty="0"/>
                        <a:t>V</a:t>
                      </a:r>
                    </a:p>
                  </a:txBody>
                  <a:tcPr/>
                </a:tc>
                <a:tc>
                  <a:txBody>
                    <a:bodyPr/>
                    <a:lstStyle/>
                    <a:p>
                      <a:pPr algn="ctr"/>
                      <a:r>
                        <a:rPr lang="es-ES" dirty="0"/>
                        <a:t>F</a:t>
                      </a:r>
                    </a:p>
                  </a:txBody>
                  <a:tcPr/>
                </a:tc>
                <a:extLst>
                  <a:ext uri="{0D108BD9-81ED-4DB2-BD59-A6C34878D82A}">
                    <a16:rowId xmlns:a16="http://schemas.microsoft.com/office/drawing/2014/main" val="2062569986"/>
                  </a:ext>
                </a:extLst>
              </a:tr>
              <a:tr h="416415">
                <a:tc>
                  <a:txBody>
                    <a:bodyPr/>
                    <a:lstStyle/>
                    <a:p>
                      <a:pPr algn="ctr"/>
                      <a:r>
                        <a:rPr lang="es-ES" dirty="0"/>
                        <a:t>V</a:t>
                      </a:r>
                    </a:p>
                  </a:txBody>
                  <a:tcPr/>
                </a:tc>
                <a:tc>
                  <a:txBody>
                    <a:bodyPr/>
                    <a:lstStyle/>
                    <a:p>
                      <a:pPr algn="ctr"/>
                      <a:r>
                        <a:rPr lang="es-ES" dirty="0"/>
                        <a:t>V</a:t>
                      </a:r>
                    </a:p>
                  </a:txBody>
                  <a:tcPr/>
                </a:tc>
                <a:tc>
                  <a:txBody>
                    <a:bodyPr/>
                    <a:lstStyle/>
                    <a:p>
                      <a:pPr algn="ctr"/>
                      <a:r>
                        <a:rPr lang="es-ES" dirty="0"/>
                        <a:t>F</a:t>
                      </a:r>
                    </a:p>
                  </a:txBody>
                  <a:tcPr/>
                </a:tc>
                <a:extLst>
                  <a:ext uri="{0D108BD9-81ED-4DB2-BD59-A6C34878D82A}">
                    <a16:rowId xmlns:a16="http://schemas.microsoft.com/office/drawing/2014/main" val="3468623486"/>
                  </a:ext>
                </a:extLst>
              </a:tr>
              <a:tr h="416415">
                <a:tc>
                  <a:txBody>
                    <a:bodyPr/>
                    <a:lstStyle/>
                    <a:p>
                      <a:pPr algn="ctr"/>
                      <a:r>
                        <a:rPr lang="es-ES" dirty="0"/>
                        <a:t>F</a:t>
                      </a:r>
                    </a:p>
                  </a:txBody>
                  <a:tcPr/>
                </a:tc>
                <a:tc>
                  <a:txBody>
                    <a:bodyPr/>
                    <a:lstStyle/>
                    <a:p>
                      <a:pPr algn="ctr"/>
                      <a:r>
                        <a:rPr lang="es-ES" dirty="0"/>
                        <a:t>F</a:t>
                      </a:r>
                    </a:p>
                  </a:txBody>
                  <a:tcPr/>
                </a:tc>
                <a:tc>
                  <a:txBody>
                    <a:bodyPr/>
                    <a:lstStyle/>
                    <a:p>
                      <a:pPr algn="ctr"/>
                      <a:r>
                        <a:rPr lang="es-ES" dirty="0"/>
                        <a:t>F</a:t>
                      </a:r>
                    </a:p>
                  </a:txBody>
                  <a:tcPr/>
                </a:tc>
                <a:extLst>
                  <a:ext uri="{0D108BD9-81ED-4DB2-BD59-A6C34878D82A}">
                    <a16:rowId xmlns:a16="http://schemas.microsoft.com/office/drawing/2014/main" val="2491583436"/>
                  </a:ext>
                </a:extLst>
              </a:tr>
            </a:tbl>
          </a:graphicData>
        </a:graphic>
      </p:graphicFrame>
      <p:graphicFrame>
        <p:nvGraphicFramePr>
          <p:cNvPr id="6" name="Tabla 5">
            <a:extLst>
              <a:ext uri="{FF2B5EF4-FFF2-40B4-BE49-F238E27FC236}">
                <a16:creationId xmlns:a16="http://schemas.microsoft.com/office/drawing/2014/main" id="{27CFE793-D03A-5BCE-84CD-9B8926062B8A}"/>
              </a:ext>
            </a:extLst>
          </p:cNvPr>
          <p:cNvGraphicFramePr>
            <a:graphicFrameLocks noGrp="1"/>
          </p:cNvGraphicFramePr>
          <p:nvPr>
            <p:extLst>
              <p:ext uri="{D42A27DB-BD31-4B8C-83A1-F6EECF244321}">
                <p14:modId xmlns:p14="http://schemas.microsoft.com/office/powerpoint/2010/main" val="3773451277"/>
              </p:ext>
            </p:extLst>
          </p:nvPr>
        </p:nvGraphicFramePr>
        <p:xfrm>
          <a:off x="6123146" y="4181595"/>
          <a:ext cx="2451510" cy="1249245"/>
        </p:xfrm>
        <a:graphic>
          <a:graphicData uri="http://schemas.openxmlformats.org/drawingml/2006/table">
            <a:tbl>
              <a:tblPr firstRow="1" bandRow="1">
                <a:tableStyleId>{5940675A-B579-460E-94D1-54222C63F5DA}</a:tableStyleId>
              </a:tblPr>
              <a:tblGrid>
                <a:gridCol w="817170">
                  <a:extLst>
                    <a:ext uri="{9D8B030D-6E8A-4147-A177-3AD203B41FA5}">
                      <a16:colId xmlns:a16="http://schemas.microsoft.com/office/drawing/2014/main" val="1185153106"/>
                    </a:ext>
                  </a:extLst>
                </a:gridCol>
                <a:gridCol w="817170">
                  <a:extLst>
                    <a:ext uri="{9D8B030D-6E8A-4147-A177-3AD203B41FA5}">
                      <a16:colId xmlns:a16="http://schemas.microsoft.com/office/drawing/2014/main" val="1086039804"/>
                    </a:ext>
                  </a:extLst>
                </a:gridCol>
                <a:gridCol w="817170">
                  <a:extLst>
                    <a:ext uri="{9D8B030D-6E8A-4147-A177-3AD203B41FA5}">
                      <a16:colId xmlns:a16="http://schemas.microsoft.com/office/drawing/2014/main" val="2890839829"/>
                    </a:ext>
                  </a:extLst>
                </a:gridCol>
              </a:tblGrid>
              <a:tr h="416415">
                <a:tc>
                  <a:txBody>
                    <a:bodyPr/>
                    <a:lstStyle/>
                    <a:p>
                      <a:pPr algn="ctr"/>
                      <a:r>
                        <a:rPr lang="es-ES" dirty="0" err="1"/>
                        <a:t>Or</a:t>
                      </a:r>
                      <a:endParaRPr lang="es-ES" dirty="0"/>
                    </a:p>
                  </a:txBody>
                  <a:tcPr/>
                </a:tc>
                <a:tc>
                  <a:txBody>
                    <a:bodyPr/>
                    <a:lstStyle/>
                    <a:p>
                      <a:pPr algn="ctr"/>
                      <a:r>
                        <a:rPr lang="es-ES" dirty="0"/>
                        <a:t>V</a:t>
                      </a:r>
                    </a:p>
                  </a:txBody>
                  <a:tcPr/>
                </a:tc>
                <a:tc>
                  <a:txBody>
                    <a:bodyPr/>
                    <a:lstStyle/>
                    <a:p>
                      <a:pPr algn="ctr"/>
                      <a:r>
                        <a:rPr lang="es-ES" dirty="0"/>
                        <a:t>F</a:t>
                      </a:r>
                    </a:p>
                  </a:txBody>
                  <a:tcPr/>
                </a:tc>
                <a:extLst>
                  <a:ext uri="{0D108BD9-81ED-4DB2-BD59-A6C34878D82A}">
                    <a16:rowId xmlns:a16="http://schemas.microsoft.com/office/drawing/2014/main" val="2062569986"/>
                  </a:ext>
                </a:extLst>
              </a:tr>
              <a:tr h="416415">
                <a:tc>
                  <a:txBody>
                    <a:bodyPr/>
                    <a:lstStyle/>
                    <a:p>
                      <a:pPr algn="ctr"/>
                      <a:r>
                        <a:rPr lang="es-ES" dirty="0"/>
                        <a:t>V</a:t>
                      </a:r>
                    </a:p>
                  </a:txBody>
                  <a:tcPr/>
                </a:tc>
                <a:tc>
                  <a:txBody>
                    <a:bodyPr/>
                    <a:lstStyle/>
                    <a:p>
                      <a:pPr algn="ctr"/>
                      <a:r>
                        <a:rPr lang="es-ES" dirty="0"/>
                        <a:t>V</a:t>
                      </a:r>
                    </a:p>
                  </a:txBody>
                  <a:tcPr/>
                </a:tc>
                <a:tc>
                  <a:txBody>
                    <a:bodyPr/>
                    <a:lstStyle/>
                    <a:p>
                      <a:pPr algn="ctr"/>
                      <a:r>
                        <a:rPr lang="es-ES" dirty="0"/>
                        <a:t>V</a:t>
                      </a:r>
                    </a:p>
                  </a:txBody>
                  <a:tcPr/>
                </a:tc>
                <a:extLst>
                  <a:ext uri="{0D108BD9-81ED-4DB2-BD59-A6C34878D82A}">
                    <a16:rowId xmlns:a16="http://schemas.microsoft.com/office/drawing/2014/main" val="3468623486"/>
                  </a:ext>
                </a:extLst>
              </a:tr>
              <a:tr h="416415">
                <a:tc>
                  <a:txBody>
                    <a:bodyPr/>
                    <a:lstStyle/>
                    <a:p>
                      <a:pPr algn="ctr"/>
                      <a:r>
                        <a:rPr lang="es-ES" dirty="0"/>
                        <a:t>F</a:t>
                      </a:r>
                    </a:p>
                  </a:txBody>
                  <a:tcPr/>
                </a:tc>
                <a:tc>
                  <a:txBody>
                    <a:bodyPr/>
                    <a:lstStyle/>
                    <a:p>
                      <a:pPr algn="ctr"/>
                      <a:r>
                        <a:rPr lang="es-ES" dirty="0"/>
                        <a:t>V</a:t>
                      </a:r>
                    </a:p>
                  </a:txBody>
                  <a:tcPr/>
                </a:tc>
                <a:tc>
                  <a:txBody>
                    <a:bodyPr/>
                    <a:lstStyle/>
                    <a:p>
                      <a:pPr algn="ctr"/>
                      <a:r>
                        <a:rPr lang="es-ES" dirty="0"/>
                        <a:t>F</a:t>
                      </a:r>
                    </a:p>
                  </a:txBody>
                  <a:tcPr/>
                </a:tc>
                <a:extLst>
                  <a:ext uri="{0D108BD9-81ED-4DB2-BD59-A6C34878D82A}">
                    <a16:rowId xmlns:a16="http://schemas.microsoft.com/office/drawing/2014/main" val="2491583436"/>
                  </a:ext>
                </a:extLst>
              </a:tr>
            </a:tbl>
          </a:graphicData>
        </a:graphic>
      </p:graphicFrame>
      <p:graphicFrame>
        <p:nvGraphicFramePr>
          <p:cNvPr id="7" name="Tabla 6">
            <a:extLst>
              <a:ext uri="{FF2B5EF4-FFF2-40B4-BE49-F238E27FC236}">
                <a16:creationId xmlns:a16="http://schemas.microsoft.com/office/drawing/2014/main" id="{27CFE793-D03A-5BCE-84CD-9B8926062B8A}"/>
              </a:ext>
            </a:extLst>
          </p:cNvPr>
          <p:cNvGraphicFramePr>
            <a:graphicFrameLocks noGrp="1"/>
          </p:cNvGraphicFramePr>
          <p:nvPr>
            <p:extLst>
              <p:ext uri="{D42A27DB-BD31-4B8C-83A1-F6EECF244321}">
                <p14:modId xmlns:p14="http://schemas.microsoft.com/office/powerpoint/2010/main" val="22697328"/>
              </p:ext>
            </p:extLst>
          </p:nvPr>
        </p:nvGraphicFramePr>
        <p:xfrm>
          <a:off x="8923703" y="4165484"/>
          <a:ext cx="2451510" cy="1249245"/>
        </p:xfrm>
        <a:graphic>
          <a:graphicData uri="http://schemas.openxmlformats.org/drawingml/2006/table">
            <a:tbl>
              <a:tblPr firstRow="1" bandRow="1">
                <a:tableStyleId>{5940675A-B579-460E-94D1-54222C63F5DA}</a:tableStyleId>
              </a:tblPr>
              <a:tblGrid>
                <a:gridCol w="817170">
                  <a:extLst>
                    <a:ext uri="{9D8B030D-6E8A-4147-A177-3AD203B41FA5}">
                      <a16:colId xmlns:a16="http://schemas.microsoft.com/office/drawing/2014/main" val="1185153106"/>
                    </a:ext>
                  </a:extLst>
                </a:gridCol>
                <a:gridCol w="817170">
                  <a:extLst>
                    <a:ext uri="{9D8B030D-6E8A-4147-A177-3AD203B41FA5}">
                      <a16:colId xmlns:a16="http://schemas.microsoft.com/office/drawing/2014/main" val="1086039804"/>
                    </a:ext>
                  </a:extLst>
                </a:gridCol>
                <a:gridCol w="817170">
                  <a:extLst>
                    <a:ext uri="{9D8B030D-6E8A-4147-A177-3AD203B41FA5}">
                      <a16:colId xmlns:a16="http://schemas.microsoft.com/office/drawing/2014/main" val="2890839829"/>
                    </a:ext>
                  </a:extLst>
                </a:gridCol>
              </a:tblGrid>
              <a:tr h="416415">
                <a:tc>
                  <a:txBody>
                    <a:bodyPr/>
                    <a:lstStyle/>
                    <a:p>
                      <a:pPr algn="ctr"/>
                      <a:r>
                        <a:rPr lang="es-ES" dirty="0" err="1"/>
                        <a:t>Xor</a:t>
                      </a:r>
                      <a:endParaRPr lang="es-ES" dirty="0"/>
                    </a:p>
                  </a:txBody>
                  <a:tcPr/>
                </a:tc>
                <a:tc>
                  <a:txBody>
                    <a:bodyPr/>
                    <a:lstStyle/>
                    <a:p>
                      <a:pPr algn="ctr"/>
                      <a:r>
                        <a:rPr lang="es-ES" dirty="0"/>
                        <a:t>V</a:t>
                      </a:r>
                    </a:p>
                  </a:txBody>
                  <a:tcPr/>
                </a:tc>
                <a:tc>
                  <a:txBody>
                    <a:bodyPr/>
                    <a:lstStyle/>
                    <a:p>
                      <a:pPr algn="ctr"/>
                      <a:r>
                        <a:rPr lang="es-ES" dirty="0"/>
                        <a:t>F</a:t>
                      </a:r>
                    </a:p>
                  </a:txBody>
                  <a:tcPr/>
                </a:tc>
                <a:extLst>
                  <a:ext uri="{0D108BD9-81ED-4DB2-BD59-A6C34878D82A}">
                    <a16:rowId xmlns:a16="http://schemas.microsoft.com/office/drawing/2014/main" val="2062569986"/>
                  </a:ext>
                </a:extLst>
              </a:tr>
              <a:tr h="416415">
                <a:tc>
                  <a:txBody>
                    <a:bodyPr/>
                    <a:lstStyle/>
                    <a:p>
                      <a:pPr algn="ctr"/>
                      <a:r>
                        <a:rPr lang="es-ES" dirty="0"/>
                        <a:t>V</a:t>
                      </a:r>
                    </a:p>
                  </a:txBody>
                  <a:tcPr/>
                </a:tc>
                <a:tc>
                  <a:txBody>
                    <a:bodyPr/>
                    <a:lstStyle/>
                    <a:p>
                      <a:pPr algn="ctr"/>
                      <a:r>
                        <a:rPr lang="es-ES" dirty="0"/>
                        <a:t>F</a:t>
                      </a:r>
                    </a:p>
                  </a:txBody>
                  <a:tcPr/>
                </a:tc>
                <a:tc>
                  <a:txBody>
                    <a:bodyPr/>
                    <a:lstStyle/>
                    <a:p>
                      <a:pPr algn="ctr"/>
                      <a:r>
                        <a:rPr lang="es-ES" dirty="0"/>
                        <a:t>V</a:t>
                      </a:r>
                    </a:p>
                  </a:txBody>
                  <a:tcPr/>
                </a:tc>
                <a:extLst>
                  <a:ext uri="{0D108BD9-81ED-4DB2-BD59-A6C34878D82A}">
                    <a16:rowId xmlns:a16="http://schemas.microsoft.com/office/drawing/2014/main" val="3468623486"/>
                  </a:ext>
                </a:extLst>
              </a:tr>
              <a:tr h="416415">
                <a:tc>
                  <a:txBody>
                    <a:bodyPr/>
                    <a:lstStyle/>
                    <a:p>
                      <a:pPr algn="ctr"/>
                      <a:r>
                        <a:rPr lang="es-ES" dirty="0"/>
                        <a:t>F</a:t>
                      </a:r>
                    </a:p>
                  </a:txBody>
                  <a:tcPr/>
                </a:tc>
                <a:tc>
                  <a:txBody>
                    <a:bodyPr/>
                    <a:lstStyle/>
                    <a:p>
                      <a:pPr algn="ctr"/>
                      <a:r>
                        <a:rPr lang="es-ES" dirty="0"/>
                        <a:t>V</a:t>
                      </a:r>
                    </a:p>
                  </a:txBody>
                  <a:tcPr/>
                </a:tc>
                <a:tc>
                  <a:txBody>
                    <a:bodyPr/>
                    <a:lstStyle/>
                    <a:p>
                      <a:pPr algn="ctr"/>
                      <a:r>
                        <a:rPr lang="es-ES" dirty="0"/>
                        <a:t>F</a:t>
                      </a:r>
                    </a:p>
                  </a:txBody>
                  <a:tcPr/>
                </a:tc>
                <a:extLst>
                  <a:ext uri="{0D108BD9-81ED-4DB2-BD59-A6C34878D82A}">
                    <a16:rowId xmlns:a16="http://schemas.microsoft.com/office/drawing/2014/main" val="2491583436"/>
                  </a:ext>
                </a:extLst>
              </a:tr>
            </a:tbl>
          </a:graphicData>
        </a:graphic>
      </p:graphicFrame>
    </p:spTree>
    <p:extLst>
      <p:ext uri="{BB962C8B-B14F-4D97-AF65-F5344CB8AC3E}">
        <p14:creationId xmlns:p14="http://schemas.microsoft.com/office/powerpoint/2010/main" val="3484480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68D49-515D-2956-6BA3-366CFDBB7B7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78F7885-4F5A-2537-863E-DB619AED75C0}"/>
              </a:ext>
            </a:extLst>
          </p:cNvPr>
          <p:cNvSpPr>
            <a:spLocks noGrp="1"/>
          </p:cNvSpPr>
          <p:nvPr>
            <p:ph type="title"/>
          </p:nvPr>
        </p:nvSpPr>
        <p:spPr/>
        <p:txBody>
          <a:bodyPr/>
          <a:lstStyle/>
          <a:p>
            <a:r>
              <a:rPr lang="es-ES" dirty="0"/>
              <a:t>Lógicos o booleanos </a:t>
            </a:r>
          </a:p>
        </p:txBody>
      </p:sp>
      <p:sp>
        <p:nvSpPr>
          <p:cNvPr id="3" name="Marcador de contenido 2">
            <a:extLst>
              <a:ext uri="{FF2B5EF4-FFF2-40B4-BE49-F238E27FC236}">
                <a16:creationId xmlns:a16="http://schemas.microsoft.com/office/drawing/2014/main" id="{C8DDAAB1-2445-F701-7027-9210010F5D57}"/>
              </a:ext>
            </a:extLst>
          </p:cNvPr>
          <p:cNvSpPr>
            <a:spLocks noGrp="1"/>
          </p:cNvSpPr>
          <p:nvPr>
            <p:ph idx="1"/>
          </p:nvPr>
        </p:nvSpPr>
        <p:spPr/>
        <p:txBody>
          <a:bodyPr/>
          <a:lstStyle/>
          <a:p>
            <a:pPr lvl="1"/>
            <a:endParaRPr lang="es-ES" b="1" dirty="0"/>
          </a:p>
          <a:p>
            <a:pPr lvl="1"/>
            <a:endParaRPr lang="es-ES" dirty="0"/>
          </a:p>
        </p:txBody>
      </p:sp>
      <p:graphicFrame>
        <p:nvGraphicFramePr>
          <p:cNvPr id="4" name="Tabla 3">
            <a:extLst>
              <a:ext uri="{FF2B5EF4-FFF2-40B4-BE49-F238E27FC236}">
                <a16:creationId xmlns:a16="http://schemas.microsoft.com/office/drawing/2014/main" id="{BA65C7FE-343A-1C30-21C8-C423ADB0A63A}"/>
              </a:ext>
            </a:extLst>
          </p:cNvPr>
          <p:cNvGraphicFramePr>
            <a:graphicFrameLocks noGrp="1"/>
          </p:cNvGraphicFramePr>
          <p:nvPr>
            <p:extLst>
              <p:ext uri="{D42A27DB-BD31-4B8C-83A1-F6EECF244321}">
                <p14:modId xmlns:p14="http://schemas.microsoft.com/office/powerpoint/2010/main" val="400442767"/>
              </p:ext>
            </p:extLst>
          </p:nvPr>
        </p:nvGraphicFramePr>
        <p:xfrm>
          <a:off x="1385016" y="2140620"/>
          <a:ext cx="9553916" cy="3669920"/>
        </p:xfrm>
        <a:graphic>
          <a:graphicData uri="http://schemas.openxmlformats.org/drawingml/2006/table">
            <a:tbl>
              <a:tblPr firstRow="1" bandRow="1">
                <a:tableStyleId>{5C22544A-7EE6-4342-B048-85BDC9FD1C3A}</a:tableStyleId>
              </a:tblPr>
              <a:tblGrid>
                <a:gridCol w="3764954">
                  <a:extLst>
                    <a:ext uri="{9D8B030D-6E8A-4147-A177-3AD203B41FA5}">
                      <a16:colId xmlns:a16="http://schemas.microsoft.com/office/drawing/2014/main" val="3792350996"/>
                    </a:ext>
                  </a:extLst>
                </a:gridCol>
                <a:gridCol w="957532">
                  <a:extLst>
                    <a:ext uri="{9D8B030D-6E8A-4147-A177-3AD203B41FA5}">
                      <a16:colId xmlns:a16="http://schemas.microsoft.com/office/drawing/2014/main" val="1019107752"/>
                    </a:ext>
                  </a:extLst>
                </a:gridCol>
                <a:gridCol w="2442951">
                  <a:extLst>
                    <a:ext uri="{9D8B030D-6E8A-4147-A177-3AD203B41FA5}">
                      <a16:colId xmlns:a16="http://schemas.microsoft.com/office/drawing/2014/main" val="2551971546"/>
                    </a:ext>
                  </a:extLst>
                </a:gridCol>
                <a:gridCol w="2388479">
                  <a:extLst>
                    <a:ext uri="{9D8B030D-6E8A-4147-A177-3AD203B41FA5}">
                      <a16:colId xmlns:a16="http://schemas.microsoft.com/office/drawing/2014/main" val="185854290"/>
                    </a:ext>
                  </a:extLst>
                </a:gridCol>
              </a:tblGrid>
              <a:tr h="541632">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endParaRPr lang="en-US" sz="1800" b="1" kern="1200" baseline="0" dirty="0">
                        <a:solidFill>
                          <a:srgbClr val="000000"/>
                        </a:solidFill>
                        <a:latin typeface="+mn-lt"/>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b="1" kern="1200" baseline="0" dirty="0" err="1">
                          <a:solidFill>
                            <a:schemeClr val="bg1"/>
                          </a:solidFill>
                          <a:latin typeface="+mn-lt"/>
                          <a:ea typeface="+mn-ea"/>
                          <a:cs typeface="+mn-cs"/>
                        </a:rPr>
                        <a:t>Operador</a:t>
                      </a:r>
                      <a:endParaRPr lang="en-US" sz="1800" b="1" kern="1200" baseline="0" dirty="0">
                        <a:solidFill>
                          <a:schemeClr val="bg1"/>
                        </a:solidFill>
                        <a:latin typeface="+mn-lt"/>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r>
                        <a:rPr lang="en-US" sz="1800" b="1" kern="1200" baseline="0" dirty="0" err="1">
                          <a:solidFill>
                            <a:schemeClr val="bg1"/>
                          </a:solidFill>
                          <a:latin typeface="+mn-lt"/>
                          <a:ea typeface="+mn-ea"/>
                          <a:cs typeface="+mn-cs"/>
                        </a:rPr>
                        <a:t>Ejemplo</a:t>
                      </a:r>
                      <a:endParaRPr lang="en-US" sz="1800" b="1" kern="1200" baseline="0" dirty="0">
                        <a:solidFill>
                          <a:schemeClr val="bg1"/>
                        </a:solidFill>
                        <a:latin typeface="Courier New"/>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baseline="0" dirty="0" err="1">
                          <a:solidFill>
                            <a:schemeClr val="bg1"/>
                          </a:solidFill>
                          <a:latin typeface="+mn-lt"/>
                          <a:ea typeface="+mn-ea"/>
                          <a:cs typeface="+mn-cs"/>
                        </a:rPr>
                        <a:t>Resultado</a:t>
                      </a:r>
                      <a:endParaRPr lang="en-US" sz="1800" b="1" kern="1200" baseline="0" dirty="0">
                        <a:solidFill>
                          <a:schemeClr val="bg1"/>
                        </a:solidFill>
                        <a:latin typeface="+mn-lt"/>
                        <a:ea typeface="+mn-ea"/>
                        <a:cs typeface="+mn-cs"/>
                      </a:endParaRPr>
                    </a:p>
                  </a:txBody>
                  <a:tcPr marL="73149" marR="73149" marT="73160" marB="73160" anchor="ctr" horzOverflow="overflow"/>
                </a:tc>
                <a:extLst>
                  <a:ext uri="{0D108BD9-81ED-4DB2-BD59-A6C34878D82A}">
                    <a16:rowId xmlns:a16="http://schemas.microsoft.com/office/drawing/2014/main" val="3273229783"/>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Negación – NOT unario </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!false</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true</a:t>
                      </a:r>
                    </a:p>
                  </a:txBody>
                  <a:tcPr marL="73149" marR="73149" marT="73160" marB="73160" anchor="ctr" horzOverflow="overflow"/>
                </a:tc>
                <a:extLst>
                  <a:ext uri="{0D108BD9-81ED-4DB2-BD59-A6C34878D82A}">
                    <a16:rowId xmlns:a16="http://schemas.microsoft.com/office/drawing/2014/main" val="3675563111"/>
                  </a:ext>
                </a:extLst>
              </a:tr>
              <a:tr h="388164">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Suma lógica – OR </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  true |  false</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true</a:t>
                      </a:r>
                    </a:p>
                  </a:txBody>
                  <a:tcPr marL="73149" marR="73149" marT="73160" marB="73160" anchor="ctr" horzOverflow="overflow"/>
                </a:tc>
                <a:extLst>
                  <a:ext uri="{0D108BD9-81ED-4DB2-BD59-A6C34878D82A}">
                    <a16:rowId xmlns:a16="http://schemas.microsoft.com/office/drawing/2014/main" val="2739744138"/>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Suma lógica exclusiva – XOR (binario)</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true ^  false</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true</a:t>
                      </a:r>
                    </a:p>
                  </a:txBody>
                  <a:tcPr marL="73149" marR="73149" marT="73160" marB="73160" anchor="ctr" horzOverflow="overflow"/>
                </a:tc>
                <a:extLst>
                  <a:ext uri="{0D108BD9-81ED-4DB2-BD59-A6C34878D82A}">
                    <a16:rowId xmlns:a16="http://schemas.microsoft.com/office/drawing/2014/main" val="1589708849"/>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Producto lógico –</a:t>
                      </a:r>
                      <a:r>
                        <a:rPr lang="es-ES" sz="1600" kern="1200" baseline="0" noProof="0" dirty="0">
                          <a:solidFill>
                            <a:srgbClr val="000000"/>
                          </a:solidFill>
                          <a:latin typeface="Arial"/>
                          <a:ea typeface="+mn-ea"/>
                          <a:cs typeface="+mn-cs"/>
                        </a:rPr>
                        <a:t>A</a:t>
                      </a:r>
                      <a:r>
                        <a:rPr lang="es-ES" sz="1600" kern="1200" baseline="0" noProof="0" dirty="0">
                          <a:solidFill>
                            <a:srgbClr val="000000"/>
                          </a:solidFill>
                          <a:latin typeface="+mn-lt"/>
                          <a:ea typeface="+mn-ea"/>
                          <a:cs typeface="+mn-cs"/>
                        </a:rPr>
                        <a:t>ND (binario)</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&amp;</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true &amp;  false</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false</a:t>
                      </a:r>
                    </a:p>
                  </a:txBody>
                  <a:tcPr marL="73149" marR="73149" marT="73160" marB="73160" anchor="ctr" horzOverflow="overflow"/>
                </a:tc>
                <a:extLst>
                  <a:ext uri="{0D108BD9-81ED-4DB2-BD59-A6C34878D82A}">
                    <a16:rowId xmlns:a16="http://schemas.microsoft.com/office/drawing/2014/main" val="1030247523"/>
                  </a:ext>
                </a:extLst>
              </a:tr>
              <a:tr h="37084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Sum</a:t>
                      </a:r>
                      <a:r>
                        <a:rPr lang="es-ES" sz="1600" kern="1200" baseline="0" noProof="0" dirty="0">
                          <a:solidFill>
                            <a:srgbClr val="000000"/>
                          </a:solidFill>
                          <a:latin typeface="Arial"/>
                          <a:ea typeface="+mn-ea"/>
                          <a:cs typeface="+mn-cs"/>
                        </a:rPr>
                        <a:t>a</a:t>
                      </a:r>
                      <a:r>
                        <a:rPr lang="es-ES" sz="1600" kern="1200" baseline="0" noProof="0" dirty="0">
                          <a:solidFill>
                            <a:srgbClr val="000000"/>
                          </a:solidFill>
                          <a:latin typeface="+mn-lt"/>
                          <a:ea typeface="+mn-ea"/>
                          <a:cs typeface="+mn-cs"/>
                        </a:rPr>
                        <a:t> lógic</a:t>
                      </a:r>
                      <a:r>
                        <a:rPr lang="es-ES" sz="1600" kern="1200" baseline="0" noProof="0" dirty="0">
                          <a:solidFill>
                            <a:srgbClr val="000000"/>
                          </a:solidFill>
                          <a:latin typeface="Arial"/>
                          <a:ea typeface="+mn-ea"/>
                          <a:cs typeface="+mn-cs"/>
                        </a:rPr>
                        <a:t>a</a:t>
                      </a:r>
                      <a:r>
                        <a:rPr lang="es-ES" sz="1600" kern="1200" baseline="0" noProof="0" dirty="0">
                          <a:solidFill>
                            <a:srgbClr val="000000"/>
                          </a:solidFill>
                          <a:latin typeface="+mn-lt"/>
                          <a:ea typeface="+mn-ea"/>
                          <a:cs typeface="+mn-cs"/>
                        </a:rPr>
                        <a:t> con cortocircuito</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true |</a:t>
                      </a:r>
                      <a:r>
                        <a:rPr lang="en-US" sz="1600" kern="1200" baseline="0" dirty="0">
                          <a:solidFill>
                            <a:srgbClr val="000000"/>
                          </a:solidFill>
                          <a:latin typeface="Arial"/>
                          <a:ea typeface="+mn-ea"/>
                          <a:cs typeface="+mn-cs"/>
                        </a:rPr>
                        <a:t>|</a:t>
                      </a:r>
                      <a:r>
                        <a:rPr lang="en-US" sz="1600" kern="1200" baseline="0" dirty="0">
                          <a:solidFill>
                            <a:srgbClr val="000000"/>
                          </a:solidFill>
                          <a:latin typeface="+mn-lt"/>
                          <a:ea typeface="+mn-ea"/>
                          <a:cs typeface="+mn-cs"/>
                        </a:rPr>
                        <a:t> false</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true</a:t>
                      </a:r>
                    </a:p>
                  </a:txBody>
                  <a:tcPr marL="73149" marR="73149" marT="73160" marB="73160" anchor="ctr" horzOverflow="overflow"/>
                </a:tc>
                <a:extLst>
                  <a:ext uri="{0D108BD9-81ED-4DB2-BD59-A6C34878D82A}">
                    <a16:rowId xmlns:a16="http://schemas.microsoft.com/office/drawing/2014/main" val="2143395326"/>
                  </a:ext>
                </a:extLst>
              </a:tr>
              <a:tr h="29021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Producto lógico con cortocircuito</a:t>
                      </a:r>
                    </a:p>
                  </a:txBody>
                  <a:tcPr marL="73149" marR="73149" marT="73160" marB="7316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&amp;&amp;</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true &amp;&amp;  false</a:t>
                      </a:r>
                    </a:p>
                  </a:txBody>
                  <a:tcPr marL="73149" marR="73149" marT="73160" marB="7316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600" kern="1200" baseline="0" dirty="0">
                          <a:solidFill>
                            <a:srgbClr val="000000"/>
                          </a:solidFill>
                          <a:latin typeface="+mn-lt"/>
                          <a:ea typeface="+mn-ea"/>
                          <a:cs typeface="+mn-cs"/>
                        </a:rPr>
                        <a:t>False</a:t>
                      </a:r>
                    </a:p>
                  </a:txBody>
                  <a:tcPr marL="73149" marR="73149" marT="73160" marB="73160" anchor="ctr" horzOverflow="overflow"/>
                </a:tc>
                <a:extLst>
                  <a:ext uri="{0D108BD9-81ED-4DB2-BD59-A6C34878D82A}">
                    <a16:rowId xmlns:a16="http://schemas.microsoft.com/office/drawing/2014/main" val="2457300121"/>
                  </a:ext>
                </a:extLst>
              </a:tr>
              <a:tr h="37084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 </a:t>
                      </a:r>
                    </a:p>
                  </a:txBody>
                  <a:tcPr marL="73149" marR="73149" marT="73160" marB="7316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endParaRPr lang="en-US" sz="1600" kern="1200" baseline="0" dirty="0">
                        <a:solidFill>
                          <a:srgbClr val="000000"/>
                        </a:solidFill>
                        <a:latin typeface="+mn-lt"/>
                        <a:ea typeface="+mn-ea"/>
                        <a:cs typeface="+mn-cs"/>
                      </a:endParaRPr>
                    </a:p>
                  </a:txBody>
                  <a:tcPr marL="73149" marR="73149" marT="73160" marB="7316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endParaRPr lang="en-US" sz="1600" kern="1200" baseline="0" dirty="0">
                        <a:solidFill>
                          <a:srgbClr val="000000"/>
                        </a:solidFill>
                        <a:latin typeface="+mn-lt"/>
                        <a:ea typeface="+mn-ea"/>
                        <a:cs typeface="+mn-cs"/>
                      </a:endParaRPr>
                    </a:p>
                  </a:txBody>
                  <a:tcPr marL="73149" marR="73149" marT="73160" marB="7316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defRPr/>
                      </a:pPr>
                      <a:endParaRPr lang="en-US" sz="1600" kern="1200" baseline="0" dirty="0">
                        <a:solidFill>
                          <a:srgbClr val="000000"/>
                        </a:solidFill>
                        <a:latin typeface="+mn-lt"/>
                        <a:ea typeface="+mn-ea"/>
                        <a:cs typeface="+mn-cs"/>
                      </a:endParaRPr>
                    </a:p>
                  </a:txBody>
                  <a:tcPr marL="73149" marR="73149" marT="73160" marB="73160" anchor="ctr" horzOverflow="overflow"/>
                </a:tc>
                <a:extLst>
                  <a:ext uri="{0D108BD9-81ED-4DB2-BD59-A6C34878D82A}">
                    <a16:rowId xmlns:a16="http://schemas.microsoft.com/office/drawing/2014/main" val="4076805233"/>
                  </a:ext>
                </a:extLst>
              </a:tr>
            </a:tbl>
          </a:graphicData>
        </a:graphic>
      </p:graphicFrame>
    </p:spTree>
    <p:extLst>
      <p:ext uri="{BB962C8B-B14F-4D97-AF65-F5344CB8AC3E}">
        <p14:creationId xmlns:p14="http://schemas.microsoft.com/office/powerpoint/2010/main" val="2036439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D5030-95BE-507A-F967-BBCD44FA10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9173955-4F3C-2917-9B8A-A13EE4BFC07E}"/>
              </a:ext>
            </a:extLst>
          </p:cNvPr>
          <p:cNvSpPr>
            <a:spLocks noGrp="1"/>
          </p:cNvSpPr>
          <p:nvPr>
            <p:ph type="title"/>
          </p:nvPr>
        </p:nvSpPr>
        <p:spPr/>
        <p:txBody>
          <a:bodyPr/>
          <a:lstStyle/>
          <a:p>
            <a:r>
              <a:rPr lang="es-ES" dirty="0"/>
              <a:t>Operadores lógicos</a:t>
            </a:r>
          </a:p>
        </p:txBody>
      </p:sp>
      <p:sp>
        <p:nvSpPr>
          <p:cNvPr id="3" name="Marcador de contenido 2">
            <a:extLst>
              <a:ext uri="{FF2B5EF4-FFF2-40B4-BE49-F238E27FC236}">
                <a16:creationId xmlns:a16="http://schemas.microsoft.com/office/drawing/2014/main" id="{8C611035-340B-ABAE-4DF9-85649A9D1A17}"/>
              </a:ext>
            </a:extLst>
          </p:cNvPr>
          <p:cNvSpPr>
            <a:spLocks noGrp="1"/>
          </p:cNvSpPr>
          <p:nvPr>
            <p:ph idx="1"/>
          </p:nvPr>
        </p:nvSpPr>
        <p:spPr>
          <a:xfrm>
            <a:off x="2589212" y="2133599"/>
            <a:ext cx="8915400" cy="5483525"/>
          </a:xfrm>
        </p:spPr>
        <p:txBody>
          <a:bodyPr>
            <a:normAutofit/>
          </a:bodyPr>
          <a:lstStyle/>
          <a:p>
            <a:pPr lvl="1"/>
            <a:endParaRPr lang="es-ES" dirty="0"/>
          </a:p>
          <a:p>
            <a:pPr lvl="1"/>
            <a:r>
              <a:rPr lang="es-ES" dirty="0"/>
              <a:t>La diferencia entre &amp; y &amp;&amp; reside en cuanto trabajo realiza java en una expresión combinada</a:t>
            </a:r>
          </a:p>
          <a:p>
            <a:pPr lvl="1"/>
            <a:r>
              <a:rPr lang="es-ES" dirty="0"/>
              <a:t>Si se usa &amp; las expresiones de cada lado de &amp; se evalúan.</a:t>
            </a:r>
          </a:p>
          <a:p>
            <a:pPr lvl="1"/>
            <a:r>
              <a:rPr lang="es-ES" dirty="0"/>
              <a:t>Si se usa &amp;&amp; y el lado izquierdo de &amp;&amp; es falso, la expresión del lado derecho no se evalúa nunca.</a:t>
            </a:r>
          </a:p>
          <a:p>
            <a:pPr lvl="1"/>
            <a:endParaRPr lang="es-ES" dirty="0"/>
          </a:p>
          <a:p>
            <a:pPr lvl="1"/>
            <a:r>
              <a:rPr lang="es-ES" dirty="0"/>
              <a:t>La diferencia entre | y || reside en cuanto trabajo realiza java en una expresión combinada</a:t>
            </a:r>
          </a:p>
          <a:p>
            <a:pPr lvl="1"/>
            <a:r>
              <a:rPr lang="es-ES" dirty="0"/>
              <a:t>Si se usa | las expresiones de cada lado de | se evalúan.</a:t>
            </a:r>
          </a:p>
          <a:p>
            <a:pPr lvl="1"/>
            <a:r>
              <a:rPr lang="es-ES" dirty="0"/>
              <a:t>Si se usa || y el lado izquierdo de || es verdadero, la expresión del lado derecho no se evalúa nunca.</a:t>
            </a:r>
          </a:p>
          <a:p>
            <a:pPr lvl="1"/>
            <a:endParaRPr lang="es-ES" dirty="0"/>
          </a:p>
          <a:p>
            <a:pPr lvl="1"/>
            <a:endParaRPr lang="es-ES" dirty="0"/>
          </a:p>
        </p:txBody>
      </p:sp>
    </p:spTree>
    <p:extLst>
      <p:ext uri="{BB962C8B-B14F-4D97-AF65-F5344CB8AC3E}">
        <p14:creationId xmlns:p14="http://schemas.microsoft.com/office/powerpoint/2010/main" val="34572238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1DFDE-D406-0AA0-154D-87709B9B1A3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3FEAF2-CA56-16EF-F072-8D9A98EDE7ED}"/>
              </a:ext>
            </a:extLst>
          </p:cNvPr>
          <p:cNvSpPr>
            <a:spLocks noGrp="1"/>
          </p:cNvSpPr>
          <p:nvPr>
            <p:ph type="title"/>
          </p:nvPr>
        </p:nvSpPr>
        <p:spPr/>
        <p:txBody>
          <a:bodyPr/>
          <a:lstStyle/>
          <a:p>
            <a:r>
              <a:rPr lang="es-ES" dirty="0"/>
              <a:t>Operador condicional</a:t>
            </a:r>
          </a:p>
        </p:txBody>
      </p:sp>
      <p:sp>
        <p:nvSpPr>
          <p:cNvPr id="3" name="Marcador de contenido 2">
            <a:extLst>
              <a:ext uri="{FF2B5EF4-FFF2-40B4-BE49-F238E27FC236}">
                <a16:creationId xmlns:a16="http://schemas.microsoft.com/office/drawing/2014/main" id="{6D9794BB-00BE-4E4A-808C-FFC3B9E408F4}"/>
              </a:ext>
            </a:extLst>
          </p:cNvPr>
          <p:cNvSpPr>
            <a:spLocks noGrp="1"/>
          </p:cNvSpPr>
          <p:nvPr>
            <p:ph idx="1"/>
          </p:nvPr>
        </p:nvSpPr>
        <p:spPr/>
        <p:txBody>
          <a:bodyPr>
            <a:normAutofit lnSpcReduction="10000"/>
          </a:bodyPr>
          <a:lstStyle/>
          <a:p>
            <a:pPr lvl="1"/>
            <a:endParaRPr lang="es-ES" b="1" dirty="0"/>
          </a:p>
          <a:p>
            <a:pPr lvl="1"/>
            <a:r>
              <a:rPr lang="es-ES" dirty="0"/>
              <a:t>Es el único operador ternario</a:t>
            </a:r>
          </a:p>
          <a:p>
            <a:pPr lvl="1"/>
            <a:r>
              <a:rPr lang="es-ES" dirty="0"/>
              <a:t>Permite asignar un valor u otro  en función del valor (verdadero o falso) de una expresión lógica</a:t>
            </a:r>
          </a:p>
          <a:p>
            <a:pPr lvl="1"/>
            <a:endParaRPr lang="es-ES" dirty="0"/>
          </a:p>
          <a:p>
            <a:pPr marL="201168" lvl="1" indent="0">
              <a:buNone/>
            </a:pPr>
            <a:r>
              <a:rPr lang="es-ES" dirty="0"/>
              <a:t>	valor  = (</a:t>
            </a:r>
            <a:r>
              <a:rPr lang="es-ES" dirty="0" err="1"/>
              <a:t>expresiónLogica</a:t>
            </a:r>
            <a:r>
              <a:rPr lang="es-ES" dirty="0"/>
              <a:t>) ?  </a:t>
            </a:r>
            <a:r>
              <a:rPr lang="es-ES" dirty="0" err="1"/>
              <a:t>valorSiVerdadero</a:t>
            </a:r>
            <a:r>
              <a:rPr lang="es-ES" dirty="0"/>
              <a:t> : </a:t>
            </a:r>
            <a:r>
              <a:rPr lang="es-ES" dirty="0" err="1"/>
              <a:t>valorSiFalso</a:t>
            </a:r>
            <a:r>
              <a:rPr lang="es-ES" dirty="0"/>
              <a:t>;</a:t>
            </a:r>
          </a:p>
          <a:p>
            <a:pPr marL="201168" lvl="1" indent="0">
              <a:buNone/>
            </a:pPr>
            <a:endParaRPr lang="es-ES" dirty="0"/>
          </a:p>
          <a:p>
            <a:pPr lvl="1"/>
            <a:r>
              <a:rPr lang="es-ES" dirty="0"/>
              <a:t>Ejemplo:</a:t>
            </a:r>
          </a:p>
          <a:p>
            <a:pPr marL="201168" lvl="1" indent="0">
              <a:buNone/>
            </a:pPr>
            <a:r>
              <a:rPr lang="es-ES" b="1" dirty="0" err="1">
                <a:solidFill>
                  <a:srgbClr val="7F0055"/>
                </a:solidFill>
                <a:latin typeface="Courier New" panose="02070309020205020404" pitchFamily="49" charset="0"/>
              </a:rPr>
              <a:t>int</a:t>
            </a:r>
            <a:r>
              <a:rPr lang="es-ES" dirty="0">
                <a:solidFill>
                  <a:srgbClr val="000000"/>
                </a:solidFill>
                <a:latin typeface="Courier New" panose="02070309020205020404" pitchFamily="49" charset="0"/>
              </a:rPr>
              <a:t> </a:t>
            </a:r>
            <a:r>
              <a:rPr lang="es-ES" dirty="0">
                <a:solidFill>
                  <a:srgbClr val="6A3E3E"/>
                </a:solidFill>
                <a:latin typeface="Courier New" panose="02070309020205020404" pitchFamily="49" charset="0"/>
              </a:rPr>
              <a:t>i1</a:t>
            </a:r>
            <a:r>
              <a:rPr lang="es-ES" dirty="0">
                <a:solidFill>
                  <a:srgbClr val="000000"/>
                </a:solidFill>
                <a:latin typeface="Courier New" panose="02070309020205020404" pitchFamily="49" charset="0"/>
              </a:rPr>
              <a:t> = 0;</a:t>
            </a:r>
          </a:p>
          <a:p>
            <a:pPr marL="201168" lvl="1" indent="0">
              <a:buNone/>
            </a:pPr>
            <a:r>
              <a:rPr lang="es-ES" b="1" dirty="0" err="1">
                <a:solidFill>
                  <a:srgbClr val="7F0055"/>
                </a:solidFill>
                <a:latin typeface="Courier New" panose="02070309020205020404" pitchFamily="49" charset="0"/>
              </a:rPr>
              <a:t>int</a:t>
            </a:r>
            <a:r>
              <a:rPr lang="es-ES" dirty="0">
                <a:solidFill>
                  <a:srgbClr val="000000"/>
                </a:solidFill>
                <a:latin typeface="Courier New" panose="02070309020205020404" pitchFamily="49" charset="0"/>
              </a:rPr>
              <a:t> </a:t>
            </a:r>
            <a:r>
              <a:rPr lang="es-ES" dirty="0">
                <a:solidFill>
                  <a:srgbClr val="6A3E3E"/>
                </a:solidFill>
                <a:latin typeface="Courier New" panose="02070309020205020404" pitchFamily="49" charset="0"/>
              </a:rPr>
              <a:t>resultado</a:t>
            </a:r>
            <a:r>
              <a:rPr lang="es-ES" dirty="0">
                <a:solidFill>
                  <a:srgbClr val="000000"/>
                </a:solidFill>
                <a:latin typeface="Courier New" panose="02070309020205020404" pitchFamily="49" charset="0"/>
              </a:rPr>
              <a:t> = 0;</a:t>
            </a:r>
          </a:p>
          <a:p>
            <a:pPr marL="201168" lvl="1" indent="0">
              <a:buNone/>
            </a:pPr>
            <a:r>
              <a:rPr lang="es-ES" dirty="0">
                <a:solidFill>
                  <a:srgbClr val="6A3E3E"/>
                </a:solidFill>
                <a:latin typeface="Courier New" panose="02070309020205020404" pitchFamily="49" charset="0"/>
              </a:rPr>
              <a:t>resultado</a:t>
            </a:r>
            <a:r>
              <a:rPr lang="es-ES" dirty="0">
                <a:solidFill>
                  <a:srgbClr val="000000"/>
                </a:solidFill>
                <a:latin typeface="Courier New" panose="02070309020205020404" pitchFamily="49" charset="0"/>
              </a:rPr>
              <a:t> = (i1&lt;50)? 7 : 88;</a:t>
            </a:r>
            <a:endParaRPr lang="es-ES" dirty="0"/>
          </a:p>
          <a:p>
            <a:pPr marL="201168" lvl="1" indent="0">
              <a:buNone/>
            </a:pPr>
            <a:endParaRPr lang="es-ES" dirty="0"/>
          </a:p>
          <a:p>
            <a:pPr lvl="1"/>
            <a:endParaRPr lang="es-ES" dirty="0"/>
          </a:p>
        </p:txBody>
      </p:sp>
    </p:spTree>
    <p:extLst>
      <p:ext uri="{BB962C8B-B14F-4D97-AF65-F5344CB8AC3E}">
        <p14:creationId xmlns:p14="http://schemas.microsoft.com/office/powerpoint/2010/main" val="32273054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DCCF0-A143-2926-3A9E-EB18A06497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405F54-64C4-B28D-E787-576326DC26C0}"/>
              </a:ext>
            </a:extLst>
          </p:cNvPr>
          <p:cNvSpPr>
            <a:spLocks noGrp="1"/>
          </p:cNvSpPr>
          <p:nvPr>
            <p:ph type="title"/>
          </p:nvPr>
        </p:nvSpPr>
        <p:spPr/>
        <p:txBody>
          <a:bodyPr/>
          <a:lstStyle/>
          <a:p>
            <a:r>
              <a:rPr lang="es-ES" dirty="0"/>
              <a:t>Operador condicional</a:t>
            </a:r>
          </a:p>
        </p:txBody>
      </p:sp>
      <p:sp>
        <p:nvSpPr>
          <p:cNvPr id="3" name="Marcador de contenido 2">
            <a:extLst>
              <a:ext uri="{FF2B5EF4-FFF2-40B4-BE49-F238E27FC236}">
                <a16:creationId xmlns:a16="http://schemas.microsoft.com/office/drawing/2014/main" id="{D8FC09DC-8F2F-A123-3A98-42F63AD43CFD}"/>
              </a:ext>
            </a:extLst>
          </p:cNvPr>
          <p:cNvSpPr>
            <a:spLocks noGrp="1"/>
          </p:cNvSpPr>
          <p:nvPr>
            <p:ph idx="1"/>
          </p:nvPr>
        </p:nvSpPr>
        <p:spPr/>
        <p:txBody>
          <a:bodyPr/>
          <a:lstStyle/>
          <a:p>
            <a:pPr lvl="1"/>
            <a:endParaRPr lang="es-ES" b="1" dirty="0"/>
          </a:p>
          <a:p>
            <a:pPr lvl="1"/>
            <a:endParaRPr lang="es-ES" dirty="0"/>
          </a:p>
        </p:txBody>
      </p:sp>
      <p:graphicFrame>
        <p:nvGraphicFramePr>
          <p:cNvPr id="4" name="Tabla 3">
            <a:extLst>
              <a:ext uri="{FF2B5EF4-FFF2-40B4-BE49-F238E27FC236}">
                <a16:creationId xmlns:a16="http://schemas.microsoft.com/office/drawing/2014/main" id="{D1A89E56-AD52-F9FB-7DA3-D0165BD88520}"/>
              </a:ext>
            </a:extLst>
          </p:cNvPr>
          <p:cNvGraphicFramePr>
            <a:graphicFrameLocks noGrp="1"/>
          </p:cNvGraphicFramePr>
          <p:nvPr>
            <p:extLst>
              <p:ext uri="{D42A27DB-BD31-4B8C-83A1-F6EECF244321}">
                <p14:modId xmlns:p14="http://schemas.microsoft.com/office/powerpoint/2010/main" val="3805258605"/>
              </p:ext>
            </p:extLst>
          </p:nvPr>
        </p:nvGraphicFramePr>
        <p:xfrm>
          <a:off x="2377055" y="2133600"/>
          <a:ext cx="8224809" cy="2112203"/>
        </p:xfrm>
        <a:graphic>
          <a:graphicData uri="http://schemas.openxmlformats.org/drawingml/2006/table">
            <a:tbl>
              <a:tblPr firstRow="1" bandRow="1">
                <a:tableStyleId>{5C22544A-7EE6-4342-B048-85BDC9FD1C3A}</a:tableStyleId>
              </a:tblPr>
              <a:tblGrid>
                <a:gridCol w="2614574">
                  <a:extLst>
                    <a:ext uri="{9D8B030D-6E8A-4147-A177-3AD203B41FA5}">
                      <a16:colId xmlns:a16="http://schemas.microsoft.com/office/drawing/2014/main" val="3792350996"/>
                    </a:ext>
                  </a:extLst>
                </a:gridCol>
                <a:gridCol w="2995661">
                  <a:extLst>
                    <a:ext uri="{9D8B030D-6E8A-4147-A177-3AD203B41FA5}">
                      <a16:colId xmlns:a16="http://schemas.microsoft.com/office/drawing/2014/main" val="1019107752"/>
                    </a:ext>
                  </a:extLst>
                </a:gridCol>
                <a:gridCol w="2614574">
                  <a:extLst>
                    <a:ext uri="{9D8B030D-6E8A-4147-A177-3AD203B41FA5}">
                      <a16:colId xmlns:a16="http://schemas.microsoft.com/office/drawing/2014/main" val="185854290"/>
                    </a:ext>
                  </a:extLst>
                </a:gridCol>
              </a:tblGrid>
              <a:tr h="921283">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1800" b="1" kern="1200" baseline="0" dirty="0" err="1">
                          <a:solidFill>
                            <a:schemeClr val="bg1"/>
                          </a:solidFill>
                          <a:latin typeface="Arial"/>
                          <a:ea typeface="+mn-ea"/>
                          <a:cs typeface="+mn-cs"/>
                        </a:rPr>
                        <a:t>Operador</a:t>
                      </a:r>
                      <a:endParaRPr lang="en-US" sz="1800" b="1" kern="1200" baseline="0" dirty="0">
                        <a:solidFill>
                          <a:schemeClr val="bg1"/>
                        </a:solidFill>
                        <a:latin typeface="Arial"/>
                        <a:ea typeface="+mn-ea"/>
                        <a:cs typeface="+mn-cs"/>
                      </a:endParaRP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endParaRPr lang="en-US" sz="1800" b="1" kern="1200" baseline="0" dirty="0">
                        <a:solidFill>
                          <a:srgbClr val="000000"/>
                        </a:solidFill>
                        <a:latin typeface="+mn-lt"/>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l"/>
                      <a:r>
                        <a:rPr lang="en-US" sz="1800" b="1" kern="1200" baseline="0" dirty="0" err="1">
                          <a:solidFill>
                            <a:schemeClr val="bg1"/>
                          </a:solidFill>
                          <a:latin typeface="Arial"/>
                          <a:ea typeface="+mn-ea"/>
                          <a:cs typeface="+mn-cs"/>
                        </a:rPr>
                        <a:t>Ejemplo</a:t>
                      </a:r>
                      <a:endParaRPr lang="en-US" sz="1800" b="1" kern="1200" baseline="0" dirty="0">
                        <a:solidFill>
                          <a:schemeClr val="bg1"/>
                        </a:solidFill>
                        <a:latin typeface="Arial"/>
                        <a:ea typeface="+mn-ea"/>
                        <a:cs typeface="+mn-cs"/>
                      </a:endParaRPr>
                    </a:p>
                    <a:p>
                      <a:pPr algn="l"/>
                      <a:endParaRPr lang="en-US" sz="1800" b="1" kern="1200" baseline="0" dirty="0">
                        <a:solidFill>
                          <a:schemeClr val="bg1"/>
                        </a:solidFill>
                        <a:latin typeface="+mn-lt"/>
                        <a:ea typeface="+mn-ea"/>
                        <a:cs typeface="+mn-cs"/>
                      </a:endParaRP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err="1">
                          <a:solidFill>
                            <a:schemeClr val="bg1"/>
                          </a:solidFill>
                          <a:latin typeface="+mn-lt"/>
                          <a:ea typeface="+mn-ea"/>
                          <a:cs typeface="+mn-cs"/>
                        </a:rPr>
                        <a:t>Resultado</a:t>
                      </a:r>
                      <a:endParaRPr lang="en-US" sz="1800" b="1" kern="1200" baseline="0" dirty="0">
                        <a:solidFill>
                          <a:schemeClr val="bg1"/>
                        </a:solidFill>
                        <a:latin typeface="+mn-lt"/>
                        <a:ea typeface="+mn-ea"/>
                        <a:cs typeface="+mn-cs"/>
                      </a:endParaRPr>
                    </a:p>
                  </a:txBody>
                  <a:tcPr marL="73149" marR="73149" marT="73160" marB="73160" anchor="ctr" horzOverflow="overflow"/>
                </a:tc>
                <a:extLst>
                  <a:ext uri="{0D108BD9-81ED-4DB2-BD59-A6C34878D82A}">
                    <a16:rowId xmlns:a16="http://schemas.microsoft.com/office/drawing/2014/main" val="3273229783"/>
                  </a:ext>
                </a:extLst>
              </a:tr>
              <a:tr h="1190920">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s-ES" sz="1600" kern="1200" baseline="0" noProof="0" dirty="0">
                          <a:solidFill>
                            <a:srgbClr val="000000"/>
                          </a:solidFill>
                          <a:latin typeface="+mn-lt"/>
                          <a:ea typeface="+mn-ea"/>
                          <a:cs typeface="+mn-cs"/>
                        </a:rPr>
                        <a:t>?   :</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int a = 6;</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int b;</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0000"/>
                          </a:solidFill>
                          <a:latin typeface="+mn-lt"/>
                          <a:ea typeface="+mn-ea"/>
                          <a:cs typeface="+mn-cs"/>
                        </a:rPr>
                        <a:t>b =  (a&lt;10) ? 16: 22</a:t>
                      </a:r>
                    </a:p>
                  </a:txBody>
                  <a:tcPr marL="73149" marR="73149" marT="73160" marB="73160" anchor="ctr" horzOverflow="overflow"/>
                </a:tc>
                <a:tc>
                  <a:txBody>
                    <a:bodyPr/>
                    <a:lstStyle>
                      <a:lvl1pPr marL="0" algn="l" defTabSz="1218987" rtl="0" eaLnBrk="1" latinLnBrk="0" hangingPunct="1">
                        <a:defRPr sz="2400" kern="1200">
                          <a:solidFill>
                            <a:schemeClr val="tx1"/>
                          </a:solidFill>
                          <a:latin typeface="Arial"/>
                        </a:defRPr>
                      </a:lvl1pPr>
                      <a:lvl2pPr marL="609493" algn="l" defTabSz="1218987" rtl="0" eaLnBrk="1" latinLnBrk="0" hangingPunct="1">
                        <a:defRPr sz="2400" kern="1200">
                          <a:solidFill>
                            <a:schemeClr val="tx1"/>
                          </a:solidFill>
                          <a:latin typeface="Arial"/>
                        </a:defRPr>
                      </a:lvl2pPr>
                      <a:lvl3pPr marL="1218987" algn="l" defTabSz="1218987" rtl="0" eaLnBrk="1" latinLnBrk="0" hangingPunct="1">
                        <a:defRPr sz="2400" kern="1200">
                          <a:solidFill>
                            <a:schemeClr val="tx1"/>
                          </a:solidFill>
                          <a:latin typeface="Arial"/>
                        </a:defRPr>
                      </a:lvl3pPr>
                      <a:lvl4pPr marL="1828480" algn="l" defTabSz="1218987" rtl="0" eaLnBrk="1" latinLnBrk="0" hangingPunct="1">
                        <a:defRPr sz="2400" kern="1200">
                          <a:solidFill>
                            <a:schemeClr val="tx1"/>
                          </a:solidFill>
                          <a:latin typeface="Arial"/>
                        </a:defRPr>
                      </a:lvl4pPr>
                      <a:lvl5pPr marL="2437973" algn="l" defTabSz="1218987" rtl="0" eaLnBrk="1" latinLnBrk="0" hangingPunct="1">
                        <a:defRPr sz="2400" kern="1200">
                          <a:solidFill>
                            <a:schemeClr val="tx1"/>
                          </a:solidFill>
                          <a:latin typeface="Arial"/>
                        </a:defRPr>
                      </a:lvl5pPr>
                      <a:lvl6pPr marL="3047467" algn="l" defTabSz="1218987" rtl="0" eaLnBrk="1" latinLnBrk="0" hangingPunct="1">
                        <a:defRPr sz="2400" kern="1200">
                          <a:solidFill>
                            <a:schemeClr val="tx1"/>
                          </a:solidFill>
                          <a:latin typeface="Arial"/>
                        </a:defRPr>
                      </a:lvl6pPr>
                      <a:lvl7pPr marL="3656960" algn="l" defTabSz="1218987" rtl="0" eaLnBrk="1" latinLnBrk="0" hangingPunct="1">
                        <a:defRPr sz="2400" kern="1200">
                          <a:solidFill>
                            <a:schemeClr val="tx1"/>
                          </a:solidFill>
                          <a:latin typeface="Arial"/>
                        </a:defRPr>
                      </a:lvl7pPr>
                      <a:lvl8pPr marL="4266453" algn="l" defTabSz="1218987" rtl="0" eaLnBrk="1" latinLnBrk="0" hangingPunct="1">
                        <a:defRPr sz="2400" kern="1200">
                          <a:solidFill>
                            <a:schemeClr val="tx1"/>
                          </a:solidFill>
                          <a:latin typeface="Arial"/>
                        </a:defRPr>
                      </a:lvl8pPr>
                      <a:lvl9pPr marL="4875947" algn="l" defTabSz="1218987" rtl="0" eaLnBrk="1" latinLnBrk="0" hangingPunct="1">
                        <a:defRPr sz="2400" kern="1200">
                          <a:solidFill>
                            <a:schemeClr val="tx1"/>
                          </a:solidFill>
                          <a:latin typeface="Arial"/>
                        </a:defRPr>
                      </a:lvl9pPr>
                    </a:lstStyle>
                    <a:p>
                      <a:pPr algn="ctr">
                        <a:spcAft>
                          <a:spcPts val="200"/>
                        </a:spcAft>
                      </a:pPr>
                      <a:r>
                        <a:rPr lang="en-US" sz="1800" kern="1200" baseline="0" dirty="0">
                          <a:solidFill>
                            <a:srgbClr val="000000"/>
                          </a:solidFill>
                          <a:latin typeface="+mn-lt"/>
                          <a:ea typeface="+mn-ea"/>
                          <a:cs typeface="+mn-cs"/>
                        </a:rPr>
                        <a:t>a vale 6 y b vale16</a:t>
                      </a:r>
                    </a:p>
                  </a:txBody>
                  <a:tcPr marL="73149" marR="73149" marT="73160" marB="73160" anchor="ctr" horzOverflow="overflow"/>
                </a:tc>
                <a:extLst>
                  <a:ext uri="{0D108BD9-81ED-4DB2-BD59-A6C34878D82A}">
                    <a16:rowId xmlns:a16="http://schemas.microsoft.com/office/drawing/2014/main" val="3675563111"/>
                  </a:ext>
                </a:extLst>
              </a:tr>
            </a:tbl>
          </a:graphicData>
        </a:graphic>
      </p:graphicFrame>
    </p:spTree>
    <p:extLst>
      <p:ext uri="{BB962C8B-B14F-4D97-AF65-F5344CB8AC3E}">
        <p14:creationId xmlns:p14="http://schemas.microsoft.com/office/powerpoint/2010/main" val="29498156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A5A52-42C7-AAE2-9E5B-7B4E75BDA3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72C0EA-E147-A697-494B-1A369206AAA2}"/>
              </a:ext>
            </a:extLst>
          </p:cNvPr>
          <p:cNvSpPr>
            <a:spLocks noGrp="1"/>
          </p:cNvSpPr>
          <p:nvPr>
            <p:ph type="title"/>
          </p:nvPr>
        </p:nvSpPr>
        <p:spPr/>
        <p:txBody>
          <a:bodyPr/>
          <a:lstStyle/>
          <a:p>
            <a:r>
              <a:rPr lang="es-ES" dirty="0"/>
              <a:t>Precedencia de operadores</a:t>
            </a:r>
          </a:p>
        </p:txBody>
      </p:sp>
      <p:sp>
        <p:nvSpPr>
          <p:cNvPr id="3" name="Marcador de contenido 2">
            <a:extLst>
              <a:ext uri="{FF2B5EF4-FFF2-40B4-BE49-F238E27FC236}">
                <a16:creationId xmlns:a16="http://schemas.microsoft.com/office/drawing/2014/main" id="{2D6A598F-70AF-672D-0A55-277A48F9DA65}"/>
              </a:ext>
            </a:extLst>
          </p:cNvPr>
          <p:cNvSpPr>
            <a:spLocks noGrp="1"/>
          </p:cNvSpPr>
          <p:nvPr>
            <p:ph idx="1"/>
          </p:nvPr>
        </p:nvSpPr>
        <p:spPr/>
        <p:txBody>
          <a:bodyPr/>
          <a:lstStyle/>
          <a:p>
            <a:pPr lvl="1"/>
            <a:endParaRPr lang="es-ES" dirty="0"/>
          </a:p>
          <a:p>
            <a:pPr lvl="1"/>
            <a:r>
              <a:rPr lang="es-ES" dirty="0"/>
              <a:t>¿Qué valor se asigna a la variable y en la siguiente expresión?</a:t>
            </a:r>
          </a:p>
          <a:p>
            <a:pPr marL="201168" lvl="1" indent="0">
              <a:buNone/>
            </a:pPr>
            <a:r>
              <a:rPr lang="es-ES" dirty="0"/>
              <a:t>	 y =  6 + 4 / 2;</a:t>
            </a:r>
          </a:p>
          <a:p>
            <a:pPr marL="201168" lvl="1" indent="0">
              <a:buNone/>
            </a:pPr>
            <a:endParaRPr lang="es-ES" dirty="0"/>
          </a:p>
          <a:p>
            <a:pPr lvl="1"/>
            <a:endParaRPr lang="es-ES" dirty="0"/>
          </a:p>
          <a:p>
            <a:pPr lvl="1"/>
            <a:endParaRPr lang="es-ES" dirty="0"/>
          </a:p>
        </p:txBody>
      </p:sp>
    </p:spTree>
    <p:extLst>
      <p:ext uri="{BB962C8B-B14F-4D97-AF65-F5344CB8AC3E}">
        <p14:creationId xmlns:p14="http://schemas.microsoft.com/office/powerpoint/2010/main" val="20529989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0CA8-51F3-B431-FC5C-D24CC8ABE0A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E2D886F-F60C-09AC-22B4-72A9A02B823A}"/>
              </a:ext>
            </a:extLst>
          </p:cNvPr>
          <p:cNvSpPr>
            <a:spLocks noGrp="1"/>
          </p:cNvSpPr>
          <p:nvPr>
            <p:ph type="title"/>
          </p:nvPr>
        </p:nvSpPr>
        <p:spPr/>
        <p:txBody>
          <a:bodyPr/>
          <a:lstStyle/>
          <a:p>
            <a:r>
              <a:rPr lang="es-ES" dirty="0"/>
              <a:t>Precedencia de operadores</a:t>
            </a:r>
          </a:p>
        </p:txBody>
      </p:sp>
      <p:sp>
        <p:nvSpPr>
          <p:cNvPr id="3" name="Marcador de contenido 2">
            <a:extLst>
              <a:ext uri="{FF2B5EF4-FFF2-40B4-BE49-F238E27FC236}">
                <a16:creationId xmlns:a16="http://schemas.microsoft.com/office/drawing/2014/main" id="{7B50A0D6-DAF8-74E6-47F0-93F2AE2850C5}"/>
              </a:ext>
            </a:extLst>
          </p:cNvPr>
          <p:cNvSpPr>
            <a:spLocks noGrp="1"/>
          </p:cNvSpPr>
          <p:nvPr>
            <p:ph idx="1"/>
          </p:nvPr>
        </p:nvSpPr>
        <p:spPr/>
        <p:txBody>
          <a:bodyPr/>
          <a:lstStyle/>
          <a:p>
            <a:pPr lvl="1"/>
            <a:endParaRPr lang="es-ES" dirty="0"/>
          </a:p>
          <a:p>
            <a:pPr lvl="1"/>
            <a:r>
              <a:rPr lang="es-ES" dirty="0"/>
              <a:t>Los operadores en java tienen un orden de precedencia</a:t>
            </a:r>
          </a:p>
          <a:p>
            <a:pPr marL="201168" lvl="1" indent="0">
              <a:buNone/>
            </a:pPr>
            <a:r>
              <a:rPr lang="es-ES" dirty="0"/>
              <a:t>	 y =  6 + 4 / 2;</a:t>
            </a:r>
          </a:p>
          <a:p>
            <a:pPr lvl="1"/>
            <a:r>
              <a:rPr lang="es-ES" dirty="0"/>
              <a:t>La división tiene mayor preferencia entonces primero se realiza 4 / 2</a:t>
            </a:r>
          </a:p>
          <a:p>
            <a:pPr lvl="1"/>
            <a:r>
              <a:rPr lang="es-ES" dirty="0"/>
              <a:t>Luego se realiza la suma</a:t>
            </a:r>
          </a:p>
          <a:p>
            <a:pPr lvl="1"/>
            <a:endParaRPr lang="es-ES" dirty="0"/>
          </a:p>
          <a:p>
            <a:pPr lvl="1"/>
            <a:r>
              <a:rPr lang="es-ES" dirty="0"/>
              <a:t>Con los </a:t>
            </a:r>
            <a:r>
              <a:rPr lang="es-ES" b="1" dirty="0"/>
              <a:t>paréntesis</a:t>
            </a:r>
            <a:r>
              <a:rPr lang="es-ES" dirty="0"/>
              <a:t> se fuerza a que su contenido se evalúe antes</a:t>
            </a:r>
          </a:p>
          <a:p>
            <a:pPr marL="201168" lvl="1" indent="0">
              <a:buNone/>
            </a:pPr>
            <a:r>
              <a:rPr lang="es-ES" dirty="0"/>
              <a:t>	 y =  6 + 4 / 2;</a:t>
            </a:r>
          </a:p>
          <a:p>
            <a:pPr marL="201168" lvl="1" indent="0">
              <a:buNone/>
            </a:pPr>
            <a:endParaRPr lang="es-ES" dirty="0"/>
          </a:p>
          <a:p>
            <a:pPr lvl="1"/>
            <a:endParaRPr lang="es-ES" dirty="0"/>
          </a:p>
          <a:p>
            <a:pPr lvl="1"/>
            <a:endParaRPr lang="es-ES" dirty="0"/>
          </a:p>
        </p:txBody>
      </p:sp>
    </p:spTree>
    <p:extLst>
      <p:ext uri="{BB962C8B-B14F-4D97-AF65-F5344CB8AC3E}">
        <p14:creationId xmlns:p14="http://schemas.microsoft.com/office/powerpoint/2010/main" val="14179823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F0BBB-C5FD-73B9-0E76-41C4C71C788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DBD541-25D1-C194-800C-828D3AEE150A}"/>
              </a:ext>
            </a:extLst>
          </p:cNvPr>
          <p:cNvSpPr>
            <a:spLocks noGrp="1"/>
          </p:cNvSpPr>
          <p:nvPr>
            <p:ph type="title"/>
          </p:nvPr>
        </p:nvSpPr>
        <p:spPr/>
        <p:txBody>
          <a:bodyPr/>
          <a:lstStyle/>
          <a:p>
            <a:r>
              <a:rPr lang="es-ES" dirty="0"/>
              <a:t>Precedencia de operadores</a:t>
            </a:r>
          </a:p>
        </p:txBody>
      </p:sp>
      <p:sp>
        <p:nvSpPr>
          <p:cNvPr id="3" name="Marcador de contenido 2">
            <a:extLst>
              <a:ext uri="{FF2B5EF4-FFF2-40B4-BE49-F238E27FC236}">
                <a16:creationId xmlns:a16="http://schemas.microsoft.com/office/drawing/2014/main" id="{FB0B479A-7D73-16D7-5F64-D0DFD8324043}"/>
              </a:ext>
            </a:extLst>
          </p:cNvPr>
          <p:cNvSpPr>
            <a:spLocks noGrp="1"/>
          </p:cNvSpPr>
          <p:nvPr>
            <p:ph idx="1"/>
          </p:nvPr>
        </p:nvSpPr>
        <p:spPr/>
        <p:txBody>
          <a:bodyPr/>
          <a:lstStyle/>
          <a:p>
            <a:pPr lvl="1"/>
            <a:endParaRPr lang="es-ES" dirty="0"/>
          </a:p>
          <a:p>
            <a:pPr marL="658368" lvl="1" indent="-457200">
              <a:buFont typeface="+mj-lt"/>
              <a:buAutoNum type="arabicPeriod"/>
            </a:pPr>
            <a:r>
              <a:rPr lang="es-ES" dirty="0"/>
              <a:t>Operadores de aumento y disminución.</a:t>
            </a:r>
          </a:p>
          <a:p>
            <a:pPr marL="658368" lvl="1" indent="-457200">
              <a:buFont typeface="+mj-lt"/>
              <a:buAutoNum type="arabicPeriod"/>
            </a:pPr>
            <a:r>
              <a:rPr lang="es-ES" dirty="0"/>
              <a:t>Operadores aritméticos</a:t>
            </a:r>
          </a:p>
          <a:p>
            <a:pPr marL="658368" lvl="1" indent="-457200">
              <a:buFont typeface="+mj-lt"/>
              <a:buAutoNum type="arabicPeriod"/>
            </a:pPr>
            <a:r>
              <a:rPr lang="es-ES" dirty="0"/>
              <a:t>Comparaciones</a:t>
            </a:r>
          </a:p>
          <a:p>
            <a:pPr marL="658368" lvl="1" indent="-457200">
              <a:buFont typeface="+mj-lt"/>
              <a:buAutoNum type="arabicPeriod"/>
            </a:pPr>
            <a:r>
              <a:rPr lang="es-ES" dirty="0"/>
              <a:t>Operaciones</a:t>
            </a:r>
          </a:p>
          <a:p>
            <a:pPr marL="658368" lvl="1" indent="-457200">
              <a:buFont typeface="+mj-lt"/>
              <a:buAutoNum type="arabicPeriod"/>
            </a:pPr>
            <a:r>
              <a:rPr lang="es-ES" dirty="0"/>
              <a:t>Lógicas</a:t>
            </a:r>
          </a:p>
          <a:p>
            <a:pPr marL="658368" lvl="1" indent="-457200">
              <a:buFont typeface="+mj-lt"/>
              <a:buAutoNum type="arabicPeriod"/>
            </a:pPr>
            <a:r>
              <a:rPr lang="es-ES" dirty="0"/>
              <a:t>Expresiones de asignación</a:t>
            </a:r>
          </a:p>
          <a:p>
            <a:pPr marL="658368" lvl="1" indent="-457200">
              <a:buFont typeface="+mj-lt"/>
              <a:buAutoNum type="arabicPeriod"/>
            </a:pPr>
            <a:endParaRPr lang="es-ES" dirty="0"/>
          </a:p>
          <a:p>
            <a:pPr lvl="1"/>
            <a:r>
              <a:rPr lang="es-ES" dirty="0"/>
              <a:t>Si dos operaciones tienen la misma precedencia, la que queda a la izquierda de la expresión real se evalúa antes que la que queda a la derecha</a:t>
            </a:r>
          </a:p>
          <a:p>
            <a:pPr lvl="1"/>
            <a:endParaRPr lang="es-ES" dirty="0"/>
          </a:p>
          <a:p>
            <a:pPr lvl="1"/>
            <a:endParaRPr lang="es-ES" dirty="0"/>
          </a:p>
        </p:txBody>
      </p:sp>
    </p:spTree>
    <p:extLst>
      <p:ext uri="{BB962C8B-B14F-4D97-AF65-F5344CB8AC3E}">
        <p14:creationId xmlns:p14="http://schemas.microsoft.com/office/powerpoint/2010/main" val="3585691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4576C-D1C3-8807-8FD0-B84480D037AC}"/>
              </a:ext>
            </a:extLst>
          </p:cNvPr>
          <p:cNvSpPr>
            <a:spLocks noGrp="1"/>
          </p:cNvSpPr>
          <p:nvPr>
            <p:ph type="title"/>
          </p:nvPr>
        </p:nvSpPr>
        <p:spPr/>
        <p:txBody>
          <a:bodyPr/>
          <a:lstStyle/>
          <a:p>
            <a:r>
              <a:rPr lang="es-ES" dirty="0"/>
              <a:t>JRE (Java </a:t>
            </a:r>
            <a:r>
              <a:rPr lang="es-ES" dirty="0" err="1"/>
              <a:t>Runtime</a:t>
            </a:r>
            <a:r>
              <a:rPr lang="es-ES" dirty="0"/>
              <a:t> </a:t>
            </a:r>
            <a:r>
              <a:rPr lang="es-ES" dirty="0" err="1"/>
              <a:t>Environment</a:t>
            </a:r>
            <a:r>
              <a:rPr lang="es-ES" dirty="0"/>
              <a:t>) </a:t>
            </a:r>
          </a:p>
        </p:txBody>
      </p:sp>
      <p:sp>
        <p:nvSpPr>
          <p:cNvPr id="3" name="Marcador de contenido 2">
            <a:extLst>
              <a:ext uri="{FF2B5EF4-FFF2-40B4-BE49-F238E27FC236}">
                <a16:creationId xmlns:a16="http://schemas.microsoft.com/office/drawing/2014/main" id="{D1FC5596-E96C-F5FF-9DC5-9673608F70B0}"/>
              </a:ext>
            </a:extLst>
          </p:cNvPr>
          <p:cNvSpPr>
            <a:spLocks noGrp="1"/>
          </p:cNvSpPr>
          <p:nvPr>
            <p:ph idx="1"/>
          </p:nvPr>
        </p:nvSpPr>
        <p:spPr>
          <a:xfrm>
            <a:off x="2589212" y="2133599"/>
            <a:ext cx="9431338" cy="4371975"/>
          </a:xfrm>
        </p:spPr>
        <p:txBody>
          <a:bodyPr>
            <a:normAutofit/>
          </a:bodyPr>
          <a:lstStyle/>
          <a:p>
            <a:r>
              <a:rPr lang="es-ES" dirty="0"/>
              <a:t>Es un conjunto de bibliotecas de clase y otras herramientas necesarias para ejecutar aplicaciones Java.</a:t>
            </a:r>
          </a:p>
          <a:p>
            <a:r>
              <a:rPr lang="es-ES" dirty="0"/>
              <a:t>Incluye la JVM.</a:t>
            </a:r>
          </a:p>
          <a:p>
            <a:r>
              <a:rPr lang="es-ES" dirty="0"/>
              <a:t>Si sólo necesitamos ejecutar programas en Java, instalaremos el JRE.</a:t>
            </a:r>
          </a:p>
          <a:p>
            <a:r>
              <a:rPr lang="es-ES" dirty="0"/>
              <a:t>Hay una versión de JRE para cada sistema operativo soportado en Java</a:t>
            </a:r>
          </a:p>
          <a:p>
            <a:r>
              <a:rPr lang="es-ES" dirty="0"/>
              <a:t>Típicamente el JRE será instalado en producción, al tener los componentes mínimos necesarios para ejecutar una aplicación Java, reducimos la exposición a ataques.</a:t>
            </a:r>
          </a:p>
          <a:p>
            <a:r>
              <a:rPr lang="es-ES" dirty="0"/>
              <a:t>Sin embargo, el JRE puede no tener todo lo necesario para ejecutar nuestro programa como herramientas de desarrollo adicionales entonces Server JRE no sería una opción adecuada para esa aplicación En ese caso tendríamos que instalar el JDK (Java </a:t>
            </a:r>
            <a:r>
              <a:rPr lang="es-ES" dirty="0" err="1"/>
              <a:t>Development</a:t>
            </a:r>
            <a:r>
              <a:rPr lang="es-ES" dirty="0"/>
              <a:t> Kit), aunque deberíamos evitar usarlo en producción</a:t>
            </a:r>
          </a:p>
        </p:txBody>
      </p:sp>
    </p:spTree>
    <p:extLst>
      <p:ext uri="{BB962C8B-B14F-4D97-AF65-F5344CB8AC3E}">
        <p14:creationId xmlns:p14="http://schemas.microsoft.com/office/powerpoint/2010/main" val="7640651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6DA37-EEF9-D1AC-A604-033CDCF4C06C}"/>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892D5CC-D3D2-FC74-3009-AFED2D048172}"/>
              </a:ext>
            </a:extLst>
          </p:cNvPr>
          <p:cNvSpPr>
            <a:spLocks noGrp="1"/>
          </p:cNvSpPr>
          <p:nvPr>
            <p:ph idx="1"/>
          </p:nvPr>
        </p:nvSpPr>
        <p:spPr/>
        <p:txBody>
          <a:bodyPr/>
          <a:lstStyle/>
          <a:p>
            <a:pPr lvl="1"/>
            <a:endParaRPr lang="es-ES" dirty="0"/>
          </a:p>
          <a:p>
            <a:pPr lvl="1"/>
            <a:endParaRPr lang="es-ES" dirty="0"/>
          </a:p>
          <a:p>
            <a:pPr lvl="1"/>
            <a:endParaRPr lang="es-ES" dirty="0"/>
          </a:p>
        </p:txBody>
      </p:sp>
      <p:graphicFrame>
        <p:nvGraphicFramePr>
          <p:cNvPr id="4" name="Tabla 3">
            <a:extLst>
              <a:ext uri="{FF2B5EF4-FFF2-40B4-BE49-F238E27FC236}">
                <a16:creationId xmlns:a16="http://schemas.microsoft.com/office/drawing/2014/main" id="{60C1CF0B-1CF8-102F-9BD5-48CA7DB78997}"/>
              </a:ext>
            </a:extLst>
          </p:cNvPr>
          <p:cNvGraphicFramePr>
            <a:graphicFrameLocks noGrp="1"/>
          </p:cNvGraphicFramePr>
          <p:nvPr>
            <p:extLst>
              <p:ext uri="{D42A27DB-BD31-4B8C-83A1-F6EECF244321}">
                <p14:modId xmlns:p14="http://schemas.microsoft.com/office/powerpoint/2010/main" val="3305621343"/>
              </p:ext>
            </p:extLst>
          </p:nvPr>
        </p:nvGraphicFramePr>
        <p:xfrm>
          <a:off x="2199884" y="838021"/>
          <a:ext cx="8128000" cy="583565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27424767"/>
                    </a:ext>
                  </a:extLst>
                </a:gridCol>
                <a:gridCol w="4064000">
                  <a:extLst>
                    <a:ext uri="{9D8B030D-6E8A-4147-A177-3AD203B41FA5}">
                      <a16:colId xmlns:a16="http://schemas.microsoft.com/office/drawing/2014/main" val="2499761027"/>
                    </a:ext>
                  </a:extLst>
                </a:gridCol>
              </a:tblGrid>
              <a:tr h="370840">
                <a:tc>
                  <a:txBody>
                    <a:bodyPr/>
                    <a:lstStyle/>
                    <a:p>
                      <a:r>
                        <a:rPr lang="es-ES" dirty="0"/>
                        <a:t>Descripción</a:t>
                      </a:r>
                    </a:p>
                  </a:txBody>
                  <a:tcPr marL="47625" marR="47625" marT="47625" marB="47625" anchor="ctr"/>
                </a:tc>
                <a:tc>
                  <a:txBody>
                    <a:bodyPr/>
                    <a:lstStyle/>
                    <a:p>
                      <a:r>
                        <a:rPr lang="es-ES"/>
                        <a:t>Operadores </a:t>
                      </a:r>
                    </a:p>
                  </a:txBody>
                  <a:tcPr marL="47625" marR="47625" marT="47625" marB="47625" anchor="ctr"/>
                </a:tc>
                <a:extLst>
                  <a:ext uri="{0D108BD9-81ED-4DB2-BD59-A6C34878D82A}">
                    <a16:rowId xmlns:a16="http://schemas.microsoft.com/office/drawing/2014/main" val="4215186989"/>
                  </a:ext>
                </a:extLst>
              </a:tr>
              <a:tr h="370840">
                <a:tc>
                  <a:txBody>
                    <a:bodyPr/>
                    <a:lstStyle/>
                    <a:p>
                      <a:r>
                        <a:rPr lang="es-ES" dirty="0"/>
                        <a:t>operadores postfijos</a:t>
                      </a:r>
                    </a:p>
                  </a:txBody>
                  <a:tcPr marL="47625" marR="47625" marT="47625" marB="47625" anchor="ctr"/>
                </a:tc>
                <a:tc>
                  <a:txBody>
                    <a:bodyPr/>
                    <a:lstStyle/>
                    <a:p>
                      <a:r>
                        <a:rPr lang="es-ES" dirty="0"/>
                        <a:t>op++    op-- </a:t>
                      </a:r>
                    </a:p>
                  </a:txBody>
                  <a:tcPr marL="47625" marR="47625" marT="47625" marB="47625" anchor="ctr"/>
                </a:tc>
                <a:extLst>
                  <a:ext uri="{0D108BD9-81ED-4DB2-BD59-A6C34878D82A}">
                    <a16:rowId xmlns:a16="http://schemas.microsoft.com/office/drawing/2014/main" val="2066910386"/>
                  </a:ext>
                </a:extLst>
              </a:tr>
              <a:tr h="370840">
                <a:tc>
                  <a:txBody>
                    <a:bodyPr/>
                    <a:lstStyle/>
                    <a:p>
                      <a:r>
                        <a:rPr lang="es-ES"/>
                        <a:t>operadores unarios</a:t>
                      </a:r>
                    </a:p>
                  </a:txBody>
                  <a:tcPr marL="47625" marR="47625" marT="47625" marB="47625" anchor="ctr"/>
                </a:tc>
                <a:tc>
                  <a:txBody>
                    <a:bodyPr/>
                    <a:lstStyle/>
                    <a:p>
                      <a:r>
                        <a:rPr lang="es-ES" dirty="0"/>
                        <a:t>++op --op    -op  ! </a:t>
                      </a:r>
                    </a:p>
                  </a:txBody>
                  <a:tcPr marL="47625" marR="47625" marT="47625" marB="47625" anchor="ctr"/>
                </a:tc>
                <a:extLst>
                  <a:ext uri="{0D108BD9-81ED-4DB2-BD59-A6C34878D82A}">
                    <a16:rowId xmlns:a16="http://schemas.microsoft.com/office/drawing/2014/main" val="2976168015"/>
                  </a:ext>
                </a:extLst>
              </a:tr>
              <a:tr h="370840">
                <a:tc>
                  <a:txBody>
                    <a:bodyPr/>
                    <a:lstStyle/>
                    <a:p>
                      <a:r>
                        <a:rPr lang="es-ES" dirty="0"/>
                        <a:t>multiplicación  división resto</a:t>
                      </a:r>
                    </a:p>
                  </a:txBody>
                  <a:tcPr marL="47625" marR="47625" marT="47625" marB="47625" anchor="ctr"/>
                </a:tc>
                <a:tc>
                  <a:txBody>
                    <a:bodyPr/>
                    <a:lstStyle/>
                    <a:p>
                      <a:r>
                        <a:rPr lang="es-ES" dirty="0"/>
                        <a:t>*  /  % </a:t>
                      </a:r>
                    </a:p>
                  </a:txBody>
                  <a:tcPr marL="47625" marR="47625" marT="47625" marB="47625" anchor="ctr"/>
                </a:tc>
                <a:extLst>
                  <a:ext uri="{0D108BD9-81ED-4DB2-BD59-A6C34878D82A}">
                    <a16:rowId xmlns:a16="http://schemas.microsoft.com/office/drawing/2014/main" val="2500323991"/>
                  </a:ext>
                </a:extLst>
              </a:tr>
              <a:tr h="370840">
                <a:tc>
                  <a:txBody>
                    <a:bodyPr/>
                    <a:lstStyle/>
                    <a:p>
                      <a:r>
                        <a:rPr lang="es-ES"/>
                        <a:t>suma y resta</a:t>
                      </a:r>
                    </a:p>
                  </a:txBody>
                  <a:tcPr marL="47625" marR="47625" marT="47625" marB="47625" anchor="ctr"/>
                </a:tc>
                <a:tc>
                  <a:txBody>
                    <a:bodyPr/>
                    <a:lstStyle/>
                    <a:p>
                      <a:r>
                        <a:rPr lang="es-ES" dirty="0"/>
                        <a:t>+ - </a:t>
                      </a:r>
                    </a:p>
                  </a:txBody>
                  <a:tcPr marL="47625" marR="47625" marT="47625" marB="47625" anchor="ctr"/>
                </a:tc>
                <a:extLst>
                  <a:ext uri="{0D108BD9-81ED-4DB2-BD59-A6C34878D82A}">
                    <a16:rowId xmlns:a16="http://schemas.microsoft.com/office/drawing/2014/main" val="53619670"/>
                  </a:ext>
                </a:extLst>
              </a:tr>
              <a:tr h="370840">
                <a:tc>
                  <a:txBody>
                    <a:bodyPr/>
                    <a:lstStyle/>
                    <a:p>
                      <a:r>
                        <a:rPr lang="es-ES"/>
                        <a:t>desplazamiento</a:t>
                      </a:r>
                    </a:p>
                  </a:txBody>
                  <a:tcPr marL="47625" marR="47625" marT="47625" marB="47625" anchor="ctr"/>
                </a:tc>
                <a:tc>
                  <a:txBody>
                    <a:bodyPr/>
                    <a:lstStyle/>
                    <a:p>
                      <a:r>
                        <a:rPr lang="es-ES" dirty="0"/>
                        <a:t>&lt;&lt;  &gt;&gt;  &gt;&gt;&gt; </a:t>
                      </a:r>
                    </a:p>
                  </a:txBody>
                  <a:tcPr marL="47625" marR="47625" marT="47625" marB="47625" anchor="ctr"/>
                </a:tc>
                <a:extLst>
                  <a:ext uri="{0D108BD9-81ED-4DB2-BD59-A6C34878D82A}">
                    <a16:rowId xmlns:a16="http://schemas.microsoft.com/office/drawing/2014/main" val="843895068"/>
                  </a:ext>
                </a:extLst>
              </a:tr>
              <a:tr h="370840">
                <a:tc>
                  <a:txBody>
                    <a:bodyPr/>
                    <a:lstStyle/>
                    <a:p>
                      <a:r>
                        <a:rPr lang="es-ES"/>
                        <a:t>operadores relacionales</a:t>
                      </a:r>
                    </a:p>
                  </a:txBody>
                  <a:tcPr marL="47625" marR="47625" marT="47625" marB="47625" anchor="ctr"/>
                </a:tc>
                <a:tc>
                  <a:txBody>
                    <a:bodyPr/>
                    <a:lstStyle/>
                    <a:p>
                      <a:r>
                        <a:rPr lang="es-ES" dirty="0"/>
                        <a:t>&lt;  &gt;  &lt;=  =&gt; </a:t>
                      </a:r>
                    </a:p>
                  </a:txBody>
                  <a:tcPr marL="47625" marR="47625" marT="47625" marB="47625" anchor="ctr"/>
                </a:tc>
                <a:extLst>
                  <a:ext uri="{0D108BD9-81ED-4DB2-BD59-A6C34878D82A}">
                    <a16:rowId xmlns:a16="http://schemas.microsoft.com/office/drawing/2014/main" val="4120933708"/>
                  </a:ext>
                </a:extLst>
              </a:tr>
              <a:tr h="370840">
                <a:tc>
                  <a:txBody>
                    <a:bodyPr/>
                    <a:lstStyle/>
                    <a:p>
                      <a:r>
                        <a:rPr lang="es-ES"/>
                        <a:t>equivalencia</a:t>
                      </a:r>
                    </a:p>
                  </a:txBody>
                  <a:tcPr marL="47625" marR="47625" marT="47625" marB="47625" anchor="ctr"/>
                </a:tc>
                <a:tc>
                  <a:txBody>
                    <a:bodyPr/>
                    <a:lstStyle/>
                    <a:p>
                      <a:r>
                        <a:rPr lang="es-ES" dirty="0"/>
                        <a:t>==   != </a:t>
                      </a:r>
                    </a:p>
                  </a:txBody>
                  <a:tcPr marL="47625" marR="47625" marT="47625" marB="47625" anchor="ctr"/>
                </a:tc>
                <a:extLst>
                  <a:ext uri="{0D108BD9-81ED-4DB2-BD59-A6C34878D82A}">
                    <a16:rowId xmlns:a16="http://schemas.microsoft.com/office/drawing/2014/main" val="496513981"/>
                  </a:ext>
                </a:extLst>
              </a:tr>
              <a:tr h="370840">
                <a:tc>
                  <a:txBody>
                    <a:bodyPr/>
                    <a:lstStyle/>
                    <a:p>
                      <a:r>
                        <a:rPr lang="es-ES" dirty="0"/>
                        <a:t>operador AND</a:t>
                      </a:r>
                    </a:p>
                  </a:txBody>
                  <a:tcPr marL="47625" marR="47625" marT="47625" marB="47625" anchor="ctr"/>
                </a:tc>
                <a:tc>
                  <a:txBody>
                    <a:bodyPr/>
                    <a:lstStyle/>
                    <a:p>
                      <a:r>
                        <a:rPr lang="es-ES" dirty="0"/>
                        <a:t>&amp; </a:t>
                      </a:r>
                    </a:p>
                  </a:txBody>
                  <a:tcPr marL="47625" marR="47625" marT="47625" marB="47625" anchor="ctr"/>
                </a:tc>
                <a:extLst>
                  <a:ext uri="{0D108BD9-81ED-4DB2-BD59-A6C34878D82A}">
                    <a16:rowId xmlns:a16="http://schemas.microsoft.com/office/drawing/2014/main" val="2230528042"/>
                  </a:ext>
                </a:extLst>
              </a:tr>
              <a:tr h="370840">
                <a:tc>
                  <a:txBody>
                    <a:bodyPr/>
                    <a:lstStyle/>
                    <a:p>
                      <a:r>
                        <a:rPr lang="es-ES" dirty="0"/>
                        <a:t>operador XOR</a:t>
                      </a:r>
                    </a:p>
                  </a:txBody>
                  <a:tcPr marL="47625" marR="47625" marT="47625" marB="47625" anchor="ctr"/>
                </a:tc>
                <a:tc>
                  <a:txBody>
                    <a:bodyPr/>
                    <a:lstStyle/>
                    <a:p>
                      <a:r>
                        <a:rPr lang="es-ES" dirty="0"/>
                        <a:t>^ </a:t>
                      </a:r>
                    </a:p>
                  </a:txBody>
                  <a:tcPr marL="47625" marR="47625" marT="47625" marB="47625" anchor="ctr"/>
                </a:tc>
                <a:extLst>
                  <a:ext uri="{0D108BD9-81ED-4DB2-BD59-A6C34878D82A}">
                    <a16:rowId xmlns:a16="http://schemas.microsoft.com/office/drawing/2014/main" val="2370693700"/>
                  </a:ext>
                </a:extLst>
              </a:tr>
              <a:tr h="370840">
                <a:tc>
                  <a:txBody>
                    <a:bodyPr/>
                    <a:lstStyle/>
                    <a:p>
                      <a:r>
                        <a:rPr lang="es-ES" dirty="0"/>
                        <a:t>operador OR</a:t>
                      </a:r>
                    </a:p>
                  </a:txBody>
                  <a:tcPr marL="47625" marR="47625" marT="47625" marB="47625" anchor="ctr"/>
                </a:tc>
                <a:tc>
                  <a:txBody>
                    <a:bodyPr/>
                    <a:lstStyle/>
                    <a:p>
                      <a:r>
                        <a:rPr lang="es-ES" dirty="0"/>
                        <a:t>| </a:t>
                      </a:r>
                    </a:p>
                  </a:txBody>
                  <a:tcPr marL="47625" marR="47625" marT="47625" marB="47625" anchor="ctr"/>
                </a:tc>
                <a:extLst>
                  <a:ext uri="{0D108BD9-81ED-4DB2-BD59-A6C34878D82A}">
                    <a16:rowId xmlns:a16="http://schemas.microsoft.com/office/drawing/2014/main" val="3327562015"/>
                  </a:ext>
                </a:extLst>
              </a:tr>
              <a:tr h="370840">
                <a:tc>
                  <a:txBody>
                    <a:bodyPr/>
                    <a:lstStyle/>
                    <a:p>
                      <a:r>
                        <a:rPr lang="es-ES"/>
                        <a:t>AND booleano</a:t>
                      </a:r>
                    </a:p>
                  </a:txBody>
                  <a:tcPr marL="47625" marR="47625" marT="47625" marB="47625" anchor="ctr"/>
                </a:tc>
                <a:tc>
                  <a:txBody>
                    <a:bodyPr/>
                    <a:lstStyle/>
                    <a:p>
                      <a:r>
                        <a:rPr lang="es-ES"/>
                        <a:t>&amp;&amp; </a:t>
                      </a:r>
                    </a:p>
                  </a:txBody>
                  <a:tcPr marL="47625" marR="47625" marT="47625" marB="47625" anchor="ctr"/>
                </a:tc>
                <a:extLst>
                  <a:ext uri="{0D108BD9-81ED-4DB2-BD59-A6C34878D82A}">
                    <a16:rowId xmlns:a16="http://schemas.microsoft.com/office/drawing/2014/main" val="729833180"/>
                  </a:ext>
                </a:extLst>
              </a:tr>
              <a:tr h="370840">
                <a:tc>
                  <a:txBody>
                    <a:bodyPr/>
                    <a:lstStyle/>
                    <a:p>
                      <a:r>
                        <a:rPr lang="es-ES"/>
                        <a:t>OR booleano</a:t>
                      </a:r>
                    </a:p>
                  </a:txBody>
                  <a:tcPr marL="47625" marR="47625" marT="47625" marB="47625" anchor="ctr"/>
                </a:tc>
                <a:tc>
                  <a:txBody>
                    <a:bodyPr/>
                    <a:lstStyle/>
                    <a:p>
                      <a:r>
                        <a:rPr lang="es-ES"/>
                        <a:t>|| </a:t>
                      </a:r>
                    </a:p>
                  </a:txBody>
                  <a:tcPr marL="47625" marR="47625" marT="47625" marB="47625" anchor="ctr"/>
                </a:tc>
                <a:extLst>
                  <a:ext uri="{0D108BD9-81ED-4DB2-BD59-A6C34878D82A}">
                    <a16:rowId xmlns:a16="http://schemas.microsoft.com/office/drawing/2014/main" val="331313744"/>
                  </a:ext>
                </a:extLst>
              </a:tr>
              <a:tr h="370840">
                <a:tc>
                  <a:txBody>
                    <a:bodyPr/>
                    <a:lstStyle/>
                    <a:p>
                      <a:r>
                        <a:rPr lang="es-ES"/>
                        <a:t>condicional</a:t>
                      </a:r>
                    </a:p>
                  </a:txBody>
                  <a:tcPr marL="47625" marR="47625" marT="47625" marB="47625" anchor="ctr"/>
                </a:tc>
                <a:tc>
                  <a:txBody>
                    <a:bodyPr/>
                    <a:lstStyle/>
                    <a:p>
                      <a:r>
                        <a:rPr lang="es-ES" dirty="0"/>
                        <a:t>? : </a:t>
                      </a:r>
                    </a:p>
                  </a:txBody>
                  <a:tcPr marL="47625" marR="47625" marT="47625" marB="47625" anchor="ctr"/>
                </a:tc>
                <a:extLst>
                  <a:ext uri="{0D108BD9-81ED-4DB2-BD59-A6C34878D82A}">
                    <a16:rowId xmlns:a16="http://schemas.microsoft.com/office/drawing/2014/main" val="2758116604"/>
                  </a:ext>
                </a:extLst>
              </a:tr>
              <a:tr h="370840">
                <a:tc>
                  <a:txBody>
                    <a:bodyPr/>
                    <a:lstStyle/>
                    <a:p>
                      <a:r>
                        <a:rPr lang="es-ES"/>
                        <a:t>operadores de asignación</a:t>
                      </a:r>
                    </a:p>
                  </a:txBody>
                  <a:tcPr marL="47625" marR="47625" marT="47625" marB="47625" anchor="ctr"/>
                </a:tc>
                <a:tc>
                  <a:txBody>
                    <a:bodyPr/>
                    <a:lstStyle/>
                    <a:p>
                      <a:r>
                        <a:rPr lang="es-ES" dirty="0"/>
                        <a:t>= +=  -= *= /= %= &amp;= ^= |= &lt;&lt;= &gt;&gt;= &gt;&gt;&gt;= </a:t>
                      </a:r>
                    </a:p>
                  </a:txBody>
                  <a:tcPr marL="47625" marR="47625" marT="47625" marB="47625" anchor="ctr"/>
                </a:tc>
                <a:extLst>
                  <a:ext uri="{0D108BD9-81ED-4DB2-BD59-A6C34878D82A}">
                    <a16:rowId xmlns:a16="http://schemas.microsoft.com/office/drawing/2014/main" val="1518306519"/>
                  </a:ext>
                </a:extLst>
              </a:tr>
            </a:tbl>
          </a:graphicData>
        </a:graphic>
      </p:graphicFrame>
    </p:spTree>
    <p:extLst>
      <p:ext uri="{BB962C8B-B14F-4D97-AF65-F5344CB8AC3E}">
        <p14:creationId xmlns:p14="http://schemas.microsoft.com/office/powerpoint/2010/main" val="4254880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fontScale="90000"/>
          </a:bodyPr>
          <a:lstStyle>
            <a:defPPr>
              <a:defRPr lang="es-ES"/>
            </a:defPPr>
          </a:lstStyle>
          <a:p>
            <a:pPr rtl="0">
              <a:lnSpc>
                <a:spcPct val="90000"/>
              </a:lnSpc>
            </a:pPr>
            <a:r>
              <a:rPr lang="es-ES" sz="4800" dirty="0">
                <a:solidFill>
                  <a:schemeClr val="bg2">
                    <a:lumMod val="50000"/>
                  </a:schemeClr>
                </a:solidFill>
              </a:rPr>
              <a:t>Estructuras de</a:t>
            </a:r>
            <a:br>
              <a:rPr lang="es-ES" sz="4800" dirty="0">
                <a:solidFill>
                  <a:schemeClr val="bg2">
                    <a:lumMod val="50000"/>
                  </a:schemeClr>
                </a:solidFill>
              </a:rPr>
            </a:br>
            <a:r>
              <a:rPr lang="es-ES" sz="4800" dirty="0">
                <a:solidFill>
                  <a:schemeClr val="bg2">
                    <a:lumMod val="50000"/>
                  </a:schemeClr>
                </a:solidFill>
              </a:rPr>
              <a:t>control</a:t>
            </a:r>
          </a:p>
        </p:txBody>
      </p:sp>
      <p:pic>
        <p:nvPicPr>
          <p:cNvPr id="6" name="Marcador de contenido 5" descr="Hombre joven con el portátil">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11" name="Marcador de texto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a:bodyPr>
          <a:lstStyle>
            <a:defPPr>
              <a:defRPr lang="es-ES"/>
            </a:defPPr>
          </a:lstStyle>
          <a:p>
            <a:pPr marL="342900" indent="-342900">
              <a:buFont typeface="Wingdings 3" charset="2"/>
              <a:buChar char=""/>
            </a:pPr>
            <a:r>
              <a:rPr lang="es-ES" sz="1800" dirty="0"/>
              <a:t>Secuenciales</a:t>
            </a:r>
          </a:p>
          <a:p>
            <a:pPr marL="342900" indent="-342900">
              <a:buFont typeface="Wingdings 3" charset="2"/>
              <a:buChar char=""/>
            </a:pPr>
            <a:r>
              <a:rPr lang="es-ES" sz="1800" dirty="0"/>
              <a:t>Condicionales</a:t>
            </a:r>
          </a:p>
          <a:p>
            <a:pPr marL="342900" indent="-342900">
              <a:buFont typeface="Wingdings 3" charset="2"/>
              <a:buChar char=""/>
            </a:pPr>
            <a:r>
              <a:rPr lang="es-ES" sz="1800" dirty="0"/>
              <a:t>Bucles</a:t>
            </a:r>
          </a:p>
          <a:p>
            <a:pPr marL="216000" indent="-216000" rtl="0">
              <a:lnSpc>
                <a:spcPct val="100000"/>
              </a:lnSpc>
              <a:spcBef>
                <a:spcPts val="900"/>
              </a:spcBef>
              <a:buClr>
                <a:schemeClr val="accent1"/>
              </a:buClr>
              <a:buFont typeface="Arial" panose="020B0604020202020204" pitchFamily="34" charset="0"/>
              <a:buChar char="•"/>
            </a:pPr>
            <a:endParaRPr lang="es-ES" dirty="0">
              <a:solidFill>
                <a:schemeClr val="bg2">
                  <a:lumMod val="50000"/>
                </a:schemeClr>
              </a:solidFill>
            </a:endParaRPr>
          </a:p>
        </p:txBody>
      </p:sp>
    </p:spTree>
    <p:extLst>
      <p:ext uri="{BB962C8B-B14F-4D97-AF65-F5344CB8AC3E}">
        <p14:creationId xmlns:p14="http://schemas.microsoft.com/office/powerpoint/2010/main" val="889747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99238-9819-E1D0-A21A-52C3A9B5779A}"/>
              </a:ext>
            </a:extLst>
          </p:cNvPr>
          <p:cNvSpPr>
            <a:spLocks noGrp="1"/>
          </p:cNvSpPr>
          <p:nvPr>
            <p:ph type="title"/>
          </p:nvPr>
        </p:nvSpPr>
        <p:spPr/>
        <p:txBody>
          <a:bodyPr/>
          <a:lstStyle/>
          <a:p>
            <a:r>
              <a:rPr lang="es-ES" dirty="0"/>
              <a:t>Estructuras de control secuencial</a:t>
            </a:r>
          </a:p>
        </p:txBody>
      </p:sp>
      <p:sp>
        <p:nvSpPr>
          <p:cNvPr id="3" name="Marcador de contenido 2">
            <a:extLst>
              <a:ext uri="{FF2B5EF4-FFF2-40B4-BE49-F238E27FC236}">
                <a16:creationId xmlns:a16="http://schemas.microsoft.com/office/drawing/2014/main" id="{6D2AA47A-A51D-8CC8-FA63-61C2121F9A16}"/>
              </a:ext>
            </a:extLst>
          </p:cNvPr>
          <p:cNvSpPr>
            <a:spLocks noGrp="1"/>
          </p:cNvSpPr>
          <p:nvPr>
            <p:ph idx="1"/>
          </p:nvPr>
        </p:nvSpPr>
        <p:spPr/>
        <p:txBody>
          <a:bodyPr/>
          <a:lstStyle/>
          <a:p>
            <a:r>
              <a:rPr lang="es-ES" dirty="0"/>
              <a:t>Las instrucciones se ejecutan unas detrás de otras en el orden en el que aparecen en el código:</a:t>
            </a:r>
          </a:p>
          <a:p>
            <a:pPr marL="0" indent="0">
              <a:buNone/>
            </a:pPr>
            <a:r>
              <a:rPr lang="es-ES" dirty="0"/>
              <a:t>…</a:t>
            </a:r>
          </a:p>
          <a:p>
            <a:pPr marL="0" indent="0">
              <a:buNone/>
            </a:pPr>
            <a:r>
              <a:rPr lang="es-ES" dirty="0" err="1"/>
              <a:t>int</a:t>
            </a:r>
            <a:r>
              <a:rPr lang="es-ES" dirty="0"/>
              <a:t> a =45;</a:t>
            </a:r>
          </a:p>
          <a:p>
            <a:pPr marL="0" indent="0">
              <a:buNone/>
            </a:pPr>
            <a:r>
              <a:rPr lang="es-ES" dirty="0" err="1"/>
              <a:t>int</a:t>
            </a:r>
            <a:r>
              <a:rPr lang="es-ES" dirty="0"/>
              <a:t> b =35;</a:t>
            </a:r>
          </a:p>
          <a:p>
            <a:pPr marL="0" indent="0">
              <a:buNone/>
            </a:pPr>
            <a:r>
              <a:rPr lang="es-ES" dirty="0" err="1"/>
              <a:t>int</a:t>
            </a:r>
            <a:r>
              <a:rPr lang="es-ES" dirty="0"/>
              <a:t> resultado = </a:t>
            </a:r>
            <a:r>
              <a:rPr lang="es-ES" dirty="0" err="1"/>
              <a:t>a+b</a:t>
            </a:r>
            <a:r>
              <a:rPr lang="es-ES" dirty="0"/>
              <a:t>;</a:t>
            </a:r>
          </a:p>
          <a:p>
            <a:pPr marL="0" indent="0">
              <a:buNone/>
            </a:pPr>
            <a:r>
              <a:rPr lang="es-ES" dirty="0"/>
              <a:t>….</a:t>
            </a:r>
          </a:p>
          <a:p>
            <a:endParaRPr lang="es-ES" dirty="0"/>
          </a:p>
        </p:txBody>
      </p:sp>
    </p:spTree>
    <p:extLst>
      <p:ext uri="{BB962C8B-B14F-4D97-AF65-F5344CB8AC3E}">
        <p14:creationId xmlns:p14="http://schemas.microsoft.com/office/powerpoint/2010/main" val="10684723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99238-9819-E1D0-A21A-52C3A9B5779A}"/>
              </a:ext>
            </a:extLst>
          </p:cNvPr>
          <p:cNvSpPr>
            <a:spLocks noGrp="1"/>
          </p:cNvSpPr>
          <p:nvPr>
            <p:ph type="title"/>
          </p:nvPr>
        </p:nvSpPr>
        <p:spPr/>
        <p:txBody>
          <a:bodyPr/>
          <a:lstStyle/>
          <a:p>
            <a:r>
              <a:rPr lang="es-ES" dirty="0"/>
              <a:t>Estructuras de control condicional</a:t>
            </a:r>
          </a:p>
        </p:txBody>
      </p:sp>
      <p:sp>
        <p:nvSpPr>
          <p:cNvPr id="3" name="Marcador de contenido 2">
            <a:extLst>
              <a:ext uri="{FF2B5EF4-FFF2-40B4-BE49-F238E27FC236}">
                <a16:creationId xmlns:a16="http://schemas.microsoft.com/office/drawing/2014/main" id="{6D2AA47A-A51D-8CC8-FA63-61C2121F9A16}"/>
              </a:ext>
            </a:extLst>
          </p:cNvPr>
          <p:cNvSpPr>
            <a:spLocks noGrp="1"/>
          </p:cNvSpPr>
          <p:nvPr>
            <p:ph idx="1"/>
          </p:nvPr>
        </p:nvSpPr>
        <p:spPr/>
        <p:txBody>
          <a:bodyPr/>
          <a:lstStyle/>
          <a:p>
            <a:r>
              <a:rPr lang="es-ES" dirty="0"/>
              <a:t>Sentencia </a:t>
            </a:r>
            <a:r>
              <a:rPr lang="es-ES" dirty="0" err="1"/>
              <a:t>if</a:t>
            </a:r>
            <a:r>
              <a:rPr lang="es-ES" dirty="0"/>
              <a:t> </a:t>
            </a:r>
          </a:p>
          <a:p>
            <a:r>
              <a:rPr lang="es-ES" dirty="0"/>
              <a:t>Sentencia </a:t>
            </a:r>
            <a:r>
              <a:rPr lang="es-ES" dirty="0" err="1"/>
              <a:t>if</a:t>
            </a:r>
            <a:r>
              <a:rPr lang="es-ES" dirty="0"/>
              <a:t> - </a:t>
            </a:r>
            <a:r>
              <a:rPr lang="es-ES" dirty="0" err="1"/>
              <a:t>else</a:t>
            </a:r>
            <a:endParaRPr lang="es-ES" dirty="0"/>
          </a:p>
          <a:p>
            <a:r>
              <a:rPr lang="es-ES" dirty="0"/>
              <a:t>Sentencia </a:t>
            </a:r>
            <a:r>
              <a:rPr lang="es-ES" dirty="0" err="1"/>
              <a:t>if</a:t>
            </a:r>
            <a:r>
              <a:rPr lang="es-ES" dirty="0"/>
              <a:t> – </a:t>
            </a:r>
            <a:r>
              <a:rPr lang="es-ES" dirty="0" err="1"/>
              <a:t>else</a:t>
            </a:r>
            <a:r>
              <a:rPr lang="es-ES" dirty="0"/>
              <a:t> - </a:t>
            </a:r>
            <a:r>
              <a:rPr lang="es-ES" dirty="0" err="1"/>
              <a:t>if</a:t>
            </a:r>
            <a:endParaRPr lang="es-ES" dirty="0"/>
          </a:p>
        </p:txBody>
      </p:sp>
    </p:spTree>
    <p:extLst>
      <p:ext uri="{BB962C8B-B14F-4D97-AF65-F5344CB8AC3E}">
        <p14:creationId xmlns:p14="http://schemas.microsoft.com/office/powerpoint/2010/main" val="37809417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99238-9819-E1D0-A21A-52C3A9B5779A}"/>
              </a:ext>
            </a:extLst>
          </p:cNvPr>
          <p:cNvSpPr>
            <a:spLocks noGrp="1"/>
          </p:cNvSpPr>
          <p:nvPr>
            <p:ph type="title"/>
          </p:nvPr>
        </p:nvSpPr>
        <p:spPr/>
        <p:txBody>
          <a:bodyPr/>
          <a:lstStyle/>
          <a:p>
            <a:r>
              <a:rPr lang="es-ES" dirty="0"/>
              <a:t>Estructuras de control condicional</a:t>
            </a:r>
          </a:p>
        </p:txBody>
      </p:sp>
      <p:sp>
        <p:nvSpPr>
          <p:cNvPr id="3" name="Marcador de contenido 2">
            <a:extLst>
              <a:ext uri="{FF2B5EF4-FFF2-40B4-BE49-F238E27FC236}">
                <a16:creationId xmlns:a16="http://schemas.microsoft.com/office/drawing/2014/main" id="{6D2AA47A-A51D-8CC8-FA63-61C2121F9A16}"/>
              </a:ext>
            </a:extLst>
          </p:cNvPr>
          <p:cNvSpPr>
            <a:spLocks noGrp="1"/>
          </p:cNvSpPr>
          <p:nvPr>
            <p:ph idx="1"/>
          </p:nvPr>
        </p:nvSpPr>
        <p:spPr/>
        <p:txBody>
          <a:bodyPr/>
          <a:lstStyle/>
          <a:p>
            <a:r>
              <a:rPr lang="es-ES" dirty="0"/>
              <a:t>Sentencia </a:t>
            </a:r>
            <a:r>
              <a:rPr lang="es-ES" dirty="0" err="1"/>
              <a:t>if</a:t>
            </a:r>
            <a:r>
              <a:rPr lang="es-ES" dirty="0"/>
              <a:t> </a:t>
            </a:r>
          </a:p>
          <a:p>
            <a:r>
              <a:rPr lang="es-ES" dirty="0"/>
              <a:t>Sentencia </a:t>
            </a:r>
            <a:r>
              <a:rPr lang="es-ES" dirty="0" err="1"/>
              <a:t>if</a:t>
            </a:r>
            <a:r>
              <a:rPr lang="es-ES" dirty="0"/>
              <a:t> - </a:t>
            </a:r>
            <a:r>
              <a:rPr lang="es-ES" dirty="0" err="1"/>
              <a:t>else</a:t>
            </a:r>
            <a:endParaRPr lang="es-ES" dirty="0"/>
          </a:p>
          <a:p>
            <a:r>
              <a:rPr lang="es-ES" dirty="0"/>
              <a:t>Sentencia </a:t>
            </a:r>
            <a:r>
              <a:rPr lang="es-ES" dirty="0" err="1"/>
              <a:t>if</a:t>
            </a:r>
            <a:r>
              <a:rPr lang="es-ES" dirty="0"/>
              <a:t> – </a:t>
            </a:r>
            <a:r>
              <a:rPr lang="es-ES" dirty="0" err="1"/>
              <a:t>else</a:t>
            </a:r>
            <a:r>
              <a:rPr lang="es-ES" dirty="0"/>
              <a:t> - </a:t>
            </a:r>
            <a:r>
              <a:rPr lang="es-ES" dirty="0" err="1"/>
              <a:t>if</a:t>
            </a:r>
            <a:endParaRPr lang="es-ES" dirty="0"/>
          </a:p>
        </p:txBody>
      </p:sp>
    </p:spTree>
    <p:extLst>
      <p:ext uri="{BB962C8B-B14F-4D97-AF65-F5344CB8AC3E}">
        <p14:creationId xmlns:p14="http://schemas.microsoft.com/office/powerpoint/2010/main" val="36160047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99238-9819-E1D0-A21A-52C3A9B5779A}"/>
              </a:ext>
            </a:extLst>
          </p:cNvPr>
          <p:cNvSpPr>
            <a:spLocks noGrp="1"/>
          </p:cNvSpPr>
          <p:nvPr>
            <p:ph type="title"/>
          </p:nvPr>
        </p:nvSpPr>
        <p:spPr/>
        <p:txBody>
          <a:bodyPr/>
          <a:lstStyle/>
          <a:p>
            <a:r>
              <a:rPr lang="es-ES" dirty="0"/>
              <a:t>Sentencia </a:t>
            </a:r>
            <a:r>
              <a:rPr lang="es-ES" dirty="0" err="1"/>
              <a:t>if</a:t>
            </a:r>
            <a:r>
              <a:rPr lang="es-ES" dirty="0"/>
              <a:t> </a:t>
            </a:r>
          </a:p>
        </p:txBody>
      </p:sp>
      <p:sp>
        <p:nvSpPr>
          <p:cNvPr id="3" name="Marcador de contenido 2">
            <a:extLst>
              <a:ext uri="{FF2B5EF4-FFF2-40B4-BE49-F238E27FC236}">
                <a16:creationId xmlns:a16="http://schemas.microsoft.com/office/drawing/2014/main" id="{6D2AA47A-A51D-8CC8-FA63-61C2121F9A16}"/>
              </a:ext>
            </a:extLst>
          </p:cNvPr>
          <p:cNvSpPr>
            <a:spLocks noGrp="1"/>
          </p:cNvSpPr>
          <p:nvPr>
            <p:ph idx="1"/>
          </p:nvPr>
        </p:nvSpPr>
        <p:spPr>
          <a:xfrm>
            <a:off x="2589212" y="2099095"/>
            <a:ext cx="8915400" cy="3777622"/>
          </a:xfrm>
        </p:spPr>
        <p:txBody>
          <a:bodyPr>
            <a:normAutofit lnSpcReduction="10000"/>
          </a:bodyPr>
          <a:lstStyle/>
          <a:p>
            <a:r>
              <a:rPr lang="es-ES" dirty="0"/>
              <a:t>Si se cumple la condición se ejecutan la(s) sentencia(s). Si la condición es falsa no se ejecutan. </a:t>
            </a:r>
          </a:p>
          <a:p>
            <a:pPr marL="0" indent="0">
              <a:buNone/>
            </a:pPr>
            <a:r>
              <a:rPr lang="es-ES" dirty="0"/>
              <a:t> </a:t>
            </a:r>
          </a:p>
          <a:p>
            <a:pPr marL="0" indent="0">
              <a:buNone/>
            </a:pPr>
            <a:r>
              <a:rPr lang="es-ES" dirty="0" err="1"/>
              <a:t>if</a:t>
            </a:r>
            <a:r>
              <a:rPr lang="es-ES" dirty="0"/>
              <a:t> (condición){</a:t>
            </a:r>
          </a:p>
          <a:p>
            <a:pPr marL="0" indent="0">
              <a:buNone/>
            </a:pPr>
            <a:r>
              <a:rPr lang="es-ES" dirty="0"/>
              <a:t>….</a:t>
            </a:r>
          </a:p>
          <a:p>
            <a:pPr marL="0" indent="0">
              <a:buNone/>
            </a:pPr>
            <a:r>
              <a:rPr lang="es-ES" dirty="0"/>
              <a:t>}</a:t>
            </a:r>
          </a:p>
          <a:p>
            <a:endParaRPr lang="es-ES" dirty="0"/>
          </a:p>
          <a:p>
            <a:endParaRPr lang="es-ES" dirty="0"/>
          </a:p>
          <a:p>
            <a:pPr marL="201168" lvl="1" indent="0">
              <a:buNone/>
            </a:pPr>
            <a:r>
              <a:rPr lang="es-ES" dirty="0" err="1"/>
              <a:t>if</a:t>
            </a:r>
            <a:r>
              <a:rPr lang="es-ES" dirty="0"/>
              <a:t> (condición)</a:t>
            </a:r>
          </a:p>
          <a:p>
            <a:pPr marL="201168" lvl="1" indent="0">
              <a:buNone/>
            </a:pPr>
            <a:r>
              <a:rPr lang="es-ES" dirty="0"/>
              <a:t>	sentencia;   // si solo hay una sentencia no necesito {}, pero es recomendable</a:t>
            </a:r>
          </a:p>
          <a:p>
            <a:pPr marL="486918" lvl="1"/>
            <a:endParaRPr lang="es-ES" dirty="0"/>
          </a:p>
          <a:p>
            <a:endParaRPr lang="es-ES" dirty="0"/>
          </a:p>
          <a:p>
            <a:endParaRPr lang="es-ES" dirty="0"/>
          </a:p>
        </p:txBody>
      </p:sp>
    </p:spTree>
    <p:extLst>
      <p:ext uri="{BB962C8B-B14F-4D97-AF65-F5344CB8AC3E}">
        <p14:creationId xmlns:p14="http://schemas.microsoft.com/office/powerpoint/2010/main" val="33536055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99238-9819-E1D0-A21A-52C3A9B5779A}"/>
              </a:ext>
            </a:extLst>
          </p:cNvPr>
          <p:cNvSpPr>
            <a:spLocks noGrp="1"/>
          </p:cNvSpPr>
          <p:nvPr>
            <p:ph type="title"/>
          </p:nvPr>
        </p:nvSpPr>
        <p:spPr/>
        <p:txBody>
          <a:bodyPr/>
          <a:lstStyle/>
          <a:p>
            <a:r>
              <a:rPr lang="es-ES" dirty="0"/>
              <a:t>Sentencia </a:t>
            </a:r>
            <a:r>
              <a:rPr lang="es-ES" dirty="0" err="1"/>
              <a:t>if</a:t>
            </a:r>
            <a:r>
              <a:rPr lang="es-ES" dirty="0"/>
              <a:t> – diagrama de flujo </a:t>
            </a:r>
          </a:p>
        </p:txBody>
      </p:sp>
      <p:sp>
        <p:nvSpPr>
          <p:cNvPr id="3" name="Marcador de contenido 2">
            <a:extLst>
              <a:ext uri="{FF2B5EF4-FFF2-40B4-BE49-F238E27FC236}">
                <a16:creationId xmlns:a16="http://schemas.microsoft.com/office/drawing/2014/main" id="{6D2AA47A-A51D-8CC8-FA63-61C2121F9A16}"/>
              </a:ext>
            </a:extLst>
          </p:cNvPr>
          <p:cNvSpPr>
            <a:spLocks noGrp="1"/>
          </p:cNvSpPr>
          <p:nvPr>
            <p:ph idx="1"/>
          </p:nvPr>
        </p:nvSpPr>
        <p:spPr>
          <a:xfrm>
            <a:off x="2589212" y="2099094"/>
            <a:ext cx="4060331" cy="4543245"/>
          </a:xfrm>
        </p:spPr>
        <p:txBody>
          <a:bodyPr>
            <a:normAutofit lnSpcReduction="10000"/>
          </a:bodyPr>
          <a:lstStyle/>
          <a:p>
            <a:pPr marL="0" indent="0">
              <a:buNone/>
            </a:pPr>
            <a:r>
              <a:rPr lang="es-ES" dirty="0" err="1"/>
              <a:t>if</a:t>
            </a:r>
            <a:r>
              <a:rPr lang="es-ES" dirty="0"/>
              <a:t> (condición){</a:t>
            </a:r>
          </a:p>
          <a:p>
            <a:pPr marL="0" indent="0">
              <a:buNone/>
            </a:pPr>
            <a:r>
              <a:rPr lang="es-ES" dirty="0"/>
              <a:t>….</a:t>
            </a:r>
          </a:p>
          <a:p>
            <a:pPr marL="0" indent="0">
              <a:buNone/>
            </a:pPr>
            <a:r>
              <a:rPr lang="es-ES" dirty="0"/>
              <a:t>}</a:t>
            </a:r>
          </a:p>
          <a:p>
            <a:r>
              <a:rPr lang="es-ES" dirty="0"/>
              <a:t>Se usa una expresión booleana para decidir si un bloque se tiene que ejecutar.</a:t>
            </a:r>
          </a:p>
          <a:p>
            <a:r>
              <a:rPr lang="es-ES" dirty="0"/>
              <a:t>Si la expresión booleana produce un valor true, el bloque se ejecuta.</a:t>
            </a:r>
          </a:p>
          <a:p>
            <a:r>
              <a:rPr lang="es-ES" dirty="0"/>
              <a:t>La condición siempre hay que ponerla entre paréntesis.</a:t>
            </a:r>
          </a:p>
          <a:p>
            <a:endParaRPr lang="es-ES" dirty="0"/>
          </a:p>
          <a:p>
            <a:pPr marL="0" indent="0">
              <a:buNone/>
            </a:pPr>
            <a:r>
              <a:rPr lang="es-ES" dirty="0"/>
              <a:t> </a:t>
            </a:r>
          </a:p>
          <a:p>
            <a:endParaRPr lang="es-ES" dirty="0"/>
          </a:p>
          <a:p>
            <a:endParaRPr lang="es-ES" dirty="0"/>
          </a:p>
        </p:txBody>
      </p:sp>
      <p:grpSp>
        <p:nvGrpSpPr>
          <p:cNvPr id="4" name="Grupo 3">
            <a:extLst>
              <a:ext uri="{FF2B5EF4-FFF2-40B4-BE49-F238E27FC236}">
                <a16:creationId xmlns:a16="http://schemas.microsoft.com/office/drawing/2014/main" id="{45CD58B3-C87E-EEBC-3159-4F2C4EE8A6B0}"/>
              </a:ext>
            </a:extLst>
          </p:cNvPr>
          <p:cNvGrpSpPr/>
          <p:nvPr/>
        </p:nvGrpSpPr>
        <p:grpSpPr>
          <a:xfrm>
            <a:off x="7246376" y="2097338"/>
            <a:ext cx="3281845" cy="3704023"/>
            <a:chOff x="3190843" y="2165071"/>
            <a:chExt cx="3281845" cy="3704023"/>
          </a:xfrm>
        </p:grpSpPr>
        <p:sp>
          <p:nvSpPr>
            <p:cNvPr id="5" name="CuadroTexto 4">
              <a:extLst>
                <a:ext uri="{FF2B5EF4-FFF2-40B4-BE49-F238E27FC236}">
                  <a16:creationId xmlns:a16="http://schemas.microsoft.com/office/drawing/2014/main" id="{DA369E9D-027E-8E4A-2683-EB7634E18F1B}"/>
                </a:ext>
              </a:extLst>
            </p:cNvPr>
            <p:cNvSpPr txBox="1"/>
            <p:nvPr/>
          </p:nvSpPr>
          <p:spPr>
            <a:xfrm>
              <a:off x="4988945" y="2606157"/>
              <a:ext cx="1483743" cy="369332"/>
            </a:xfrm>
            <a:prstGeom prst="rect">
              <a:avLst/>
            </a:prstGeom>
            <a:noFill/>
          </p:spPr>
          <p:txBody>
            <a:bodyPr wrap="square" rtlCol="0">
              <a:spAutoFit/>
            </a:bodyPr>
            <a:lstStyle/>
            <a:p>
              <a:r>
                <a:rPr lang="es-ES" dirty="0"/>
                <a:t>falsa</a:t>
              </a:r>
            </a:p>
          </p:txBody>
        </p:sp>
        <p:grpSp>
          <p:nvGrpSpPr>
            <p:cNvPr id="6" name="Grupo 5">
              <a:extLst>
                <a:ext uri="{FF2B5EF4-FFF2-40B4-BE49-F238E27FC236}">
                  <a16:creationId xmlns:a16="http://schemas.microsoft.com/office/drawing/2014/main" id="{B4DCCD3D-F2A2-3BFA-C971-C8F9CE02D08C}"/>
                </a:ext>
              </a:extLst>
            </p:cNvPr>
            <p:cNvGrpSpPr/>
            <p:nvPr/>
          </p:nvGrpSpPr>
          <p:grpSpPr>
            <a:xfrm>
              <a:off x="3190843" y="2165071"/>
              <a:ext cx="2797752" cy="3704023"/>
              <a:chOff x="3190843" y="2165071"/>
              <a:chExt cx="2797752" cy="3704023"/>
            </a:xfrm>
          </p:grpSpPr>
          <p:sp>
            <p:nvSpPr>
              <p:cNvPr id="7" name="Diagrama de flujo: decisión 6">
                <a:extLst>
                  <a:ext uri="{FF2B5EF4-FFF2-40B4-BE49-F238E27FC236}">
                    <a16:creationId xmlns:a16="http://schemas.microsoft.com/office/drawing/2014/main" id="{7DF67C73-2226-BDB7-CCCD-ABD654C25648}"/>
                  </a:ext>
                </a:extLst>
              </p:cNvPr>
              <p:cNvSpPr/>
              <p:nvPr/>
            </p:nvSpPr>
            <p:spPr>
              <a:xfrm>
                <a:off x="3631720" y="2480017"/>
                <a:ext cx="1319841" cy="974785"/>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sz="1600" dirty="0"/>
              </a:p>
            </p:txBody>
          </p:sp>
          <p:sp>
            <p:nvSpPr>
              <p:cNvPr id="8" name="Diagrama de flujo: proceso 7">
                <a:extLst>
                  <a:ext uri="{FF2B5EF4-FFF2-40B4-BE49-F238E27FC236}">
                    <a16:creationId xmlns:a16="http://schemas.microsoft.com/office/drawing/2014/main" id="{7B5EA136-6FA0-D7A6-55AE-021267BC00D4}"/>
                  </a:ext>
                </a:extLst>
              </p:cNvPr>
              <p:cNvSpPr/>
              <p:nvPr/>
            </p:nvSpPr>
            <p:spPr>
              <a:xfrm>
                <a:off x="3562708" y="4104544"/>
                <a:ext cx="1388853" cy="974785"/>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Bloque de sentencias verdadero</a:t>
                </a:r>
              </a:p>
            </p:txBody>
          </p:sp>
          <p:sp>
            <p:nvSpPr>
              <p:cNvPr id="9" name="CuadroTexto 8">
                <a:extLst>
                  <a:ext uri="{FF2B5EF4-FFF2-40B4-BE49-F238E27FC236}">
                    <a16:creationId xmlns:a16="http://schemas.microsoft.com/office/drawing/2014/main" id="{10CBBD3D-F81E-989C-EED7-E056448F22DD}"/>
                  </a:ext>
                </a:extLst>
              </p:cNvPr>
              <p:cNvSpPr txBox="1"/>
              <p:nvPr/>
            </p:nvSpPr>
            <p:spPr>
              <a:xfrm>
                <a:off x="3654362" y="2762809"/>
                <a:ext cx="1483743" cy="369332"/>
              </a:xfrm>
              <a:prstGeom prst="rect">
                <a:avLst/>
              </a:prstGeom>
              <a:noFill/>
            </p:spPr>
            <p:txBody>
              <a:bodyPr wrap="square" rtlCol="0">
                <a:spAutoFit/>
              </a:bodyPr>
              <a:lstStyle/>
              <a:p>
                <a:r>
                  <a:rPr lang="es-ES" dirty="0"/>
                  <a:t>condición</a:t>
                </a:r>
              </a:p>
            </p:txBody>
          </p:sp>
          <p:cxnSp>
            <p:nvCxnSpPr>
              <p:cNvPr id="10" name="Conector recto de flecha 9">
                <a:extLst>
                  <a:ext uri="{FF2B5EF4-FFF2-40B4-BE49-F238E27FC236}">
                    <a16:creationId xmlns:a16="http://schemas.microsoft.com/office/drawing/2014/main" id="{9802741C-B87E-B7F0-1F8B-3382CA786365}"/>
                  </a:ext>
                </a:extLst>
              </p:cNvPr>
              <p:cNvCxnSpPr>
                <a:cxnSpLocks/>
              </p:cNvCxnSpPr>
              <p:nvPr/>
            </p:nvCxnSpPr>
            <p:spPr>
              <a:xfrm>
                <a:off x="4291641" y="2165071"/>
                <a:ext cx="0" cy="3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A3CD13B3-6F99-60BB-D350-F88EA650129D}"/>
                  </a:ext>
                </a:extLst>
              </p:cNvPr>
              <p:cNvCxnSpPr>
                <a:cxnSpLocks/>
              </p:cNvCxnSpPr>
              <p:nvPr/>
            </p:nvCxnSpPr>
            <p:spPr>
              <a:xfrm>
                <a:off x="4287615" y="5079329"/>
                <a:ext cx="0" cy="78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A2ABDF7B-0104-75E9-91B9-25A17CC0D833}"/>
                  </a:ext>
                </a:extLst>
              </p:cNvPr>
              <p:cNvCxnSpPr>
                <a:cxnSpLocks/>
              </p:cNvCxnSpPr>
              <p:nvPr/>
            </p:nvCxnSpPr>
            <p:spPr>
              <a:xfrm>
                <a:off x="4287615" y="3457012"/>
                <a:ext cx="0" cy="647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C0433942-35B2-0680-E35E-2F8C4DFF437D}"/>
                  </a:ext>
                </a:extLst>
              </p:cNvPr>
              <p:cNvCxnSpPr>
                <a:cxnSpLocks/>
              </p:cNvCxnSpPr>
              <p:nvPr/>
            </p:nvCxnSpPr>
            <p:spPr>
              <a:xfrm>
                <a:off x="5988595" y="2979175"/>
                <a:ext cx="0" cy="249503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2FF75F43-F0A4-C288-7810-CDEA98384198}"/>
                  </a:ext>
                </a:extLst>
              </p:cNvPr>
              <p:cNvCxnSpPr>
                <a:cxnSpLocks/>
              </p:cNvCxnSpPr>
              <p:nvPr/>
            </p:nvCxnSpPr>
            <p:spPr>
              <a:xfrm flipH="1">
                <a:off x="4958935" y="2971801"/>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6787173-DD41-D4F6-AE66-B7821B5580BC}"/>
                  </a:ext>
                </a:extLst>
              </p:cNvPr>
              <p:cNvCxnSpPr>
                <a:cxnSpLocks/>
              </p:cNvCxnSpPr>
              <p:nvPr/>
            </p:nvCxnSpPr>
            <p:spPr>
              <a:xfrm flipH="1">
                <a:off x="4287615" y="5466837"/>
                <a:ext cx="1693606" cy="737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79D978F-C03B-4A8B-F602-9A447BEA3BA9}"/>
                  </a:ext>
                </a:extLst>
              </p:cNvPr>
              <p:cNvSpPr txBox="1"/>
              <p:nvPr/>
            </p:nvSpPr>
            <p:spPr>
              <a:xfrm>
                <a:off x="3190843" y="3536069"/>
                <a:ext cx="1483743" cy="369332"/>
              </a:xfrm>
              <a:prstGeom prst="rect">
                <a:avLst/>
              </a:prstGeom>
              <a:noFill/>
            </p:spPr>
            <p:txBody>
              <a:bodyPr wrap="square" rtlCol="0">
                <a:spAutoFit/>
              </a:bodyPr>
              <a:lstStyle/>
              <a:p>
                <a:r>
                  <a:rPr lang="es-ES" dirty="0"/>
                  <a:t>verdadera</a:t>
                </a:r>
              </a:p>
            </p:txBody>
          </p:sp>
        </p:grpSp>
      </p:grpSp>
    </p:spTree>
    <p:extLst>
      <p:ext uri="{BB962C8B-B14F-4D97-AF65-F5344CB8AC3E}">
        <p14:creationId xmlns:p14="http://schemas.microsoft.com/office/powerpoint/2010/main" val="40656544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1E09D-268B-1D8B-A5D8-403ACED3DFE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78F38D-CA74-E3C5-C33B-297730FBC110}"/>
              </a:ext>
            </a:extLst>
          </p:cNvPr>
          <p:cNvSpPr>
            <a:spLocks noGrp="1"/>
          </p:cNvSpPr>
          <p:nvPr>
            <p:ph type="title"/>
          </p:nvPr>
        </p:nvSpPr>
        <p:spPr/>
        <p:txBody>
          <a:bodyPr/>
          <a:lstStyle/>
          <a:p>
            <a:r>
              <a:rPr lang="es-ES" dirty="0"/>
              <a:t>Sentencia </a:t>
            </a:r>
            <a:r>
              <a:rPr lang="es-ES" dirty="0" err="1"/>
              <a:t>if</a:t>
            </a:r>
            <a:endParaRPr lang="es-ES" dirty="0"/>
          </a:p>
        </p:txBody>
      </p:sp>
      <p:sp>
        <p:nvSpPr>
          <p:cNvPr id="3" name="Marcador de contenido 2">
            <a:extLst>
              <a:ext uri="{FF2B5EF4-FFF2-40B4-BE49-F238E27FC236}">
                <a16:creationId xmlns:a16="http://schemas.microsoft.com/office/drawing/2014/main" id="{FC3282DF-5184-5018-71E0-2672D7DB6602}"/>
              </a:ext>
            </a:extLst>
          </p:cNvPr>
          <p:cNvSpPr>
            <a:spLocks noGrp="1"/>
          </p:cNvSpPr>
          <p:nvPr>
            <p:ph idx="1"/>
          </p:nvPr>
        </p:nvSpPr>
        <p:spPr/>
        <p:txBody>
          <a:bodyPr/>
          <a:lstStyle/>
          <a:p>
            <a:r>
              <a:rPr lang="es-ES" dirty="0"/>
              <a:t>Ejercicio. ¿Salida? ¿que quiero hacer? ¿qué hace?</a:t>
            </a:r>
          </a:p>
          <a:p>
            <a:pPr lvl="1"/>
            <a:endParaRPr lang="es-ES" dirty="0"/>
          </a:p>
          <a:p>
            <a:pPr marL="0" marR="0" indent="0">
              <a:spcBef>
                <a:spcPts val="0"/>
              </a:spcBef>
              <a:spcAft>
                <a:spcPts val="0"/>
              </a:spcAft>
              <a:buNone/>
            </a:pPr>
            <a:r>
              <a:rPr lang="es-ES" sz="1800" b="1" dirty="0">
                <a:solidFill>
                  <a:srgbClr val="7F0055"/>
                </a:solidFill>
                <a:effectLst/>
                <a:latin typeface="Courier New" panose="02070309020205020404" pitchFamily="49" charset="0"/>
              </a:rPr>
              <a:t>int</a:t>
            </a:r>
            <a:r>
              <a:rPr lang="es-ES" sz="1800" dirty="0">
                <a:solidFill>
                  <a:srgbClr val="000000"/>
                </a:solidFill>
                <a:effectLst/>
                <a:latin typeface="Courier New" panose="02070309020205020404" pitchFamily="49" charset="0"/>
              </a:rPr>
              <a:t> </a:t>
            </a:r>
            <a:r>
              <a:rPr lang="es-ES" sz="1800" dirty="0">
                <a:solidFill>
                  <a:srgbClr val="6A3E3E"/>
                </a:solidFill>
                <a:effectLst/>
                <a:latin typeface="Courier New" panose="02070309020205020404" pitchFamily="49" charset="0"/>
              </a:rPr>
              <a:t>i1</a:t>
            </a:r>
            <a:r>
              <a:rPr lang="es-ES" sz="1800" dirty="0">
                <a:solidFill>
                  <a:srgbClr val="000000"/>
                </a:solidFill>
                <a:effectLst/>
                <a:latin typeface="Courier New" panose="02070309020205020404" pitchFamily="49" charset="0"/>
              </a:rPr>
              <a:t> = 55;</a:t>
            </a:r>
          </a:p>
          <a:p>
            <a:pPr marL="0" indent="0">
              <a:spcBef>
                <a:spcPts val="0"/>
              </a:spcBef>
              <a:spcAft>
                <a:spcPts val="0"/>
              </a:spcAft>
              <a:buNone/>
            </a:pPr>
            <a:r>
              <a:rPr lang="es-ES" sz="1800" b="1" dirty="0">
                <a:solidFill>
                  <a:srgbClr val="7F0055"/>
                </a:solidFill>
                <a:latin typeface="Courier New" panose="02070309020205020404" pitchFamily="49" charset="0"/>
              </a:rPr>
              <a:t>int</a:t>
            </a:r>
            <a:r>
              <a:rPr lang="es-ES" sz="1800" dirty="0">
                <a:solidFill>
                  <a:srgbClr val="000000"/>
                </a:solidFill>
                <a:latin typeface="Courier New" panose="02070309020205020404" pitchFamily="49" charset="0"/>
              </a:rPr>
              <a:t> </a:t>
            </a:r>
            <a:r>
              <a:rPr lang="es-ES" sz="1800" dirty="0">
                <a:solidFill>
                  <a:srgbClr val="6A3E3E"/>
                </a:solidFill>
                <a:latin typeface="Courier New" panose="02070309020205020404" pitchFamily="49" charset="0"/>
              </a:rPr>
              <a:t>i2</a:t>
            </a:r>
            <a:r>
              <a:rPr lang="es-ES" sz="1800" dirty="0">
                <a:solidFill>
                  <a:srgbClr val="000000"/>
                </a:solidFill>
                <a:latin typeface="Courier New" panose="02070309020205020404" pitchFamily="49" charset="0"/>
              </a:rPr>
              <a:t> = 10;</a:t>
            </a:r>
          </a:p>
          <a:p>
            <a:pPr marL="0" marR="0">
              <a:spcBef>
                <a:spcPts val="0"/>
              </a:spcBef>
              <a:spcAft>
                <a:spcPts val="0"/>
              </a:spcAft>
            </a:pPr>
            <a:endParaRPr lang="es-ES" sz="1800" dirty="0">
              <a:solidFill>
                <a:srgbClr val="000000"/>
              </a:solidFill>
              <a:effectLst/>
              <a:latin typeface="Courier New" panose="02070309020205020404" pitchFamily="49" charset="0"/>
            </a:endParaRPr>
          </a:p>
          <a:p>
            <a:pPr marL="0" marR="0">
              <a:spcBef>
                <a:spcPts val="0"/>
              </a:spcBef>
              <a:spcAft>
                <a:spcPts val="0"/>
              </a:spcAft>
            </a:pPr>
            <a:endParaRPr lang="es-ES" sz="1800" dirty="0">
              <a:solidFill>
                <a:srgbClr val="000000"/>
              </a:solidFill>
              <a:effectLst/>
              <a:latin typeface="Courier New" panose="02070309020205020404" pitchFamily="49" charset="0"/>
            </a:endParaRPr>
          </a:p>
          <a:p>
            <a:pPr marL="0" marR="0" indent="0">
              <a:spcBef>
                <a:spcPts val="0"/>
              </a:spcBef>
              <a:spcAft>
                <a:spcPts val="0"/>
              </a:spcAft>
              <a:buNone/>
            </a:pPr>
            <a:r>
              <a:rPr lang="es-ES" sz="1800" b="1" dirty="0">
                <a:solidFill>
                  <a:srgbClr val="7F0055"/>
                </a:solidFill>
                <a:effectLst/>
                <a:latin typeface="Courier New" panose="02070309020205020404" pitchFamily="49" charset="0"/>
              </a:rPr>
              <a:t>if</a:t>
            </a:r>
            <a:r>
              <a:rPr lang="es-ES" sz="1800" dirty="0">
                <a:solidFill>
                  <a:srgbClr val="000000"/>
                </a:solidFill>
                <a:effectLst/>
                <a:latin typeface="Courier New" panose="02070309020205020404" pitchFamily="49" charset="0"/>
              </a:rPr>
              <a:t> (</a:t>
            </a:r>
            <a:r>
              <a:rPr lang="es-ES" sz="1800" dirty="0">
                <a:solidFill>
                  <a:srgbClr val="6A3E3E"/>
                </a:solidFill>
                <a:latin typeface="Courier New" panose="02070309020205020404" pitchFamily="49" charset="0"/>
              </a:rPr>
              <a:t>i1</a:t>
            </a:r>
            <a:r>
              <a:rPr lang="es-ES" sz="1800" dirty="0">
                <a:solidFill>
                  <a:srgbClr val="000000"/>
                </a:solidFill>
                <a:latin typeface="Courier New" panose="02070309020205020404" pitchFamily="49" charset="0"/>
              </a:rPr>
              <a:t>&lt;50</a:t>
            </a:r>
            <a:r>
              <a:rPr lang="es-ES" sz="1800" dirty="0">
                <a:solidFill>
                  <a:srgbClr val="000000"/>
                </a:solidFill>
                <a:effectLst/>
                <a:latin typeface="Courier New" panose="02070309020205020404" pitchFamily="49" charset="0"/>
              </a:rPr>
              <a:t>)</a:t>
            </a:r>
          </a:p>
          <a:p>
            <a:pPr marL="0" marR="0" indent="0">
              <a:spcBef>
                <a:spcPts val="0"/>
              </a:spcBef>
              <a:spcAft>
                <a:spcPts val="0"/>
              </a:spcAft>
              <a:buNone/>
            </a:pPr>
            <a:r>
              <a:rPr lang="es-ES" dirty="0">
                <a:solidFill>
                  <a:srgbClr val="000000"/>
                </a:solidFill>
                <a:effectLst/>
                <a:latin typeface="Courier New" panose="02070309020205020404" pitchFamily="49" charset="0"/>
              </a:rPr>
              <a:t>        System.</a:t>
            </a:r>
            <a:r>
              <a:rPr lang="es-ES" b="1" i="1" dirty="0">
                <a:solidFill>
                  <a:srgbClr val="0000C0"/>
                </a:solidFill>
                <a:effectLst/>
                <a:latin typeface="Courier New" panose="02070309020205020404" pitchFamily="49" charset="0"/>
              </a:rPr>
              <a:t>out</a:t>
            </a:r>
            <a:r>
              <a:rPr lang="es-ES" dirty="0">
                <a:solidFill>
                  <a:srgbClr val="000000"/>
                </a:solidFill>
                <a:effectLst/>
                <a:latin typeface="Courier New" panose="02070309020205020404" pitchFamily="49" charset="0"/>
              </a:rPr>
              <a:t>.println(</a:t>
            </a:r>
            <a:r>
              <a:rPr lang="es-ES" dirty="0">
                <a:solidFill>
                  <a:srgbClr val="2A00FF"/>
                </a:solidFill>
                <a:effectLst/>
                <a:latin typeface="Courier New" panose="02070309020205020404" pitchFamily="49" charset="0"/>
              </a:rPr>
              <a:t>"i1 es menor 50"</a:t>
            </a:r>
            <a:r>
              <a:rPr lang="es-ES" dirty="0">
                <a:solidFill>
                  <a:srgbClr val="000000"/>
                </a:solidFill>
                <a:effectLst/>
                <a:latin typeface="Courier New" panose="02070309020205020404" pitchFamily="49" charset="0"/>
              </a:rPr>
              <a:t>);</a:t>
            </a:r>
          </a:p>
          <a:p>
            <a:pPr marL="0" marR="0" indent="0">
              <a:spcBef>
                <a:spcPts val="0"/>
              </a:spcBef>
              <a:spcAft>
                <a:spcPts val="0"/>
              </a:spcAft>
              <a:buNone/>
            </a:pPr>
            <a:r>
              <a:rPr lang="es-ES" dirty="0">
                <a:solidFill>
                  <a:srgbClr val="000000"/>
                </a:solidFill>
                <a:latin typeface="Courier New" panose="02070309020205020404" pitchFamily="49" charset="0"/>
              </a:rPr>
              <a:t>        </a:t>
            </a:r>
            <a:r>
              <a:rPr lang="es-ES" dirty="0">
                <a:solidFill>
                  <a:srgbClr val="000000"/>
                </a:solidFill>
                <a:effectLst/>
                <a:latin typeface="Courier New" panose="02070309020205020404" pitchFamily="49" charset="0"/>
              </a:rPr>
              <a:t>System.</a:t>
            </a:r>
            <a:r>
              <a:rPr lang="es-ES" b="1" i="1" dirty="0">
                <a:solidFill>
                  <a:srgbClr val="0000C0"/>
                </a:solidFill>
                <a:effectLst/>
                <a:latin typeface="Courier New" panose="02070309020205020404" pitchFamily="49" charset="0"/>
              </a:rPr>
              <a:t>out</a:t>
            </a:r>
            <a:r>
              <a:rPr lang="es-ES" dirty="0">
                <a:solidFill>
                  <a:srgbClr val="000000"/>
                </a:solidFill>
                <a:effectLst/>
                <a:latin typeface="Courier New" panose="02070309020205020404" pitchFamily="49" charset="0"/>
              </a:rPr>
              <a:t>.println(</a:t>
            </a:r>
            <a:r>
              <a:rPr lang="es-ES" dirty="0">
                <a:solidFill>
                  <a:srgbClr val="2A00FF"/>
                </a:solidFill>
                <a:latin typeface="Courier New" panose="02070309020205020404" pitchFamily="49" charset="0"/>
              </a:rPr>
              <a:t>"Justo lo que quería"</a:t>
            </a:r>
            <a:r>
              <a:rPr lang="es-ES" dirty="0">
                <a:solidFill>
                  <a:srgbClr val="000000"/>
                </a:solidFill>
                <a:effectLst/>
                <a:latin typeface="Courier New" panose="02070309020205020404" pitchFamily="49" charset="0"/>
              </a:rPr>
              <a:t>);</a:t>
            </a:r>
          </a:p>
          <a:p>
            <a:pPr marL="0" indent="0">
              <a:spcBef>
                <a:spcPts val="0"/>
              </a:spcBef>
              <a:spcAft>
                <a:spcPts val="0"/>
              </a:spcAft>
              <a:buNone/>
            </a:pPr>
            <a:r>
              <a:rPr lang="es-ES" dirty="0">
                <a:solidFill>
                  <a:srgbClr val="000000"/>
                </a:solidFill>
                <a:effectLst/>
                <a:latin typeface="Courier New" panose="02070309020205020404" pitchFamily="49" charset="0"/>
              </a:rPr>
              <a:t>        </a:t>
            </a:r>
            <a:r>
              <a:rPr lang="es-ES" dirty="0">
                <a:solidFill>
                  <a:srgbClr val="6A3E3E"/>
                </a:solidFill>
                <a:latin typeface="Courier New" panose="02070309020205020404" pitchFamily="49" charset="0"/>
              </a:rPr>
              <a:t>i2</a:t>
            </a:r>
            <a:r>
              <a:rPr lang="es-ES" dirty="0">
                <a:solidFill>
                  <a:srgbClr val="000000"/>
                </a:solidFill>
                <a:latin typeface="Courier New" panose="02070309020205020404" pitchFamily="49" charset="0"/>
              </a:rPr>
              <a:t> = 7;</a:t>
            </a:r>
            <a:endParaRPr lang="es-ES" dirty="0">
              <a:solidFill>
                <a:srgbClr val="000000"/>
              </a:solidFill>
              <a:effectLst/>
              <a:latin typeface="Courier New" panose="02070309020205020404" pitchFamily="49" charset="0"/>
            </a:endParaRPr>
          </a:p>
          <a:p>
            <a:pPr marL="0" marR="0" indent="0">
              <a:spcBef>
                <a:spcPts val="0"/>
              </a:spcBef>
              <a:spcAft>
                <a:spcPts val="0"/>
              </a:spcAft>
              <a:buNone/>
            </a:pPr>
            <a:r>
              <a:rPr lang="es-ES" dirty="0">
                <a:solidFill>
                  <a:srgbClr val="000000"/>
                </a:solidFill>
                <a:latin typeface="Courier New" panose="02070309020205020404" pitchFamily="49" charset="0"/>
              </a:rPr>
              <a:t>System.</a:t>
            </a:r>
            <a:r>
              <a:rPr lang="es-ES" b="1" i="1" dirty="0">
                <a:solidFill>
                  <a:srgbClr val="0000C0"/>
                </a:solidFill>
                <a:latin typeface="Courier New" panose="02070309020205020404" pitchFamily="49" charset="0"/>
              </a:rPr>
              <a:t>out</a:t>
            </a:r>
            <a:r>
              <a:rPr lang="es-ES" dirty="0">
                <a:solidFill>
                  <a:srgbClr val="000000"/>
                </a:solidFill>
                <a:latin typeface="Courier New" panose="02070309020205020404" pitchFamily="49" charset="0"/>
              </a:rPr>
              <a:t>.println(</a:t>
            </a:r>
            <a:r>
              <a:rPr lang="es-ES" dirty="0">
                <a:solidFill>
                  <a:srgbClr val="2A00FF"/>
                </a:solidFill>
                <a:latin typeface="Courier New" panose="02070309020205020404" pitchFamily="49" charset="0"/>
              </a:rPr>
              <a:t>"i2 vale: "+ i2 +" i1 vale: "+ i1</a:t>
            </a:r>
            <a:r>
              <a:rPr lang="es-ES" dirty="0">
                <a:solidFill>
                  <a:srgbClr val="000000"/>
                </a:solidFill>
                <a:latin typeface="Courier New" panose="02070309020205020404" pitchFamily="49" charset="0"/>
              </a:rPr>
              <a:t>);</a:t>
            </a:r>
            <a:endParaRPr lang="es-ES" dirty="0">
              <a:solidFill>
                <a:srgbClr val="000000"/>
              </a:solidFill>
              <a:effectLst/>
              <a:latin typeface="Courier New" panose="02070309020205020404" pitchFamily="49" charset="0"/>
            </a:endParaRPr>
          </a:p>
          <a:p>
            <a:pPr marL="109728" lvl="1" indent="0">
              <a:spcBef>
                <a:spcPts val="0"/>
              </a:spcBef>
              <a:spcAft>
                <a:spcPts val="0"/>
              </a:spcAft>
              <a:buNone/>
            </a:pPr>
            <a:endParaRPr lang="es-ES" dirty="0">
              <a:solidFill>
                <a:srgbClr val="000000"/>
              </a:solidFill>
              <a:effectLst/>
              <a:latin typeface="Courier New" panose="02070309020205020404" pitchFamily="49" charset="0"/>
            </a:endParaRPr>
          </a:p>
          <a:p>
            <a:pPr marL="0" marR="0">
              <a:spcBef>
                <a:spcPts val="0"/>
              </a:spcBef>
              <a:spcAft>
                <a:spcPts val="0"/>
              </a:spcAft>
            </a:pPr>
            <a:endParaRPr lang="es-ES" sz="1800" dirty="0">
              <a:solidFill>
                <a:srgbClr val="000000"/>
              </a:solidFill>
              <a:effectLst/>
              <a:latin typeface="Courier New" panose="02070309020205020404" pitchFamily="49" charset="0"/>
            </a:endParaRPr>
          </a:p>
          <a:p>
            <a:pPr lvl="1"/>
            <a:endParaRPr lang="es-ES" dirty="0"/>
          </a:p>
          <a:p>
            <a:pPr lvl="1"/>
            <a:endParaRPr lang="es-ES" dirty="0"/>
          </a:p>
        </p:txBody>
      </p:sp>
    </p:spTree>
    <p:extLst>
      <p:ext uri="{BB962C8B-B14F-4D97-AF65-F5344CB8AC3E}">
        <p14:creationId xmlns:p14="http://schemas.microsoft.com/office/powerpoint/2010/main" val="15449243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if - else  </a:t>
            </a:r>
          </a:p>
        </p:txBody>
      </p:sp>
      <p:sp>
        <p:nvSpPr>
          <p:cNvPr id="3" name="Marcador de contenido 2"/>
          <p:cNvSpPr>
            <a:spLocks noGrp="1"/>
          </p:cNvSpPr>
          <p:nvPr>
            <p:ph idx="1"/>
          </p:nvPr>
        </p:nvSpPr>
        <p:spPr/>
        <p:txBody>
          <a:bodyPr/>
          <a:lstStyle/>
          <a:p>
            <a:pPr lvl="1"/>
            <a:r>
              <a:rPr lang="es-ES" dirty="0"/>
              <a:t>Si se cumple la condición se ejecutan las sentencia(s) verdadero y si no se cumple se ejecutan las sentencia(s) falso. </a:t>
            </a:r>
          </a:p>
          <a:p>
            <a:pPr lvl="1"/>
            <a:endParaRPr lang="es-ES" dirty="0"/>
          </a:p>
          <a:p>
            <a:pPr lvl="1"/>
            <a:r>
              <a:rPr lang="es-ES" dirty="0"/>
              <a:t>Sintaxis:</a:t>
            </a:r>
          </a:p>
          <a:p>
            <a:pPr lvl="1"/>
            <a:endParaRPr lang="es-ES" dirty="0"/>
          </a:p>
          <a:p>
            <a:pPr marL="201168" lvl="1" indent="0">
              <a:buNone/>
            </a:pPr>
            <a:r>
              <a:rPr lang="es-ES" dirty="0"/>
              <a:t>     if (condicion){</a:t>
            </a:r>
          </a:p>
          <a:p>
            <a:pPr marL="201168" lvl="1" indent="0">
              <a:buNone/>
            </a:pPr>
            <a:r>
              <a:rPr lang="es-ES" dirty="0"/>
              <a:t>	       sentencia(s) verdadero;</a:t>
            </a:r>
          </a:p>
          <a:p>
            <a:pPr marL="201168" lvl="1" indent="0">
              <a:buNone/>
            </a:pPr>
            <a:r>
              <a:rPr lang="es-ES" dirty="0"/>
              <a:t>    } else {</a:t>
            </a:r>
          </a:p>
          <a:p>
            <a:pPr marL="201168" lvl="1" indent="0">
              <a:buNone/>
            </a:pPr>
            <a:r>
              <a:rPr lang="es-ES" dirty="0"/>
              <a:t>	       sentencia(s) falso;</a:t>
            </a:r>
          </a:p>
          <a:p>
            <a:pPr marL="201168" lvl="1" indent="0">
              <a:buNone/>
            </a:pPr>
            <a:r>
              <a:rPr lang="es-ES" dirty="0"/>
              <a:t>     }</a:t>
            </a:r>
          </a:p>
          <a:p>
            <a:pPr marL="201168" lvl="1" indent="0">
              <a:buNone/>
            </a:pPr>
            <a:endParaRPr lang="es-ES" dirty="0"/>
          </a:p>
          <a:p>
            <a:endParaRPr lang="es-ES" dirty="0"/>
          </a:p>
        </p:txBody>
      </p:sp>
    </p:spTree>
    <p:extLst>
      <p:ext uri="{BB962C8B-B14F-4D97-AF65-F5344CB8AC3E}">
        <p14:creationId xmlns:p14="http://schemas.microsoft.com/office/powerpoint/2010/main" val="4605961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60100-FC52-BFE7-1924-5E9C0D093C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22BAEA-12B6-C47B-CD31-87BE4F04063A}"/>
              </a:ext>
            </a:extLst>
          </p:cNvPr>
          <p:cNvSpPr>
            <a:spLocks noGrp="1"/>
          </p:cNvSpPr>
          <p:nvPr>
            <p:ph type="title"/>
          </p:nvPr>
        </p:nvSpPr>
        <p:spPr/>
        <p:txBody>
          <a:bodyPr/>
          <a:lstStyle/>
          <a:p>
            <a:r>
              <a:rPr lang="es-ES" dirty="0"/>
              <a:t>if - else – diagrama de flujo </a:t>
            </a:r>
          </a:p>
        </p:txBody>
      </p:sp>
      <p:sp>
        <p:nvSpPr>
          <p:cNvPr id="3" name="Marcador de contenido 2">
            <a:extLst>
              <a:ext uri="{FF2B5EF4-FFF2-40B4-BE49-F238E27FC236}">
                <a16:creationId xmlns:a16="http://schemas.microsoft.com/office/drawing/2014/main" id="{AF628290-2C08-864F-B4CC-8A717B539FB1}"/>
              </a:ext>
            </a:extLst>
          </p:cNvPr>
          <p:cNvSpPr>
            <a:spLocks noGrp="1"/>
          </p:cNvSpPr>
          <p:nvPr>
            <p:ph idx="1"/>
          </p:nvPr>
        </p:nvSpPr>
        <p:spPr/>
        <p:txBody>
          <a:bodyPr/>
          <a:lstStyle/>
          <a:p>
            <a:pPr lvl="8"/>
            <a:endParaRPr lang="es-ES" dirty="0"/>
          </a:p>
          <a:p>
            <a:pPr marL="201168" lvl="1" indent="0">
              <a:buNone/>
            </a:pPr>
            <a:endParaRPr lang="es-ES" dirty="0"/>
          </a:p>
        </p:txBody>
      </p:sp>
      <p:grpSp>
        <p:nvGrpSpPr>
          <p:cNvPr id="7" name="Grupo 6"/>
          <p:cNvGrpSpPr/>
          <p:nvPr/>
        </p:nvGrpSpPr>
        <p:grpSpPr>
          <a:xfrm>
            <a:off x="1888763" y="2165071"/>
            <a:ext cx="4774822" cy="3640215"/>
            <a:chOff x="1888763" y="2165071"/>
            <a:chExt cx="4774822" cy="3640215"/>
          </a:xfrm>
        </p:grpSpPr>
        <p:sp>
          <p:nvSpPr>
            <p:cNvPr id="4" name="Diagrama de flujo: decisión 3">
              <a:extLst>
                <a:ext uri="{FF2B5EF4-FFF2-40B4-BE49-F238E27FC236}">
                  <a16:creationId xmlns:a16="http://schemas.microsoft.com/office/drawing/2014/main" id="{56F73811-0A7A-C0C3-C748-F6FDABEB08DD}"/>
                </a:ext>
              </a:extLst>
            </p:cNvPr>
            <p:cNvSpPr/>
            <p:nvPr/>
          </p:nvSpPr>
          <p:spPr>
            <a:xfrm>
              <a:off x="3631720" y="2480017"/>
              <a:ext cx="1319841" cy="974785"/>
            </a:xfrm>
            <a:prstGeom prst="flowChartDecisi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sz="1600" dirty="0"/>
            </a:p>
          </p:txBody>
        </p:sp>
        <p:sp>
          <p:nvSpPr>
            <p:cNvPr id="6" name="CuadroTexto 5">
              <a:extLst>
                <a:ext uri="{FF2B5EF4-FFF2-40B4-BE49-F238E27FC236}">
                  <a16:creationId xmlns:a16="http://schemas.microsoft.com/office/drawing/2014/main" id="{2E5E3491-D462-3EA6-ABC7-8291F68121F2}"/>
                </a:ext>
              </a:extLst>
            </p:cNvPr>
            <p:cNvSpPr txBox="1"/>
            <p:nvPr/>
          </p:nvSpPr>
          <p:spPr>
            <a:xfrm>
              <a:off x="3672675" y="2771694"/>
              <a:ext cx="1483743" cy="369332"/>
            </a:xfrm>
            <a:prstGeom prst="rect">
              <a:avLst/>
            </a:prstGeom>
            <a:noFill/>
          </p:spPr>
          <p:txBody>
            <a:bodyPr wrap="square" rtlCol="0">
              <a:spAutoFit/>
            </a:bodyPr>
            <a:lstStyle/>
            <a:p>
              <a:r>
                <a:rPr lang="es-ES" dirty="0"/>
                <a:t>condición</a:t>
              </a:r>
            </a:p>
          </p:txBody>
        </p:sp>
        <p:cxnSp>
          <p:nvCxnSpPr>
            <p:cNvPr id="8" name="Conector recto de flecha 7">
              <a:extLst>
                <a:ext uri="{FF2B5EF4-FFF2-40B4-BE49-F238E27FC236}">
                  <a16:creationId xmlns:a16="http://schemas.microsoft.com/office/drawing/2014/main" id="{31117E8F-B6C6-3F9A-5A7F-65412F362373}"/>
                </a:ext>
              </a:extLst>
            </p:cNvPr>
            <p:cNvCxnSpPr>
              <a:cxnSpLocks/>
            </p:cNvCxnSpPr>
            <p:nvPr/>
          </p:nvCxnSpPr>
          <p:spPr>
            <a:xfrm>
              <a:off x="4291641" y="2165071"/>
              <a:ext cx="0" cy="3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00452E24-944F-6C4B-217D-ADADDA0E9F65}"/>
                </a:ext>
              </a:extLst>
            </p:cNvPr>
            <p:cNvCxnSpPr>
              <a:cxnSpLocks/>
            </p:cNvCxnSpPr>
            <p:nvPr/>
          </p:nvCxnSpPr>
          <p:spPr>
            <a:xfrm>
              <a:off x="4283449" y="5474211"/>
              <a:ext cx="0" cy="33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AF116F26-B1A3-0EDD-5B6B-BE7F6C26A9E1}"/>
                </a:ext>
              </a:extLst>
            </p:cNvPr>
            <p:cNvCxnSpPr>
              <a:cxnSpLocks/>
            </p:cNvCxnSpPr>
            <p:nvPr/>
          </p:nvCxnSpPr>
          <p:spPr>
            <a:xfrm>
              <a:off x="5988595" y="2979175"/>
              <a:ext cx="0" cy="249503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82A04A21-0007-9A6C-7CB6-9866815E3E57}"/>
                </a:ext>
              </a:extLst>
            </p:cNvPr>
            <p:cNvCxnSpPr>
              <a:cxnSpLocks/>
            </p:cNvCxnSpPr>
            <p:nvPr/>
          </p:nvCxnSpPr>
          <p:spPr>
            <a:xfrm flipH="1">
              <a:off x="4958935" y="2971801"/>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412BD7F2-6619-0355-51F8-FFE6B973809C}"/>
                </a:ext>
              </a:extLst>
            </p:cNvPr>
            <p:cNvCxnSpPr>
              <a:cxnSpLocks/>
            </p:cNvCxnSpPr>
            <p:nvPr/>
          </p:nvCxnSpPr>
          <p:spPr>
            <a:xfrm flipH="1">
              <a:off x="4287615" y="5466837"/>
              <a:ext cx="1693606" cy="737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66BD2149-2D83-24AF-3818-219CD7308A89}"/>
                </a:ext>
              </a:extLst>
            </p:cNvPr>
            <p:cNvSpPr txBox="1"/>
            <p:nvPr/>
          </p:nvSpPr>
          <p:spPr>
            <a:xfrm>
              <a:off x="4979227" y="2609843"/>
              <a:ext cx="1483743" cy="369332"/>
            </a:xfrm>
            <a:prstGeom prst="rect">
              <a:avLst/>
            </a:prstGeom>
            <a:noFill/>
          </p:spPr>
          <p:txBody>
            <a:bodyPr wrap="square" rtlCol="0">
              <a:spAutoFit/>
            </a:bodyPr>
            <a:lstStyle/>
            <a:p>
              <a:r>
                <a:rPr lang="es-ES" dirty="0"/>
                <a:t>falsa</a:t>
              </a:r>
            </a:p>
          </p:txBody>
        </p:sp>
        <p:sp>
          <p:nvSpPr>
            <p:cNvPr id="28" name="CuadroTexto 27">
              <a:extLst>
                <a:ext uri="{FF2B5EF4-FFF2-40B4-BE49-F238E27FC236}">
                  <a16:creationId xmlns:a16="http://schemas.microsoft.com/office/drawing/2014/main" id="{B862C4DC-761B-C9B2-B13C-E3F487A04E8F}"/>
                </a:ext>
              </a:extLst>
            </p:cNvPr>
            <p:cNvSpPr txBox="1"/>
            <p:nvPr/>
          </p:nvSpPr>
          <p:spPr>
            <a:xfrm>
              <a:off x="2337524" y="2637484"/>
              <a:ext cx="1483743" cy="369332"/>
            </a:xfrm>
            <a:prstGeom prst="rect">
              <a:avLst/>
            </a:prstGeom>
            <a:noFill/>
          </p:spPr>
          <p:txBody>
            <a:bodyPr wrap="square" rtlCol="0">
              <a:spAutoFit/>
            </a:bodyPr>
            <a:lstStyle/>
            <a:p>
              <a:r>
                <a:rPr lang="es-ES" dirty="0"/>
                <a:t>verdadera</a:t>
              </a:r>
            </a:p>
          </p:txBody>
        </p:sp>
        <p:cxnSp>
          <p:nvCxnSpPr>
            <p:cNvPr id="9" name="Conector recto de flecha 8">
              <a:extLst>
                <a:ext uri="{FF2B5EF4-FFF2-40B4-BE49-F238E27FC236}">
                  <a16:creationId xmlns:a16="http://schemas.microsoft.com/office/drawing/2014/main" id="{CAFAB8C1-260A-F882-F612-332CBC355709}"/>
                </a:ext>
              </a:extLst>
            </p:cNvPr>
            <p:cNvCxnSpPr>
              <a:cxnSpLocks/>
            </p:cNvCxnSpPr>
            <p:nvPr/>
          </p:nvCxnSpPr>
          <p:spPr>
            <a:xfrm>
              <a:off x="2605826" y="2979175"/>
              <a:ext cx="0" cy="249503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F6452956-664D-C837-8151-06B677CABC50}"/>
                </a:ext>
              </a:extLst>
            </p:cNvPr>
            <p:cNvCxnSpPr>
              <a:cxnSpLocks/>
            </p:cNvCxnSpPr>
            <p:nvPr/>
          </p:nvCxnSpPr>
          <p:spPr>
            <a:xfrm flipH="1">
              <a:off x="2594009" y="5474211"/>
              <a:ext cx="1693606" cy="73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B1CEF7A8-2272-B95E-2EF7-D3C4DD7A3725}"/>
                </a:ext>
              </a:extLst>
            </p:cNvPr>
            <p:cNvCxnSpPr>
              <a:cxnSpLocks/>
            </p:cNvCxnSpPr>
            <p:nvPr/>
          </p:nvCxnSpPr>
          <p:spPr>
            <a:xfrm flipH="1">
              <a:off x="2594009" y="2963895"/>
              <a:ext cx="102966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Diagrama de flujo: proceso 4">
              <a:extLst>
                <a:ext uri="{FF2B5EF4-FFF2-40B4-BE49-F238E27FC236}">
                  <a16:creationId xmlns:a16="http://schemas.microsoft.com/office/drawing/2014/main" id="{4E7E8C08-A014-2422-0AB2-09CAC63ADF3C}"/>
                </a:ext>
              </a:extLst>
            </p:cNvPr>
            <p:cNvSpPr/>
            <p:nvPr/>
          </p:nvSpPr>
          <p:spPr>
            <a:xfrm>
              <a:off x="1888763" y="3739300"/>
              <a:ext cx="1388853" cy="974785"/>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Bloque de sentencias verdadero</a:t>
              </a:r>
            </a:p>
          </p:txBody>
        </p:sp>
        <p:sp>
          <p:nvSpPr>
            <p:cNvPr id="15" name="Diagrama de flujo: proceso 14">
              <a:extLst>
                <a:ext uri="{FF2B5EF4-FFF2-40B4-BE49-F238E27FC236}">
                  <a16:creationId xmlns:a16="http://schemas.microsoft.com/office/drawing/2014/main" id="{6D66D491-B4FE-AAB6-A01F-AB14346B1C51}"/>
                </a:ext>
              </a:extLst>
            </p:cNvPr>
            <p:cNvSpPr/>
            <p:nvPr/>
          </p:nvSpPr>
          <p:spPr>
            <a:xfrm>
              <a:off x="5274732" y="3738769"/>
              <a:ext cx="1388853" cy="974785"/>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Bloque de sentencias falso</a:t>
              </a:r>
            </a:p>
          </p:txBody>
        </p:sp>
      </p:grpSp>
    </p:spTree>
    <p:extLst>
      <p:ext uri="{BB962C8B-B14F-4D97-AF65-F5344CB8AC3E}">
        <p14:creationId xmlns:p14="http://schemas.microsoft.com/office/powerpoint/2010/main" val="2236081199"/>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243E30-12F4-4BE3-B27D-23AB115E9D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13930</TotalTime>
  <Words>7081</Words>
  <Application>Microsoft Office PowerPoint</Application>
  <PresentationFormat>Panorámica</PresentationFormat>
  <Paragraphs>1419</Paragraphs>
  <Slides>129</Slides>
  <Notes>8</Notes>
  <HiddenSlides>0</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1</vt:i4>
      </vt:variant>
      <vt:variant>
        <vt:lpstr>Títulos de diapositiva</vt:lpstr>
      </vt:variant>
      <vt:variant>
        <vt:i4>129</vt:i4>
      </vt:variant>
    </vt:vector>
  </HeadingPairs>
  <TitlesOfParts>
    <vt:vector size="141" baseType="lpstr">
      <vt:lpstr>Arial</vt:lpstr>
      <vt:lpstr>Calibri</vt:lpstr>
      <vt:lpstr>Century Gothic</vt:lpstr>
      <vt:lpstr>Courier New</vt:lpstr>
      <vt:lpstr>Garamond</vt:lpstr>
      <vt:lpstr>Lato</vt:lpstr>
      <vt:lpstr>Tahoma</vt:lpstr>
      <vt:lpstr>Trebuchet MS</vt:lpstr>
      <vt:lpstr>Wingdings</vt:lpstr>
      <vt:lpstr>Wingdings 3</vt:lpstr>
      <vt:lpstr>Espiral</vt:lpstr>
      <vt:lpstr>Paintbrush Picture</vt:lpstr>
      <vt:lpstr>Lenguaje java</vt:lpstr>
      <vt:lpstr>Master Java</vt:lpstr>
      <vt:lpstr>Java</vt:lpstr>
      <vt:lpstr>Introducción</vt:lpstr>
      <vt:lpstr>¿Qué es Java?</vt:lpstr>
      <vt:lpstr>Características del lenguaje Java</vt:lpstr>
      <vt:lpstr>Java Virtual Machine (JVM)</vt:lpstr>
      <vt:lpstr>Java Virtual Machine (JVM)</vt:lpstr>
      <vt:lpstr>JRE (Java Runtime Environment) </vt:lpstr>
      <vt:lpstr>Java Development Kit(JDK)</vt:lpstr>
      <vt:lpstr>Java</vt:lpstr>
      <vt:lpstr>Configurar el entorno</vt:lpstr>
      <vt:lpstr>Versiones Java SE</vt:lpstr>
      <vt:lpstr>Versiones Java SE</vt:lpstr>
      <vt:lpstr>Java Community Process (JCP) </vt:lpstr>
      <vt:lpstr>Verificar el entorno</vt:lpstr>
      <vt:lpstr>Tipos primitivos, variables y operadores</vt:lpstr>
      <vt:lpstr>Estructura de una clase java</vt:lpstr>
      <vt:lpstr>Nombrado</vt:lpstr>
      <vt:lpstr>Paquete</vt:lpstr>
      <vt:lpstr>Nombrado de paquetes</vt:lpstr>
      <vt:lpstr>Nombrado de clases e interfaces</vt:lpstr>
      <vt:lpstr>Nombrado de métodos</vt:lpstr>
      <vt:lpstr>Estructura de una clase java</vt:lpstr>
      <vt:lpstr>Estructura de una clase java</vt:lpstr>
      <vt:lpstr>main()</vt:lpstr>
      <vt:lpstr>main()</vt:lpstr>
      <vt:lpstr>instancias</vt:lpstr>
      <vt:lpstr>Variable </vt:lpstr>
      <vt:lpstr>Tipos de variables en Java  </vt:lpstr>
      <vt:lpstr>Nombrar variables en Java  </vt:lpstr>
      <vt:lpstr>Declaración de variables en Java  </vt:lpstr>
      <vt:lpstr>Declaración de variables en Java</vt:lpstr>
      <vt:lpstr>Asignación de valores a una variable</vt:lpstr>
      <vt:lpstr>Declaración y asignación </vt:lpstr>
      <vt:lpstr>Declaración y asignación </vt:lpstr>
      <vt:lpstr>Constantes</vt:lpstr>
      <vt:lpstr>Constantes</vt:lpstr>
      <vt:lpstr>Tipos de datos en Java </vt:lpstr>
      <vt:lpstr>Tipos primitivos</vt:lpstr>
      <vt:lpstr>Tipos primitivos</vt:lpstr>
      <vt:lpstr>Tipos primitivos</vt:lpstr>
      <vt:lpstr>Tipos primitivos</vt:lpstr>
      <vt:lpstr>Tipos numéricos enteros</vt:lpstr>
      <vt:lpstr>Tipos numéricos en punto flotante</vt:lpstr>
      <vt:lpstr>Booleanos y caracteres</vt:lpstr>
      <vt:lpstr>Tipos primitivos</vt:lpstr>
      <vt:lpstr>Tipos primitivos</vt:lpstr>
      <vt:lpstr>Ejemplos</vt:lpstr>
      <vt:lpstr>Ejercicio</vt:lpstr>
      <vt:lpstr>Tipos estructurados o referencia</vt:lpstr>
      <vt:lpstr>Referencias y objetos en memoria</vt:lpstr>
      <vt:lpstr>Asignando una referencia a otra referencia</vt:lpstr>
      <vt:lpstr>Conversión de tipos</vt:lpstr>
      <vt:lpstr>Conversión de tipos</vt:lpstr>
      <vt:lpstr>Conversión de tipos</vt:lpstr>
      <vt:lpstr>Conversión de tipos seguras</vt:lpstr>
      <vt:lpstr>Declaración de variables con var</vt:lpstr>
      <vt:lpstr>Declaración de variables con var</vt:lpstr>
      <vt:lpstr>Declaración de variables con var</vt:lpstr>
      <vt:lpstr>Declaración de variables con var</vt:lpstr>
      <vt:lpstr>Declaración de variables con var</vt:lpstr>
      <vt:lpstr>Declaración de variables con var</vt:lpstr>
      <vt:lpstr>Declaración de variables con var</vt:lpstr>
      <vt:lpstr>Declaración de variables con var</vt:lpstr>
      <vt:lpstr>Operadores</vt:lpstr>
      <vt:lpstr>Operadores</vt:lpstr>
      <vt:lpstr>Asignación</vt:lpstr>
      <vt:lpstr>Aritméticos</vt:lpstr>
      <vt:lpstr>Aritméticos</vt:lpstr>
      <vt:lpstr>Aritméticos</vt:lpstr>
      <vt:lpstr>Aritméticos</vt:lpstr>
      <vt:lpstr>Aritméticos incrementales</vt:lpstr>
      <vt:lpstr>Aritméticos incrementales</vt:lpstr>
      <vt:lpstr>Aritméticos incrementales</vt:lpstr>
      <vt:lpstr>Combinados</vt:lpstr>
      <vt:lpstr>Combinados</vt:lpstr>
      <vt:lpstr>Combinados</vt:lpstr>
      <vt:lpstr>Combinados</vt:lpstr>
      <vt:lpstr>De relación </vt:lpstr>
      <vt:lpstr>De relación </vt:lpstr>
      <vt:lpstr>Lógicos o booleanos</vt:lpstr>
      <vt:lpstr>Lógicos o booleanos </vt:lpstr>
      <vt:lpstr>Operadores lógicos</vt:lpstr>
      <vt:lpstr>Operador condicional</vt:lpstr>
      <vt:lpstr>Operador condicional</vt:lpstr>
      <vt:lpstr>Precedencia de operadores</vt:lpstr>
      <vt:lpstr>Precedencia de operadores</vt:lpstr>
      <vt:lpstr>Precedencia de operadores</vt:lpstr>
      <vt:lpstr>Presentación de PowerPoint</vt:lpstr>
      <vt:lpstr>Estructuras de control</vt:lpstr>
      <vt:lpstr>Estructuras de control secuencial</vt:lpstr>
      <vt:lpstr>Estructuras de control condicional</vt:lpstr>
      <vt:lpstr>Estructuras de control condicional</vt:lpstr>
      <vt:lpstr>Sentencia if </vt:lpstr>
      <vt:lpstr>Sentencia if – diagrama de flujo </vt:lpstr>
      <vt:lpstr>Sentencia if</vt:lpstr>
      <vt:lpstr>if - else  </vt:lpstr>
      <vt:lpstr>if - else – diagrama de flujo </vt:lpstr>
      <vt:lpstr>if - else</vt:lpstr>
      <vt:lpstr>if - else</vt:lpstr>
      <vt:lpstr>Operador ternario</vt:lpstr>
      <vt:lpstr>if - else anidados</vt:lpstr>
      <vt:lpstr>if - else anidados</vt:lpstr>
      <vt:lpstr>if - else anidados– diagrama de flujo </vt:lpstr>
      <vt:lpstr>if - else anidados</vt:lpstr>
      <vt:lpstr>if - else anidados</vt:lpstr>
      <vt:lpstr> Sentencia switch</vt:lpstr>
      <vt:lpstr> Sentencia switch</vt:lpstr>
      <vt:lpstr> Sentencia switch</vt:lpstr>
      <vt:lpstr> Sentencia switch</vt:lpstr>
      <vt:lpstr> Sentencia switch</vt:lpstr>
      <vt:lpstr> Sentencia switch</vt:lpstr>
      <vt:lpstr> Sentencia switch</vt:lpstr>
      <vt:lpstr>Sentencias de bucle</vt:lpstr>
      <vt:lpstr>while</vt:lpstr>
      <vt:lpstr>while – digrama de flujo</vt:lpstr>
      <vt:lpstr>while</vt:lpstr>
      <vt:lpstr>while</vt:lpstr>
      <vt:lpstr>while</vt:lpstr>
      <vt:lpstr>do-while</vt:lpstr>
      <vt:lpstr>do-while – digrama de flujo</vt:lpstr>
      <vt:lpstr>do-while </vt:lpstr>
      <vt:lpstr>do-while</vt:lpstr>
      <vt:lpstr>do-while</vt:lpstr>
      <vt:lpstr>for</vt:lpstr>
      <vt:lpstr>for - diagrama de flujo</vt:lpstr>
      <vt:lpstr>for</vt:lpstr>
      <vt:lpstr>for enhanced ( for-each)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Enseñar un curso</dc:title>
  <dc:creator>iaresblazquez@usal.es</dc:creator>
  <cp:lastModifiedBy>iaresblazquez@usal.es</cp:lastModifiedBy>
  <cp:revision>62</cp:revision>
  <dcterms:created xsi:type="dcterms:W3CDTF">2023-11-03T13:20:48Z</dcterms:created>
  <dcterms:modified xsi:type="dcterms:W3CDTF">2024-09-20T10:40:52Z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